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53" r:id="rId2"/>
    <p:sldId id="454" r:id="rId3"/>
    <p:sldId id="356" r:id="rId4"/>
    <p:sldId id="354" r:id="rId5"/>
    <p:sldId id="443" r:id="rId6"/>
    <p:sldId id="444" r:id="rId7"/>
    <p:sldId id="445" r:id="rId8"/>
    <p:sldId id="449" r:id="rId9"/>
    <p:sldId id="446" r:id="rId10"/>
    <p:sldId id="456" r:id="rId11"/>
    <p:sldId id="457" r:id="rId12"/>
    <p:sldId id="419" r:id="rId13"/>
    <p:sldId id="422" r:id="rId14"/>
    <p:sldId id="459" r:id="rId15"/>
    <p:sldId id="460" r:id="rId16"/>
    <p:sldId id="452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58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5" r:id="rId35"/>
    <p:sldId id="364" r:id="rId36"/>
    <p:sldId id="365" r:id="rId37"/>
    <p:sldId id="401" r:id="rId38"/>
    <p:sldId id="429" r:id="rId39"/>
    <p:sldId id="366" r:id="rId40"/>
    <p:sldId id="430" r:id="rId41"/>
    <p:sldId id="434" r:id="rId42"/>
    <p:sldId id="437" r:id="rId43"/>
    <p:sldId id="433" r:id="rId44"/>
    <p:sldId id="432" r:id="rId45"/>
    <p:sldId id="397" r:id="rId46"/>
    <p:sldId id="461" r:id="rId47"/>
    <p:sldId id="424" r:id="rId48"/>
    <p:sldId id="425" r:id="rId49"/>
    <p:sldId id="426" r:id="rId50"/>
    <p:sldId id="427" r:id="rId51"/>
    <p:sldId id="428" r:id="rId52"/>
    <p:sldId id="462" r:id="rId53"/>
    <p:sldId id="455" r:id="rId54"/>
    <p:sldId id="46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4" autoAdjust="0"/>
    <p:restoredTop sz="95657" autoAdjust="0"/>
  </p:normalViewPr>
  <p:slideViewPr>
    <p:cSldViewPr snapToGrid="0">
      <p:cViewPr varScale="1">
        <p:scale>
          <a:sx n="112" d="100"/>
          <a:sy n="112" d="100"/>
        </p:scale>
        <p:origin x="192" y="1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83A-13AD-0A49-BCFB-23A75588D1FA}" type="datetime1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7868-DEF7-F546-B8CA-AA4A671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146D-6D5C-DD40-AE5B-F608A1586856}" type="datetime1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8105-3F30-4416-B131-7A21687F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4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9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]{0.098039,0.160784,0.317647}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\color[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]{0.000000,0.458647,0.000000}(U^{\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</a:t>
            </a:r>
          </a:p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]{1.000000,0.740823,0.000000}(V^{\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})^{T}\</a:t>
            </a:r>
            <a:r>
              <a:rPr lang="nl-N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rmd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 , now!</a:t>
            </a:r>
          </a:p>
          <a:p>
            <a:r>
              <a:rPr lang="en-US" dirty="0"/>
              <a:t>Acknowledge</a:t>
            </a:r>
            <a:r>
              <a:rPr lang="en-US" baseline="0" dirty="0"/>
              <a:t> people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which H  </a:t>
            </a:r>
          </a:p>
          <a:p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1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9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</a:t>
            </a:r>
            <a:r>
              <a:rPr lang="en-US" dirty="0" err="1"/>
              <a:t>at;bt</a:t>
            </a:r>
            <a:r>
              <a:rPr lang="en-US" dirty="0"/>
              <a:t>}:all scalars t} = graph of line </a:t>
            </a:r>
          </a:p>
          <a:p>
            <a:pPr lvl="1"/>
            <a:r>
              <a:rPr lang="en-US" dirty="0"/>
              <a:t>slope b/a</a:t>
            </a:r>
          </a:p>
          <a:p>
            <a:r>
              <a:rPr lang="en-US" dirty="0"/>
              <a:t>{[</a:t>
            </a:r>
            <a:r>
              <a:rPr lang="en-US" dirty="0" err="1"/>
              <a:t>At;Bt</a:t>
            </a:r>
            <a:r>
              <a:rPr lang="en-US" dirty="0"/>
              <a:t>] : all vectors t}   = graph of hyperplane    </a:t>
            </a:r>
          </a:p>
          <a:p>
            <a:pPr lvl="1"/>
            <a:r>
              <a:rPr lang="en-US" dirty="0" err="1"/>
              <a:t>multislope</a:t>
            </a:r>
            <a:r>
              <a:rPr lang="en-US" dirty="0"/>
              <a:t> = </a:t>
            </a:r>
            <a:r>
              <a:rPr lang="en-US" dirty="0" err="1"/>
              <a:t>gsvd</a:t>
            </a:r>
            <a:r>
              <a:rPr lang="en-US" dirty="0"/>
              <a:t>(B,A)</a:t>
            </a:r>
          </a:p>
          <a:p>
            <a:r>
              <a:rPr lang="en-US" dirty="0" err="1"/>
              <a:t>Multislope</a:t>
            </a:r>
            <a:r>
              <a:rPr lang="en-US" dirty="0"/>
              <a:t> = tangents of multi-angles with Horizontal </a:t>
            </a:r>
            <a:r>
              <a:rPr lang="en-US" dirty="0" err="1"/>
              <a:t>MultiAxis</a:t>
            </a:r>
            <a:endParaRPr lang="en-US" dirty="0"/>
          </a:p>
          <a:p>
            <a:r>
              <a:rPr lang="en-US" dirty="0"/>
              <a:t>Useful to compare “how much” A to “how much” B</a:t>
            </a:r>
          </a:p>
          <a:p>
            <a:r>
              <a:rPr lang="en-US" dirty="0">
                <a:solidFill>
                  <a:srgbClr val="FF0000"/>
                </a:solidFill>
              </a:rPr>
              <a:t>Heads Up: Nothing to do with angles between A and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</a:t>
            </a:r>
            <a:r>
              <a:rPr lang="en-US" dirty="0" err="1"/>
              <a:t>at;bt</a:t>
            </a:r>
            <a:r>
              <a:rPr lang="en-US" dirty="0"/>
              <a:t>}:all scalars t} = graph of line </a:t>
            </a:r>
          </a:p>
          <a:p>
            <a:pPr lvl="1"/>
            <a:r>
              <a:rPr lang="en-US" dirty="0"/>
              <a:t>slope b/a</a:t>
            </a:r>
          </a:p>
          <a:p>
            <a:r>
              <a:rPr lang="en-US" dirty="0"/>
              <a:t>{[</a:t>
            </a:r>
            <a:r>
              <a:rPr lang="en-US" dirty="0" err="1"/>
              <a:t>At;Bt</a:t>
            </a:r>
            <a:r>
              <a:rPr lang="en-US" dirty="0"/>
              <a:t>] : all vectors t}   = graph of hyperplane    </a:t>
            </a:r>
          </a:p>
          <a:p>
            <a:pPr lvl="1"/>
            <a:r>
              <a:rPr lang="en-US" dirty="0" err="1"/>
              <a:t>multislope</a:t>
            </a:r>
            <a:r>
              <a:rPr lang="en-US" dirty="0"/>
              <a:t> = </a:t>
            </a:r>
            <a:r>
              <a:rPr lang="en-US" dirty="0" err="1"/>
              <a:t>gsvd</a:t>
            </a:r>
            <a:r>
              <a:rPr lang="en-US" dirty="0"/>
              <a:t>(B,A)</a:t>
            </a:r>
          </a:p>
          <a:p>
            <a:r>
              <a:rPr lang="en-US" dirty="0" err="1"/>
              <a:t>Multislope</a:t>
            </a:r>
            <a:r>
              <a:rPr lang="en-US" dirty="0"/>
              <a:t> = tangents of multi-angles with Horizontal </a:t>
            </a:r>
            <a:r>
              <a:rPr lang="en-US" dirty="0" err="1"/>
              <a:t>MultiAxis</a:t>
            </a:r>
            <a:endParaRPr lang="en-US" dirty="0"/>
          </a:p>
          <a:p>
            <a:r>
              <a:rPr lang="en-US" dirty="0"/>
              <a:t>Useful to compare “how much” A to “how much”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9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Theorem: Let [A;B] have full column rank.  Then the finite generalized singular values of (A,B) are the singular values of P*A*</a:t>
            </a:r>
            <a:r>
              <a:rPr lang="en-US" dirty="0" err="1"/>
              <a:t>pinv</a:t>
            </a:r>
            <a:r>
              <a:rPr lang="en-US" dirty="0"/>
              <a:t>(B), where P is the projection onto the orthogonal complement of A*</a:t>
            </a:r>
            <a:r>
              <a:rPr lang="en-US" dirty="0" err="1"/>
              <a:t>nullspace</a:t>
            </a:r>
            <a:r>
              <a:rPr lang="en-US" dirty="0"/>
              <a:t>(B).</a:t>
            </a:r>
          </a:p>
          <a:p>
            <a:endParaRPr lang="en-US" dirty="0"/>
          </a:p>
          <a:p>
            <a:r>
              <a:rPr lang="en-US" dirty="0"/>
              <a:t>Remark: If B has full column rank, then </a:t>
            </a:r>
            <a:r>
              <a:rPr lang="en-US" dirty="0" err="1"/>
              <a:t>nullspace</a:t>
            </a:r>
            <a:r>
              <a:rPr lang="en-US" dirty="0"/>
              <a:t>(B)=0, and P=I so A*</a:t>
            </a:r>
            <a:r>
              <a:rPr lang="en-US" dirty="0" err="1"/>
              <a:t>pinv</a:t>
            </a:r>
            <a:r>
              <a:rPr lang="en-US" dirty="0"/>
              <a:t>(B) works.</a:t>
            </a:r>
          </a:p>
          <a:p>
            <a:r>
              <a:rPr lang="en-US" dirty="0"/>
              <a:t>Remark:  This theorem allows the use of any basis N for the </a:t>
            </a:r>
            <a:r>
              <a:rPr lang="en-US" dirty="0" err="1"/>
              <a:t>nullspace</a:t>
            </a:r>
            <a:r>
              <a:rPr lang="en-US" dirty="0"/>
              <a:t>(B).  P is then projection onto the left </a:t>
            </a:r>
            <a:r>
              <a:rPr lang="en-US" dirty="0" err="1"/>
              <a:t>nullspace</a:t>
            </a:r>
            <a:r>
              <a:rPr lang="en-US" dirty="0"/>
              <a:t> of A*N. One choice of N is X[:,r-rB+1:end] from the GSVD, but one can use QR, the SVD, etc.</a:t>
            </a:r>
          </a:p>
          <a:p>
            <a:r>
              <a:rPr lang="en-US" dirty="0"/>
              <a:t>Remark:  Finite means non-zero and non-infinite.</a:t>
            </a:r>
          </a:p>
          <a:p>
            <a:r>
              <a:rPr lang="en-US" dirty="0"/>
              <a:t>Example: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meaning consider the general position of a </a:t>
            </a:r>
            <a:r>
              <a:rPr lang="en-US" dirty="0" err="1"/>
              <a:t>hyperplane</a:t>
            </a:r>
            <a:r>
              <a:rPr lang="en-US" dirty="0"/>
              <a:t> relative to </a:t>
            </a:r>
            <a:br>
              <a:rPr lang="en-US" dirty="0"/>
            </a:br>
            <a:r>
              <a:rPr lang="en-US" dirty="0"/>
              <a:t>multi-axes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animate the bottom</a:t>
            </a:r>
            <a:r>
              <a:rPr lang="en-US" baseline="0" dirty="0"/>
              <a:t> moving up and down (and the top in the next slide), we can probably convey a lot</a:t>
            </a:r>
          </a:p>
          <a:p>
            <a:r>
              <a:rPr lang="en-US" baseline="0" dirty="0"/>
              <a:t>180 degree symmetry</a:t>
            </a:r>
          </a:p>
          <a:p>
            <a:endParaRPr lang="en-US" baseline="0" dirty="0"/>
          </a:p>
          <a:p>
            <a:r>
              <a:rPr lang="en-US" baseline="0" dirty="0"/>
              <a:t>What happens if we interchange A and B?  There ought to be some kind of symmetry</a:t>
            </a:r>
          </a:p>
          <a:p>
            <a:r>
              <a:rPr lang="en-US" baseline="0" dirty="0"/>
              <a:t>With this choice,  rot180( C ) = S</a:t>
            </a:r>
          </a:p>
          <a:p>
            <a:endParaRPr lang="en-US" baseline="0" dirty="0"/>
          </a:p>
          <a:p>
            <a:r>
              <a:rPr lang="en-US" baseline="0" dirty="0"/>
              <a:t>If you do make the choice, U is divided with column space on the left, and the left </a:t>
            </a:r>
            <a:r>
              <a:rPr lang="en-US" baseline="0" dirty="0" err="1"/>
              <a:t>nullspace</a:t>
            </a:r>
            <a:r>
              <a:rPr lang="en-US" baseline="0" dirty="0"/>
              <a:t> on the right</a:t>
            </a:r>
          </a:p>
          <a:p>
            <a:r>
              <a:rPr lang="en-US" baseline="0" dirty="0"/>
              <a:t>V would be the other way </a:t>
            </a:r>
            <a:r>
              <a:rPr lang="is-IS" baseline="0" dirty="0"/>
              <a:t>…. </a:t>
            </a:r>
            <a:r>
              <a:rPr lang="en-US" baseline="0" dirty="0"/>
              <a:t>W</a:t>
            </a:r>
            <a:r>
              <a:rPr lang="is-IS" baseline="0" dirty="0"/>
              <a:t>hich could annoy some people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0B5-F7A8-2A40-B94D-2EF006768875}" type="datetime1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A51B-050F-724A-BC22-B89654EC4EFF}" type="datetime1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DC84-9AA9-3E45-A625-95B6CE3A0FD1}" type="datetime1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55FB-DF0B-054F-8C37-1A3946188DB7}" type="datetime1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00" y="6356355"/>
            <a:ext cx="67407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595997" y="659639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CFADB8-D136-414E-913D-7271A6FA4D84}" type="slidenum">
              <a:rPr lang="en-US" sz="1100" smtClean="0"/>
              <a:t>‹#›</a:t>
            </a:fld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4465" y="6285686"/>
            <a:ext cx="557615" cy="5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836-698A-E34B-AE0C-26D1DB899CFE}" type="datetime1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B781-9E85-634D-ABE8-BF2C5775A4D0}" type="datetime1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018C-CAB5-264A-BB90-6856A451F3B7}" type="datetime1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B08-3D63-BD4C-BE54-D6A8689E022B}" type="datetime1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BBF9-C120-1944-97E6-5859220C8A32}" type="datetime1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139C-9C4E-9645-8AAD-064C4F9E3C0F}" type="datetime1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AE86-7F82-3A4B-975D-9DD46857604D}" type="datetime1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1BB8-3DD2-4C4E-AC44-8676B19E9049}" type="datetime1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alphaModFix amt="2000"/>
          </a:blip>
          <a:stretch>
            <a:fillRect/>
          </a:stretch>
        </p:blipFill>
        <p:spPr>
          <a:xfrm>
            <a:off x="2178540" y="1006232"/>
            <a:ext cx="4894385" cy="48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12" Type="http://schemas.openxmlformats.org/officeDocument/2006/relationships/image" Target="../media/image2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4.emf"/><Relationship Id="rId10" Type="http://schemas.openxmlformats.org/officeDocument/2006/relationships/image" Target="../media/image20.emf"/><Relationship Id="rId4" Type="http://schemas.openxmlformats.org/officeDocument/2006/relationships/image" Target="../media/image13.emf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12" Type="http://schemas.openxmlformats.org/officeDocument/2006/relationships/image" Target="../media/image2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4.emf"/><Relationship Id="rId10" Type="http://schemas.openxmlformats.org/officeDocument/2006/relationships/image" Target="../media/image20.emf"/><Relationship Id="rId4" Type="http://schemas.openxmlformats.org/officeDocument/2006/relationships/image" Target="../media/image13.emf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7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2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4.emf"/><Relationship Id="rId3" Type="http://schemas.openxmlformats.org/officeDocument/2006/relationships/image" Target="../media/image53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5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6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" Type="http://schemas.openxmlformats.org/officeDocument/2006/relationships/image" Target="../media/image90.emf"/><Relationship Id="rId16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26" Type="http://schemas.openxmlformats.org/officeDocument/2006/relationships/image" Target="../media/image114.emf"/><Relationship Id="rId3" Type="http://schemas.openxmlformats.org/officeDocument/2006/relationships/image" Target="../media/image91.emf"/><Relationship Id="rId21" Type="http://schemas.openxmlformats.org/officeDocument/2006/relationships/image" Target="../media/image109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5" Type="http://schemas.openxmlformats.org/officeDocument/2006/relationships/image" Target="../media/image113.emf"/><Relationship Id="rId2" Type="http://schemas.openxmlformats.org/officeDocument/2006/relationships/image" Target="../media/image90.emf"/><Relationship Id="rId16" Type="http://schemas.openxmlformats.org/officeDocument/2006/relationships/image" Target="../media/image104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24" Type="http://schemas.openxmlformats.org/officeDocument/2006/relationships/image" Target="../media/image112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23" Type="http://schemas.openxmlformats.org/officeDocument/2006/relationships/image" Target="../media/image111.emf"/><Relationship Id="rId10" Type="http://schemas.openxmlformats.org/officeDocument/2006/relationships/image" Target="../media/image98.emf"/><Relationship Id="rId19" Type="http://schemas.openxmlformats.org/officeDocument/2006/relationships/image" Target="../media/image107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Relationship Id="rId22" Type="http://schemas.openxmlformats.org/officeDocument/2006/relationships/image" Target="../media/image1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" Type="http://schemas.openxmlformats.org/officeDocument/2006/relationships/image" Target="../media/image91.emf"/><Relationship Id="rId21" Type="http://schemas.openxmlformats.org/officeDocument/2006/relationships/image" Target="../media/image117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image" Target="../media/image90.emf"/><Relationship Id="rId16" Type="http://schemas.openxmlformats.org/officeDocument/2006/relationships/image" Target="../media/image104.emf"/><Relationship Id="rId20" Type="http://schemas.openxmlformats.org/officeDocument/2006/relationships/image" Target="../media/image116.emf"/><Relationship Id="rId29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24" Type="http://schemas.openxmlformats.org/officeDocument/2006/relationships/image" Target="../media/image108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23" Type="http://schemas.openxmlformats.org/officeDocument/2006/relationships/image" Target="../media/image107.emf"/><Relationship Id="rId28" Type="http://schemas.openxmlformats.org/officeDocument/2006/relationships/image" Target="../media/image112.emf"/><Relationship Id="rId10" Type="http://schemas.openxmlformats.org/officeDocument/2006/relationships/image" Target="../media/image98.emf"/><Relationship Id="rId19" Type="http://schemas.openxmlformats.org/officeDocument/2006/relationships/image" Target="../media/image115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Relationship Id="rId22" Type="http://schemas.openxmlformats.org/officeDocument/2006/relationships/image" Target="../media/image118.emf"/><Relationship Id="rId27" Type="http://schemas.openxmlformats.org/officeDocument/2006/relationships/image" Target="../media/image111.emf"/><Relationship Id="rId30" Type="http://schemas.openxmlformats.org/officeDocument/2006/relationships/image" Target="../media/image11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" Type="http://schemas.openxmlformats.org/officeDocument/2006/relationships/image" Target="../media/image91.emf"/><Relationship Id="rId21" Type="http://schemas.openxmlformats.org/officeDocument/2006/relationships/image" Target="../media/image117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image" Target="../media/image90.emf"/><Relationship Id="rId16" Type="http://schemas.openxmlformats.org/officeDocument/2006/relationships/image" Target="../media/image104.emf"/><Relationship Id="rId20" Type="http://schemas.openxmlformats.org/officeDocument/2006/relationships/image" Target="../media/image116.emf"/><Relationship Id="rId29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24" Type="http://schemas.openxmlformats.org/officeDocument/2006/relationships/image" Target="../media/image108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23" Type="http://schemas.openxmlformats.org/officeDocument/2006/relationships/image" Target="../media/image107.emf"/><Relationship Id="rId28" Type="http://schemas.openxmlformats.org/officeDocument/2006/relationships/image" Target="../media/image112.emf"/><Relationship Id="rId10" Type="http://schemas.openxmlformats.org/officeDocument/2006/relationships/image" Target="../media/image98.emf"/><Relationship Id="rId19" Type="http://schemas.openxmlformats.org/officeDocument/2006/relationships/image" Target="../media/image115.emf"/><Relationship Id="rId31" Type="http://schemas.openxmlformats.org/officeDocument/2006/relationships/image" Target="../media/image119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Relationship Id="rId22" Type="http://schemas.openxmlformats.org/officeDocument/2006/relationships/image" Target="../media/image118.emf"/><Relationship Id="rId27" Type="http://schemas.openxmlformats.org/officeDocument/2006/relationships/image" Target="../media/image111.emf"/><Relationship Id="rId30" Type="http://schemas.openxmlformats.org/officeDocument/2006/relationships/image" Target="../media/image11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396222"/>
            <a:ext cx="9301165" cy="32358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The GSVD</a:t>
            </a:r>
            <a:br>
              <a:rPr lang="en-US" sz="6600" dirty="0"/>
            </a:br>
            <a:r>
              <a:rPr lang="en-US" sz="6600" dirty="0"/>
              <a:t>Where are the Ellipses?</a:t>
            </a:r>
            <a:br>
              <a:rPr lang="en-US" sz="6600" dirty="0"/>
            </a:br>
            <a:br>
              <a:rPr lang="en-US" sz="6600" dirty="0"/>
            </a:b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276" y="6042375"/>
            <a:ext cx="1976255" cy="546145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38417" y="3371648"/>
            <a:ext cx="7624328" cy="19655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Alan Edelman (MIT)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Bernie Wang (Amazon Research)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" charset="0"/>
                <a:ea typeface="Gill Sans" charset="0"/>
                <a:cs typeface="Gill Sans" charset="0"/>
              </a:rPr>
              <a:t>May 7</a:t>
            </a:r>
            <a:r>
              <a:rPr lang="en-US" b="1" baseline="30000" dirty="0">
                <a:latin typeface="Gill Sans" charset="0"/>
                <a:ea typeface="Gill Sans" charset="0"/>
                <a:cs typeface="Gill Sans" charset="0"/>
              </a:rPr>
              <a:t>th</a:t>
            </a:r>
            <a:r>
              <a:rPr lang="en-US" b="1" dirty="0">
                <a:latin typeface="Gill Sans" charset="0"/>
                <a:ea typeface="Gill Sans" charset="0"/>
                <a:cs typeface="Gill Sans" charset="0"/>
              </a:rPr>
              <a:t>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02E02-3829-9247-9928-3AEE4986F7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" y="5668393"/>
            <a:ext cx="1294110" cy="1294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C7D1-A7B0-4F4C-BB60-B69E2BDDD39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931" y="5913332"/>
            <a:ext cx="944668" cy="9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515350" cy="1325563"/>
          </a:xfrm>
        </p:spPr>
        <p:txBody>
          <a:bodyPr/>
          <a:lstStyle/>
          <a:p>
            <a:r>
              <a:rPr lang="en-US"/>
              <a:t>Geometric derivation of the GSVD!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 rot="19896819">
            <a:off x="3006725" y="5466769"/>
            <a:ext cx="1244521" cy="269634"/>
            <a:chOff x="4363812" y="6174202"/>
            <a:chExt cx="1659361" cy="35951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5176492" y="6174202"/>
              <a:ext cx="3042" cy="21751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170220" y="6360030"/>
              <a:ext cx="852953" cy="248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363812" y="6186346"/>
              <a:ext cx="1659361" cy="3473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Parallelogram 62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Parallelogram 63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90848" y="3413535"/>
            <a:ext cx="1306382" cy="11963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 rot="2270512">
            <a:off x="1553065" y="3701832"/>
            <a:ext cx="200019" cy="5597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Pie 75"/>
          <p:cNvSpPr/>
          <p:nvPr/>
        </p:nvSpPr>
        <p:spPr>
          <a:xfrm rot="16200000">
            <a:off x="447650" y="5873342"/>
            <a:ext cx="1439952" cy="529364"/>
          </a:xfrm>
          <a:prstGeom prst="pie">
            <a:avLst>
              <a:gd name="adj1" fmla="val 22397"/>
              <a:gd name="adj2" fmla="val 5046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75" idx="5"/>
          </p:cNvCxnSpPr>
          <p:nvPr/>
        </p:nvCxnSpPr>
        <p:spPr>
          <a:xfrm flipH="1">
            <a:off x="1295160" y="4181338"/>
            <a:ext cx="292361" cy="6358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39714" y="2646540"/>
            <a:ext cx="169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</p:txBody>
      </p:sp>
      <p:sp>
        <p:nvSpPr>
          <p:cNvPr id="84" name="Oval 83"/>
          <p:cNvSpPr/>
          <p:nvPr/>
        </p:nvSpPr>
        <p:spPr>
          <a:xfrm>
            <a:off x="1610377" y="3943764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3" y="3952559"/>
            <a:ext cx="115379" cy="187491"/>
          </a:xfrm>
          <a:prstGeom prst="rect">
            <a:avLst/>
          </a:prstGeom>
        </p:spPr>
      </p:pic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91" y="5599451"/>
            <a:ext cx="115379" cy="187491"/>
          </a:xfrm>
          <a:prstGeom prst="rect">
            <a:avLst/>
          </a:prstGeom>
        </p:spPr>
      </p:pic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1" y="3994595"/>
            <a:ext cx="77965" cy="126692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497230" y="4882400"/>
            <a:ext cx="160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Cosine Ellipse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99366" y="3192826"/>
            <a:ext cx="134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Sine Ellipse</a:t>
            </a:r>
          </a:p>
        </p:txBody>
      </p:sp>
      <p:sp>
        <p:nvSpPr>
          <p:cNvPr id="91" name="Oval 90"/>
          <p:cNvSpPr/>
          <p:nvPr/>
        </p:nvSpPr>
        <p:spPr>
          <a:xfrm>
            <a:off x="4160080" y="529984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Oval 91"/>
          <p:cNvSpPr/>
          <p:nvPr/>
        </p:nvSpPr>
        <p:spPr>
          <a:xfrm>
            <a:off x="3535629" y="547701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663649" y="5316988"/>
            <a:ext cx="496431" cy="2723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3552774" y="5511302"/>
            <a:ext cx="110875" cy="138962"/>
          </a:xfrm>
          <a:prstGeom prst="straightConnector1">
            <a:avLst/>
          </a:prstGeom>
          <a:ln>
            <a:solidFill>
              <a:srgbClr val="C55A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90948" y="557675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668929" y="3760682"/>
            <a:ext cx="155829" cy="2232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1556726" y="3911644"/>
            <a:ext cx="53651" cy="520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802656" y="3741559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Oval 98"/>
          <p:cNvSpPr/>
          <p:nvPr/>
        </p:nvSpPr>
        <p:spPr>
          <a:xfrm>
            <a:off x="1542995" y="390135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3835162" y="3558153"/>
            <a:ext cx="444536" cy="4417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3382164" y="3588735"/>
            <a:ext cx="474845" cy="446136"/>
          </a:xfrm>
          <a:prstGeom prst="straightConnector1">
            <a:avLst/>
          </a:prstGeom>
          <a:ln>
            <a:solidFill>
              <a:srgbClr val="5482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784308" y="3961365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254350" y="353741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/>
          <p:cNvSpPr/>
          <p:nvPr/>
        </p:nvSpPr>
        <p:spPr>
          <a:xfrm>
            <a:off x="3356157" y="3558471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Pie 111"/>
          <p:cNvSpPr/>
          <p:nvPr/>
        </p:nvSpPr>
        <p:spPr>
          <a:xfrm rot="21440002">
            <a:off x="-780580" y="5627023"/>
            <a:ext cx="4248988" cy="1088971"/>
          </a:xfrm>
          <a:prstGeom prst="pie">
            <a:avLst>
              <a:gd name="adj1" fmla="val 21459622"/>
              <a:gd name="adj2" fmla="val 1705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3720047" y="4716780"/>
            <a:ext cx="19117" cy="678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222385" y="4584195"/>
            <a:ext cx="1072025" cy="5078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“downward”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1841196" y="4019576"/>
            <a:ext cx="652786" cy="666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97911" y="3779803"/>
            <a:ext cx="91967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“leftward”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735172" y="5877417"/>
            <a:ext cx="299344" cy="2979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0637" y="3103027"/>
            <a:ext cx="550800" cy="53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113" y="5540087"/>
            <a:ext cx="530551" cy="18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4404" y="5320915"/>
            <a:ext cx="515961" cy="174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873" y="3711931"/>
            <a:ext cx="429798" cy="152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4326" y="3603496"/>
            <a:ext cx="531687" cy="19175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244" y="3072485"/>
            <a:ext cx="557872" cy="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8249879" cy="1325563"/>
          </a:xfrm>
        </p:spPr>
        <p:txBody>
          <a:bodyPr/>
          <a:lstStyle/>
          <a:p>
            <a:r>
              <a:rPr lang="en-US"/>
              <a:t>So far: only depends on span([A;B])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 rot="19896819">
            <a:off x="3006725" y="5466769"/>
            <a:ext cx="1244521" cy="269634"/>
            <a:chOff x="4363812" y="6174202"/>
            <a:chExt cx="1659361" cy="35951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5176492" y="6174202"/>
              <a:ext cx="3042" cy="21751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170220" y="6360030"/>
              <a:ext cx="852953" cy="248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363812" y="6186346"/>
              <a:ext cx="1659361" cy="3473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Parallelogram 62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Parallelogram 63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90848" y="3413535"/>
            <a:ext cx="1306382" cy="11963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 rot="2270512">
            <a:off x="1553065" y="3701832"/>
            <a:ext cx="200019" cy="5597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Pie 75"/>
          <p:cNvSpPr/>
          <p:nvPr/>
        </p:nvSpPr>
        <p:spPr>
          <a:xfrm rot="16200000">
            <a:off x="447650" y="5873342"/>
            <a:ext cx="1439952" cy="529364"/>
          </a:xfrm>
          <a:prstGeom prst="pie">
            <a:avLst>
              <a:gd name="adj1" fmla="val 22397"/>
              <a:gd name="adj2" fmla="val 5046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75" idx="5"/>
          </p:cNvCxnSpPr>
          <p:nvPr/>
        </p:nvCxnSpPr>
        <p:spPr>
          <a:xfrm flipH="1">
            <a:off x="1295160" y="4181338"/>
            <a:ext cx="292361" cy="6358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39714" y="2646540"/>
            <a:ext cx="169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</p:txBody>
      </p:sp>
      <p:sp>
        <p:nvSpPr>
          <p:cNvPr id="84" name="Oval 83"/>
          <p:cNvSpPr/>
          <p:nvPr/>
        </p:nvSpPr>
        <p:spPr>
          <a:xfrm>
            <a:off x="1610377" y="3943764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3" y="3952559"/>
            <a:ext cx="115379" cy="187491"/>
          </a:xfrm>
          <a:prstGeom prst="rect">
            <a:avLst/>
          </a:prstGeom>
        </p:spPr>
      </p:pic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91" y="5599451"/>
            <a:ext cx="115379" cy="187491"/>
          </a:xfrm>
          <a:prstGeom prst="rect">
            <a:avLst/>
          </a:prstGeom>
        </p:spPr>
      </p:pic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1" y="3994595"/>
            <a:ext cx="77965" cy="126692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497230" y="4882400"/>
            <a:ext cx="160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Cosine Ellipse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99366" y="3192826"/>
            <a:ext cx="134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Sine Ellipse</a:t>
            </a:r>
          </a:p>
        </p:txBody>
      </p:sp>
      <p:sp>
        <p:nvSpPr>
          <p:cNvPr id="91" name="Oval 90"/>
          <p:cNvSpPr/>
          <p:nvPr/>
        </p:nvSpPr>
        <p:spPr>
          <a:xfrm>
            <a:off x="4160080" y="529984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Oval 91"/>
          <p:cNvSpPr/>
          <p:nvPr/>
        </p:nvSpPr>
        <p:spPr>
          <a:xfrm>
            <a:off x="3535629" y="547701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663649" y="5316988"/>
            <a:ext cx="496431" cy="2723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3552774" y="5511302"/>
            <a:ext cx="110875" cy="138962"/>
          </a:xfrm>
          <a:prstGeom prst="straightConnector1">
            <a:avLst/>
          </a:prstGeom>
          <a:ln>
            <a:solidFill>
              <a:srgbClr val="C55A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90948" y="557675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668929" y="3760682"/>
            <a:ext cx="155829" cy="2232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1556726" y="3911644"/>
            <a:ext cx="53651" cy="520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802656" y="3741559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Oval 98"/>
          <p:cNvSpPr/>
          <p:nvPr/>
        </p:nvSpPr>
        <p:spPr>
          <a:xfrm>
            <a:off x="1542995" y="390135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3835162" y="3558153"/>
            <a:ext cx="444536" cy="4417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3382164" y="3588735"/>
            <a:ext cx="474845" cy="446136"/>
          </a:xfrm>
          <a:prstGeom prst="straightConnector1">
            <a:avLst/>
          </a:prstGeom>
          <a:ln>
            <a:solidFill>
              <a:srgbClr val="5482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784308" y="3961365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254350" y="353741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/>
          <p:cNvSpPr/>
          <p:nvPr/>
        </p:nvSpPr>
        <p:spPr>
          <a:xfrm>
            <a:off x="3356157" y="3558471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Pie 111"/>
          <p:cNvSpPr/>
          <p:nvPr/>
        </p:nvSpPr>
        <p:spPr>
          <a:xfrm rot="21440002">
            <a:off x="-780580" y="5627023"/>
            <a:ext cx="4248988" cy="1088971"/>
          </a:xfrm>
          <a:prstGeom prst="pie">
            <a:avLst>
              <a:gd name="adj1" fmla="val 21459622"/>
              <a:gd name="adj2" fmla="val 1705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3720047" y="4716780"/>
            <a:ext cx="19117" cy="678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222385" y="4584195"/>
            <a:ext cx="1072025" cy="5078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“downward”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1841196" y="4019576"/>
            <a:ext cx="652786" cy="666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97911" y="3779803"/>
            <a:ext cx="91967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“leftward”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735172" y="5877417"/>
            <a:ext cx="299344" cy="2979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0637" y="3103027"/>
            <a:ext cx="550800" cy="53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113" y="5540087"/>
            <a:ext cx="530551" cy="18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4404" y="5320915"/>
            <a:ext cx="515961" cy="174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873" y="3711931"/>
            <a:ext cx="429798" cy="152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4326" y="3603496"/>
            <a:ext cx="531687" cy="19175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244" y="3072485"/>
            <a:ext cx="557872" cy="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0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24" y="61461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Hyperplane</a:t>
            </a:r>
            <a:r>
              <a:rPr lang="en-US" dirty="0"/>
              <a:t> Position Possibilities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556113" y="4011963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532798" y="4011962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543943" y="2644706"/>
            <a:ext cx="0" cy="1371600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37171" y="4016306"/>
            <a:ext cx="879781" cy="821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15" y="2707353"/>
            <a:ext cx="216166" cy="1597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466" y="4230122"/>
            <a:ext cx="445486" cy="496888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>
            <a:off x="4009744" y="4013110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86428" y="4013110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97573" y="2645854"/>
            <a:ext cx="0" cy="1371600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97574" y="3258038"/>
            <a:ext cx="840653" cy="749908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45" y="2708501"/>
            <a:ext cx="216166" cy="159775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H="1">
            <a:off x="6630683" y="4017127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607368" y="4017127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618513" y="2649871"/>
            <a:ext cx="0" cy="1371600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611741" y="3159264"/>
            <a:ext cx="0" cy="877824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84" y="2712518"/>
            <a:ext cx="216166" cy="1597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882" y="4237990"/>
            <a:ext cx="431345" cy="4937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674" y="4247171"/>
            <a:ext cx="442696" cy="4937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153" y="3914427"/>
            <a:ext cx="188595" cy="1571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757" y="2694848"/>
            <a:ext cx="190310" cy="1762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894" y="3914427"/>
            <a:ext cx="188595" cy="1571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775" y="2694848"/>
            <a:ext cx="190310" cy="1762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3911" y="3914427"/>
            <a:ext cx="188595" cy="1571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324" y="2694848"/>
            <a:ext cx="190310" cy="176213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257300" y="47360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Line in the Plane</a:t>
            </a:r>
          </a:p>
        </p:txBody>
      </p:sp>
    </p:spTree>
    <p:extLst>
      <p:ext uri="{BB962C8B-B14F-4D97-AF65-F5344CB8AC3E}">
        <p14:creationId xmlns:p14="http://schemas.microsoft.com/office/powerpoint/2010/main" val="67196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rot="17588464">
            <a:off x="6138689" y="3182024"/>
            <a:ext cx="1136965" cy="516033"/>
          </a:xfrm>
          <a:prstGeom prst="parallelogram">
            <a:avLst>
              <a:gd name="adj" fmla="val 85732"/>
            </a:avLst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arallelogram 4"/>
          <p:cNvSpPr/>
          <p:nvPr/>
        </p:nvSpPr>
        <p:spPr>
          <a:xfrm rot="11308324">
            <a:off x="1550331" y="3617792"/>
            <a:ext cx="2115999" cy="569822"/>
          </a:xfrm>
          <a:prstGeom prst="parallelogram">
            <a:avLst>
              <a:gd name="adj" fmla="val 182724"/>
            </a:avLst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32071" y="4015065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08756" y="4015064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19901" y="2771124"/>
            <a:ext cx="0" cy="1248284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46" y="3936483"/>
            <a:ext cx="188595" cy="1571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031137" y="4037160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07822" y="4037159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12" y="3958578"/>
            <a:ext cx="188595" cy="15716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704904" y="4037160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294" y="3958578"/>
            <a:ext cx="188595" cy="15716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541165" y="3756798"/>
            <a:ext cx="1330360" cy="258266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017520" y="3776773"/>
            <a:ext cx="1330360" cy="258266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18318" y="3778889"/>
            <a:ext cx="1330360" cy="258266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17519" y="2803002"/>
            <a:ext cx="0" cy="1248284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709411" y="2803155"/>
            <a:ext cx="0" cy="1248284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allelogram 19"/>
          <p:cNvSpPr/>
          <p:nvPr/>
        </p:nvSpPr>
        <p:spPr>
          <a:xfrm rot="21400989">
            <a:off x="4021691" y="3323719"/>
            <a:ext cx="1354670" cy="670889"/>
          </a:xfrm>
          <a:prstGeom prst="parallelogram">
            <a:avLst>
              <a:gd name="adj" fmla="val 47602"/>
            </a:avLst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40086" y="3958578"/>
            <a:ext cx="1106800" cy="73479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07302" y="2891140"/>
            <a:ext cx="9688" cy="1139776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029" y="4299686"/>
            <a:ext cx="745105" cy="6968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457" y="4298357"/>
            <a:ext cx="737183" cy="6995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930" y="4298357"/>
            <a:ext cx="747944" cy="6995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696" y="2749030"/>
            <a:ext cx="213405" cy="1577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762" y="2771125"/>
            <a:ext cx="213405" cy="157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845" y="2771125"/>
            <a:ext cx="213405" cy="157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715" y="2822642"/>
            <a:ext cx="190310" cy="1762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9733" y="2822642"/>
            <a:ext cx="190310" cy="1762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720" y="2822642"/>
            <a:ext cx="190310" cy="176213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21424" y="61461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Hyperplane</a:t>
            </a:r>
            <a:r>
              <a:rPr lang="en-US" dirty="0"/>
              <a:t> Position Possibilities 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257300" y="52237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Plane in R</a:t>
            </a:r>
            <a:r>
              <a:rPr lang="en-US" baseline="30000" dirty="0"/>
              <a:t>3</a:t>
            </a:r>
            <a:r>
              <a:rPr lang="en-US" dirty="0"/>
              <a:t> :  </a:t>
            </a:r>
          </a:p>
          <a:p>
            <a:r>
              <a:rPr lang="en-US" dirty="0"/>
              <a:t>dim(X)=2 dim(Y)=1  (“X” </a:t>
            </a:r>
            <a:r>
              <a:rPr lang="en-US" dirty="0" err="1"/>
              <a:t>multiaxis</a:t>
            </a:r>
            <a:r>
              <a:rPr lang="en-US" dirty="0"/>
              <a:t>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8141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6384878" y="2151793"/>
            <a:ext cx="643637" cy="1876765"/>
          </a:xfrm>
          <a:prstGeom prst="diamond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556113" y="4003929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532798" y="4003928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43943" y="2752845"/>
            <a:ext cx="335622" cy="1255427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240901" y="3154791"/>
            <a:ext cx="289601" cy="854303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88" y="3925347"/>
            <a:ext cx="188595" cy="1571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68" y="2880273"/>
            <a:ext cx="190310" cy="1762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738" y="2737894"/>
            <a:ext cx="213405" cy="157734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>
            <a:off x="4055179" y="4026024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031864" y="4026023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043009" y="2774940"/>
            <a:ext cx="335622" cy="1255427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739967" y="3176886"/>
            <a:ext cx="289601" cy="854303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254" y="3947442"/>
            <a:ext cx="188595" cy="157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134" y="2902368"/>
            <a:ext cx="190310" cy="1762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04" y="2759989"/>
            <a:ext cx="213405" cy="157734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6752262" y="4026024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728946" y="4026024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40091" y="2774941"/>
            <a:ext cx="335622" cy="1255427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437050" y="3176886"/>
            <a:ext cx="289601" cy="854303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36" y="3947442"/>
            <a:ext cx="188595" cy="15716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16" y="2902369"/>
            <a:ext cx="190310" cy="1762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887" y="2759989"/>
            <a:ext cx="213405" cy="157734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6778857" y="3930598"/>
            <a:ext cx="993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48597" y="3924555"/>
            <a:ext cx="28019" cy="1058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537171" y="4008272"/>
            <a:ext cx="879781" cy="821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036289" y="3380559"/>
            <a:ext cx="531011" cy="653093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553164" y="2977924"/>
            <a:ext cx="184558" cy="1044442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186" y="4204946"/>
            <a:ext cx="380672" cy="6035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328" y="4204946"/>
            <a:ext cx="380672" cy="6035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874" y="4204946"/>
            <a:ext cx="380672" cy="603504"/>
          </a:xfrm>
          <a:prstGeom prst="rect">
            <a:avLst/>
          </a:prstGeom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821424" y="61461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Hyperplane</a:t>
            </a:r>
            <a:r>
              <a:rPr lang="en-US" dirty="0"/>
              <a:t> Position Possibilities 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257300" y="48608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Line in R</a:t>
            </a:r>
            <a:r>
              <a:rPr lang="en-US" baseline="30000" dirty="0"/>
              <a:t>3</a:t>
            </a:r>
            <a:r>
              <a:rPr lang="en-US" dirty="0"/>
              <a:t> :  </a:t>
            </a:r>
          </a:p>
          <a:p>
            <a:r>
              <a:rPr lang="en-US" dirty="0"/>
              <a:t>dim(X)=1 dim(Y)=2  (“Y” </a:t>
            </a:r>
            <a:r>
              <a:rPr lang="en-US" dirty="0" err="1"/>
              <a:t>multiaxis</a:t>
            </a:r>
            <a:r>
              <a:rPr lang="en-US" dirty="0"/>
              <a:t>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6829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rot="4331691">
            <a:off x="6604184" y="2955784"/>
            <a:ext cx="1320397" cy="1313844"/>
          </a:xfrm>
          <a:prstGeom prst="parallelogram">
            <a:avLst>
              <a:gd name="adj" fmla="val 32926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iamond 4"/>
          <p:cNvSpPr/>
          <p:nvPr/>
        </p:nvSpPr>
        <p:spPr>
          <a:xfrm rot="21449407">
            <a:off x="6454839" y="2468032"/>
            <a:ext cx="499710" cy="1560476"/>
          </a:xfrm>
          <a:prstGeom prst="diamond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15545" y="3397780"/>
            <a:ext cx="1192685" cy="71764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allelogram 6"/>
          <p:cNvSpPr/>
          <p:nvPr/>
        </p:nvSpPr>
        <p:spPr>
          <a:xfrm rot="4331691">
            <a:off x="1408036" y="2933688"/>
            <a:ext cx="1320397" cy="1313844"/>
          </a:xfrm>
          <a:prstGeom prst="parallelogram">
            <a:avLst>
              <a:gd name="adj" fmla="val 32926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56113" y="4006798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32798" y="4006797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43943" y="2755714"/>
            <a:ext cx="335622" cy="1255427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240901" y="3157660"/>
            <a:ext cx="289601" cy="854303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88" y="3928216"/>
            <a:ext cx="188595" cy="157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68" y="2883142"/>
            <a:ext cx="190310" cy="176213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371174" y="3492756"/>
            <a:ext cx="1416441" cy="870920"/>
          </a:xfrm>
          <a:prstGeom prst="parallelogram">
            <a:avLst>
              <a:gd name="adj" fmla="val 47602"/>
            </a:avLst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11770" y="4011962"/>
            <a:ext cx="1041759" cy="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175273">
            <a:off x="2258561" y="3854011"/>
            <a:ext cx="439693" cy="287625"/>
          </a:xfrm>
          <a:prstGeom prst="arc">
            <a:avLst>
              <a:gd name="adj1" fmla="val 17259842"/>
              <a:gd name="adj2" fmla="val 19508183"/>
            </a:avLst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34" y="4478018"/>
            <a:ext cx="647322" cy="605409"/>
          </a:xfrm>
          <a:prstGeom prst="rect">
            <a:avLst/>
          </a:prstGeom>
        </p:spPr>
      </p:pic>
      <p:sp>
        <p:nvSpPr>
          <p:cNvPr id="18" name="Parallelogram 17"/>
          <p:cNvSpPr/>
          <p:nvPr/>
        </p:nvSpPr>
        <p:spPr>
          <a:xfrm rot="4331691">
            <a:off x="3907102" y="2955783"/>
            <a:ext cx="1320397" cy="1313844"/>
          </a:xfrm>
          <a:prstGeom prst="parallelogram">
            <a:avLst>
              <a:gd name="adj" fmla="val 32926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55179" y="4028893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31864" y="4028892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43009" y="2777809"/>
            <a:ext cx="335622" cy="1255427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39967" y="3179755"/>
            <a:ext cx="289601" cy="854303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254" y="3950311"/>
            <a:ext cx="188595" cy="1571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134" y="2905237"/>
            <a:ext cx="190310" cy="176213"/>
          </a:xfrm>
          <a:prstGeom prst="rect">
            <a:avLst/>
          </a:prstGeom>
        </p:spPr>
      </p:pic>
      <p:sp>
        <p:nvSpPr>
          <p:cNvPr id="25" name="Parallelogram 24"/>
          <p:cNvSpPr/>
          <p:nvPr/>
        </p:nvSpPr>
        <p:spPr>
          <a:xfrm rot="19554524">
            <a:off x="3691607" y="3107424"/>
            <a:ext cx="1513274" cy="950453"/>
          </a:xfrm>
          <a:prstGeom prst="parallelogram">
            <a:avLst>
              <a:gd name="adj" fmla="val 47602"/>
            </a:avLst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064127" y="3509614"/>
            <a:ext cx="858989" cy="514175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124" y="4478970"/>
            <a:ext cx="645285" cy="60350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6752262" y="4028893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728946" y="4028893"/>
            <a:ext cx="1371600" cy="803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40091" y="2777810"/>
            <a:ext cx="335622" cy="1255427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437050" y="3179755"/>
            <a:ext cx="289601" cy="854303"/>
          </a:xfrm>
          <a:prstGeom prst="straightConnector1">
            <a:avLst/>
          </a:prstGeom>
          <a:ln w="31750">
            <a:solidFill>
              <a:srgbClr val="0A8B6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36" y="3950311"/>
            <a:ext cx="188595" cy="157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16" y="2905238"/>
            <a:ext cx="190310" cy="17621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6778857" y="3933467"/>
            <a:ext cx="993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48597" y="3927424"/>
            <a:ext cx="28019" cy="1058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478" y="4478970"/>
            <a:ext cx="645285" cy="6035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738" y="2740763"/>
            <a:ext cx="213405" cy="1577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804" y="2762858"/>
            <a:ext cx="213405" cy="1577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887" y="2762858"/>
            <a:ext cx="213405" cy="15773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21424" y="61461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Hyperplane</a:t>
            </a:r>
            <a:r>
              <a:rPr lang="en-US" dirty="0"/>
              <a:t> Position Possibilities 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257300" y="52237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Plane in R</a:t>
            </a:r>
            <a:r>
              <a:rPr lang="en-US" baseline="30000" dirty="0"/>
              <a:t>3</a:t>
            </a:r>
            <a:r>
              <a:rPr lang="en-US" dirty="0"/>
              <a:t> :  </a:t>
            </a:r>
          </a:p>
          <a:p>
            <a:r>
              <a:rPr lang="en-US" dirty="0"/>
              <a:t>dim(X)=1 dim(Y)=2  (“Y” </a:t>
            </a:r>
            <a:r>
              <a:rPr lang="en-US" dirty="0" err="1"/>
              <a:t>multiaxis</a:t>
            </a:r>
            <a:r>
              <a:rPr lang="en-US" dirty="0"/>
              <a:t>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0081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05" y="2613030"/>
            <a:ext cx="7581937" cy="1300209"/>
          </a:xfrm>
        </p:spPr>
        <p:txBody>
          <a:bodyPr/>
          <a:lstStyle/>
          <a:p>
            <a:r>
              <a:rPr lang="en-US" dirty="0"/>
              <a:t>How to never forget the structure of C and S</a:t>
            </a:r>
          </a:p>
        </p:txBody>
      </p:sp>
    </p:spTree>
    <p:extLst>
      <p:ext uri="{BB962C8B-B14F-4D97-AF65-F5344CB8AC3E}">
        <p14:creationId xmlns:p14="http://schemas.microsoft.com/office/powerpoint/2010/main" val="424098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</p:spTree>
    <p:extLst>
      <p:ext uri="{BB962C8B-B14F-4D97-AF65-F5344CB8AC3E}">
        <p14:creationId xmlns:p14="http://schemas.microsoft.com/office/powerpoint/2010/main" val="168937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</p:spTree>
    <p:extLst>
      <p:ext uri="{BB962C8B-B14F-4D97-AF65-F5344CB8AC3E}">
        <p14:creationId xmlns:p14="http://schemas.microsoft.com/office/powerpoint/2010/main" val="70794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may see some of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Geometrical Construction</a:t>
            </a:r>
          </a:p>
          <a:p>
            <a:r>
              <a:rPr lang="en-US" dirty="0"/>
              <a:t>How to never forget C and S</a:t>
            </a:r>
          </a:p>
          <a:p>
            <a:r>
              <a:rPr lang="en-US" dirty="0"/>
              <a:t>Julia Demo Notebooks</a:t>
            </a:r>
          </a:p>
          <a:p>
            <a:r>
              <a:rPr lang="en-US" dirty="0"/>
              <a:t>Geometric Examples</a:t>
            </a:r>
          </a:p>
          <a:p>
            <a:r>
              <a:rPr lang="en-US" dirty="0" err="1"/>
              <a:t>Grassmann</a:t>
            </a:r>
            <a:r>
              <a:rPr lang="en-US" dirty="0"/>
              <a:t> Differential Geometry as used in Stats</a:t>
            </a:r>
          </a:p>
          <a:p>
            <a:r>
              <a:rPr lang="en-US" dirty="0"/>
              <a:t>Three GSVD Theorems</a:t>
            </a:r>
          </a:p>
          <a:p>
            <a:r>
              <a:rPr lang="en-US" dirty="0"/>
              <a:t>Application to </a:t>
            </a:r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86151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259" y="1460500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358" y="14843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758" y="16367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0700" y="3631883"/>
            <a:ext cx="192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&gt; c1 ≥ c2 ≥</a:t>
            </a:r>
            <a:r>
              <a:rPr lang="mr-IN" dirty="0"/>
              <a:t>…</a:t>
            </a:r>
            <a:r>
              <a:rPr lang="en-US" dirty="0"/>
              <a:t>. &gt; 0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8360" y="302843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72333" y="1326290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2539" y="2297358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30343" y="166881"/>
            <a:ext cx="15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:Square Matrix</a:t>
            </a:r>
          </a:p>
        </p:txBody>
      </p:sp>
    </p:spTree>
    <p:extLst>
      <p:ext uri="{BB962C8B-B14F-4D97-AF65-F5344CB8AC3E}">
        <p14:creationId xmlns:p14="http://schemas.microsoft.com/office/powerpoint/2010/main" val="141894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259" y="1460500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358" y="14843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758" y="16367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0700" y="3631883"/>
            <a:ext cx="192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&gt; c1 ≥ c2 ≥</a:t>
            </a:r>
            <a:r>
              <a:rPr lang="mr-IN" dirty="0"/>
              <a:t>…</a:t>
            </a:r>
            <a:r>
              <a:rPr lang="en-US" dirty="0"/>
              <a:t>. &gt; 0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76160" y="2448949"/>
            <a:ext cx="701039" cy="118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32888" y="28328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8360" y="302843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72333" y="1326290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2539" y="2297358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30343" y="166881"/>
            <a:ext cx="15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:Square Matrix</a:t>
            </a:r>
          </a:p>
        </p:txBody>
      </p:sp>
    </p:spTree>
    <p:extLst>
      <p:ext uri="{BB962C8B-B14F-4D97-AF65-F5344CB8AC3E}">
        <p14:creationId xmlns:p14="http://schemas.microsoft.com/office/powerpoint/2010/main" val="125405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259" y="1460500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358" y="14843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758" y="16367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0700" y="3631883"/>
            <a:ext cx="192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&gt; c1 ≥ c2 ≥</a:t>
            </a:r>
            <a:r>
              <a:rPr lang="mr-IN" dirty="0"/>
              <a:t>…</a:t>
            </a:r>
            <a:r>
              <a:rPr lang="en-US" dirty="0"/>
              <a:t>. &gt; 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2888" y="28328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6776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0569" y="4960767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454" y="5330099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76160" y="2448949"/>
            <a:ext cx="701039" cy="118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58360" y="302843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2333" y="1326290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2539" y="2297358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30343" y="166881"/>
            <a:ext cx="15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:Square Matrix</a:t>
            </a:r>
          </a:p>
        </p:txBody>
      </p:sp>
    </p:spTree>
    <p:extLst>
      <p:ext uri="{BB962C8B-B14F-4D97-AF65-F5344CB8AC3E}">
        <p14:creationId xmlns:p14="http://schemas.microsoft.com/office/powerpoint/2010/main" val="1599059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(n-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 + (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+r</a:t>
            </a:r>
            <a:r>
              <a:rPr lang="en-US" baseline="-25000" dirty="0" err="1"/>
              <a:t>A</a:t>
            </a:r>
            <a:r>
              <a:rPr lang="en-US" dirty="0" err="1"/>
              <a:t>-n</a:t>
            </a:r>
            <a:r>
              <a:rPr lang="en-US" dirty="0"/>
              <a:t>) + (n-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259" y="1460500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358" y="14843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758" y="16367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0700" y="3631883"/>
            <a:ext cx="192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&gt; c1 ≥ c2 ≥</a:t>
            </a:r>
            <a:r>
              <a:rPr lang="mr-IN" dirty="0"/>
              <a:t>…</a:t>
            </a:r>
            <a:r>
              <a:rPr lang="en-US" dirty="0"/>
              <a:t>. &gt; 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2888" y="28328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6776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0569" y="4960767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454" y="5330099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0084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04984" y="4959231"/>
            <a:ext cx="51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9869" y="5328563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01818" y="6067494"/>
            <a:ext cx="682023" cy="719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33104" y="62461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5504" y="63985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37904" y="65509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84442" y="612306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21673" y="5089593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39772" y="5113406"/>
            <a:ext cx="299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92172" y="5265806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27350" y="3874077"/>
            <a:ext cx="190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&lt; s1 ≤ s2 ≤ </a:t>
            </a:r>
            <a:r>
              <a:rPr lang="mr-IN" dirty="0"/>
              <a:t>…</a:t>
            </a:r>
            <a:r>
              <a:rPr lang="en-US" dirty="0"/>
              <a:t> &lt; 1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70176" y="4245964"/>
            <a:ext cx="651497" cy="843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5007" y="4473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76160" y="2448949"/>
            <a:ext cx="701039" cy="118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858360" y="302843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72333" y="1326290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402539" y="2297358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254010" y="5088683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942365" y="6068296"/>
            <a:ext cx="141104" cy="1411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930343" y="166881"/>
            <a:ext cx="15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:Square Matrix</a:t>
            </a:r>
          </a:p>
        </p:txBody>
      </p:sp>
    </p:spTree>
    <p:extLst>
      <p:ext uri="{BB962C8B-B14F-4D97-AF65-F5344CB8AC3E}">
        <p14:creationId xmlns:p14="http://schemas.microsoft.com/office/powerpoint/2010/main" val="210150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376161" y="845820"/>
            <a:ext cx="701038" cy="59414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16358" y="845820"/>
            <a:ext cx="959802" cy="59414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6911" y="845821"/>
            <a:ext cx="643437" cy="5941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</a:t>
            </a:r>
            <a:r>
              <a:rPr lang="en-US" dirty="0">
                <a:solidFill>
                  <a:srgbClr val="0000FF"/>
                </a:solidFill>
              </a:rPr>
              <a:t>(n-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B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+r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-n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/>
              <a:t>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(n-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259" y="1460500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358" y="14843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758" y="16367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2888" y="28328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6776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0569" y="4960767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454" y="5330099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0084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04984" y="4959231"/>
            <a:ext cx="51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9869" y="5328563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01818" y="6067494"/>
            <a:ext cx="682023" cy="719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33104" y="62461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5504" y="63985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37904" y="65509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84442" y="612306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0700" y="3631883"/>
            <a:ext cx="1919713" cy="6115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21673" y="5089593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39772" y="5113406"/>
            <a:ext cx="299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92172" y="5265806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27350" y="3874077"/>
            <a:ext cx="190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&lt; s1 ≤ s2 ≤ </a:t>
            </a:r>
            <a:r>
              <a:rPr lang="mr-IN" dirty="0"/>
              <a:t>…</a:t>
            </a:r>
            <a:r>
              <a:rPr lang="en-US" dirty="0"/>
              <a:t> &lt; 1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70176" y="4245964"/>
            <a:ext cx="651497" cy="843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5007" y="4473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76160" y="2448949"/>
            <a:ext cx="701039" cy="118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10700" y="3631883"/>
            <a:ext cx="192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&gt; c1 ≥ c2 ≥</a:t>
            </a:r>
            <a:r>
              <a:rPr lang="mr-IN" dirty="0"/>
              <a:t>…</a:t>
            </a:r>
            <a:r>
              <a:rPr lang="en-US" dirty="0"/>
              <a:t>. &gt; 0 </a:t>
            </a:r>
          </a:p>
        </p:txBody>
      </p:sp>
    </p:spTree>
    <p:extLst>
      <p:ext uri="{BB962C8B-B14F-4D97-AF65-F5344CB8AC3E}">
        <p14:creationId xmlns:p14="http://schemas.microsoft.com/office/powerpoint/2010/main" val="121995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376161" y="845820"/>
            <a:ext cx="701038" cy="59414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12204" y="845820"/>
            <a:ext cx="974323" cy="59414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9091" y="464186"/>
            <a:ext cx="291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</a:t>
            </a:r>
            <a:r>
              <a:rPr lang="en-US" dirty="0">
                <a:solidFill>
                  <a:srgbClr val="0000FF"/>
                </a:solidFill>
              </a:rPr>
              <a:t>(n-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B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+r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-n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/>
              <a:t>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(n-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6912" y="845821"/>
            <a:ext cx="630108" cy="5941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71794" y="1755379"/>
            <a:ext cx="5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679" y="2124711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008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8324" y="845820"/>
            <a:ext cx="2317115" cy="278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912" y="845820"/>
            <a:ext cx="611188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1037" y="8458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3437" y="9982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5837" y="11506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259" y="1460500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358" y="14843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758" y="1636713"/>
            <a:ext cx="30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2914" y="1723113"/>
            <a:ext cx="52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7316" y="2092445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x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2888" y="28328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6776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0569" y="4960767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454" y="5330099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0084" y="4245963"/>
            <a:ext cx="2317115" cy="2541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04984" y="4959231"/>
            <a:ext cx="51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9869" y="5328563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x 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01818" y="6067494"/>
            <a:ext cx="682023" cy="719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33104" y="62461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5504" y="63985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37904" y="655097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84442" y="612306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5047" y="3631883"/>
            <a:ext cx="2769971" cy="611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21673" y="5089593"/>
            <a:ext cx="977901" cy="97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39772" y="5113406"/>
            <a:ext cx="299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92172" y="5265806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70176" y="4245964"/>
            <a:ext cx="651497" cy="843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5007" y="4473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76160" y="2448949"/>
            <a:ext cx="701039" cy="118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2783933" y="2832854"/>
            <a:ext cx="359217" cy="79902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6693038" y="2832855"/>
            <a:ext cx="359217" cy="79902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835228" y="3619054"/>
            <a:ext cx="2318663" cy="12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732922" y="3606226"/>
            <a:ext cx="2318663" cy="12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835228" y="4246080"/>
            <a:ext cx="2318663" cy="12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32922" y="4230581"/>
            <a:ext cx="2318663" cy="12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Up Arrow 46"/>
          <p:cNvSpPr/>
          <p:nvPr/>
        </p:nvSpPr>
        <p:spPr>
          <a:xfrm rot="10800000">
            <a:off x="2783932" y="4267001"/>
            <a:ext cx="359217" cy="46641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10800000">
            <a:off x="6693038" y="4230581"/>
            <a:ext cx="359217" cy="46641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8249879" cy="1325563"/>
          </a:xfrm>
        </p:spPr>
        <p:txBody>
          <a:bodyPr/>
          <a:lstStyle/>
          <a:p>
            <a:r>
              <a:rPr lang="en-US"/>
              <a:t>So far: only depends on span([A;B])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 rot="19896819">
            <a:off x="3006725" y="5466769"/>
            <a:ext cx="1244521" cy="269634"/>
            <a:chOff x="4363812" y="6174202"/>
            <a:chExt cx="1659361" cy="35951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5176492" y="6174202"/>
              <a:ext cx="3042" cy="21751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170220" y="6360030"/>
              <a:ext cx="852953" cy="248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363812" y="6186346"/>
              <a:ext cx="1659361" cy="3473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Parallelogram 62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Parallelogram 63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90848" y="3413535"/>
            <a:ext cx="1306382" cy="11963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 rot="2270512">
            <a:off x="1553065" y="3701832"/>
            <a:ext cx="200019" cy="5597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Pie 75"/>
          <p:cNvSpPr/>
          <p:nvPr/>
        </p:nvSpPr>
        <p:spPr>
          <a:xfrm rot="16200000">
            <a:off x="447650" y="5873342"/>
            <a:ext cx="1439952" cy="529364"/>
          </a:xfrm>
          <a:prstGeom prst="pie">
            <a:avLst>
              <a:gd name="adj1" fmla="val 22397"/>
              <a:gd name="adj2" fmla="val 5046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75" idx="5"/>
          </p:cNvCxnSpPr>
          <p:nvPr/>
        </p:nvCxnSpPr>
        <p:spPr>
          <a:xfrm flipH="1">
            <a:off x="1295160" y="4181338"/>
            <a:ext cx="292361" cy="6358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39714" y="2646540"/>
            <a:ext cx="169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</p:txBody>
      </p:sp>
      <p:sp>
        <p:nvSpPr>
          <p:cNvPr id="84" name="Oval 83"/>
          <p:cNvSpPr/>
          <p:nvPr/>
        </p:nvSpPr>
        <p:spPr>
          <a:xfrm>
            <a:off x="1610377" y="3943764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3" y="3952559"/>
            <a:ext cx="115379" cy="187491"/>
          </a:xfrm>
          <a:prstGeom prst="rect">
            <a:avLst/>
          </a:prstGeom>
        </p:spPr>
      </p:pic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91" y="5599451"/>
            <a:ext cx="115379" cy="187491"/>
          </a:xfrm>
          <a:prstGeom prst="rect">
            <a:avLst/>
          </a:prstGeom>
        </p:spPr>
      </p:pic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1" y="3994595"/>
            <a:ext cx="77965" cy="126692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497230" y="4882400"/>
            <a:ext cx="160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Cosine Ellipse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99366" y="3192826"/>
            <a:ext cx="134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Sine Ellipse</a:t>
            </a:r>
          </a:p>
        </p:txBody>
      </p:sp>
      <p:sp>
        <p:nvSpPr>
          <p:cNvPr id="91" name="Oval 90"/>
          <p:cNvSpPr/>
          <p:nvPr/>
        </p:nvSpPr>
        <p:spPr>
          <a:xfrm>
            <a:off x="4160080" y="529984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Oval 91"/>
          <p:cNvSpPr/>
          <p:nvPr/>
        </p:nvSpPr>
        <p:spPr>
          <a:xfrm>
            <a:off x="3535629" y="547701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663649" y="5316988"/>
            <a:ext cx="496431" cy="2723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3552774" y="5511302"/>
            <a:ext cx="110875" cy="138962"/>
          </a:xfrm>
          <a:prstGeom prst="straightConnector1">
            <a:avLst/>
          </a:prstGeom>
          <a:ln>
            <a:solidFill>
              <a:srgbClr val="C55A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90948" y="557675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668929" y="3760682"/>
            <a:ext cx="155829" cy="2232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1556726" y="3911644"/>
            <a:ext cx="53651" cy="520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802656" y="3741559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Oval 98"/>
          <p:cNvSpPr/>
          <p:nvPr/>
        </p:nvSpPr>
        <p:spPr>
          <a:xfrm>
            <a:off x="1542995" y="390135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3835162" y="3558153"/>
            <a:ext cx="444536" cy="4417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3382164" y="3588735"/>
            <a:ext cx="474845" cy="446136"/>
          </a:xfrm>
          <a:prstGeom prst="straightConnector1">
            <a:avLst/>
          </a:prstGeom>
          <a:ln>
            <a:solidFill>
              <a:srgbClr val="5482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784308" y="3961365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254350" y="353741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/>
          <p:cNvSpPr/>
          <p:nvPr/>
        </p:nvSpPr>
        <p:spPr>
          <a:xfrm>
            <a:off x="3356157" y="3558471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Pie 111"/>
          <p:cNvSpPr/>
          <p:nvPr/>
        </p:nvSpPr>
        <p:spPr>
          <a:xfrm rot="21440002">
            <a:off x="-780580" y="5627023"/>
            <a:ext cx="4248988" cy="1088971"/>
          </a:xfrm>
          <a:prstGeom prst="pie">
            <a:avLst>
              <a:gd name="adj1" fmla="val 21459622"/>
              <a:gd name="adj2" fmla="val 1705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3720047" y="4716780"/>
            <a:ext cx="19117" cy="678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222385" y="4584195"/>
            <a:ext cx="1072025" cy="5078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“downward”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1841196" y="4019576"/>
            <a:ext cx="652786" cy="666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97911" y="3779803"/>
            <a:ext cx="91967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“leftward”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735172" y="5877417"/>
            <a:ext cx="299344" cy="2979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243" y="3072485"/>
            <a:ext cx="657945" cy="643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637" y="3103027"/>
            <a:ext cx="550800" cy="53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113" y="5540087"/>
            <a:ext cx="530551" cy="18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4404" y="5320915"/>
            <a:ext cx="515961" cy="174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873" y="3711931"/>
            <a:ext cx="429798" cy="152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4326" y="3603496"/>
            <a:ext cx="531687" cy="19175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</p:spTree>
    <p:extLst>
      <p:ext uri="{BB962C8B-B14F-4D97-AF65-F5344CB8AC3E}">
        <p14:creationId xmlns:p14="http://schemas.microsoft.com/office/powerpoint/2010/main" val="58771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GSVD Jacobian: </a:t>
            </a:r>
            <a:r>
              <a:rPr lang="en-US" dirty="0" err="1"/>
              <a:t>Grassmanian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1540808"/>
            <a:ext cx="7664744" cy="1616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Players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3342180"/>
            <a:ext cx="7822406" cy="2113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Differential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31" y="2133081"/>
            <a:ext cx="1761467" cy="823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94" y="2133081"/>
            <a:ext cx="3762353" cy="824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855" y="4182901"/>
            <a:ext cx="5619203" cy="10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Lucida Grande" charset="0"/>
                <a:ea typeface="Lucida Grande" charset="0"/>
                <a:cs typeface="Lucida Grande" charset="0"/>
              </a:rPr>
              <a:t>The Differential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102" name="Right Arrow 101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9189" y="1468774"/>
            <a:ext cx="5692286" cy="10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 </a:t>
            </a:r>
            <a:endParaRPr lang="en-US" sz="1900" b="1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1" y="1864695"/>
            <a:ext cx="3220287" cy="348139"/>
          </a:xfrm>
          <a:prstGeom prst="rect">
            <a:avLst/>
          </a:prstGeom>
        </p:spPr>
      </p:pic>
      <p:sp>
        <p:nvSpPr>
          <p:cNvPr id="92" name="Rounded Rectangle 91"/>
          <p:cNvSpPr/>
          <p:nvPr/>
        </p:nvSpPr>
        <p:spPr>
          <a:xfrm>
            <a:off x="2342984" y="2785959"/>
            <a:ext cx="1300549" cy="301966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122" name="Right Arrow 121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71" y="210915"/>
            <a:ext cx="9053286" cy="1325563"/>
          </a:xfrm>
        </p:spPr>
        <p:txBody>
          <a:bodyPr/>
          <a:lstStyle/>
          <a:p>
            <a:r>
              <a:rPr lang="en-US" dirty="0"/>
              <a:t>Queries for </a:t>
            </a:r>
            <a:r>
              <a:rPr lang="en-US" dirty="0" err="1"/>
              <a:t>gsvd</a:t>
            </a:r>
            <a:r>
              <a:rPr lang="en-US" dirty="0"/>
              <a:t> geometry: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328" b="78882"/>
          <a:stretch/>
        </p:blipFill>
        <p:spPr>
          <a:xfrm>
            <a:off x="92589" y="1306284"/>
            <a:ext cx="3508829" cy="1233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0559"/>
          <a:stretch/>
        </p:blipFill>
        <p:spPr>
          <a:xfrm>
            <a:off x="99784" y="2549071"/>
            <a:ext cx="5273521" cy="3009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2500" y="2186214"/>
            <a:ext cx="325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Indicates no answer </a:t>
            </a:r>
            <a:r>
              <a:rPr lang="en-US"/>
              <a:t>in </a:t>
            </a:r>
            <a:r>
              <a:rPr lang="en-US">
                <a:solidFill>
                  <a:srgbClr val="FF0000"/>
                </a:solidFill>
              </a:rPr>
              <a:t>18 </a:t>
            </a:r>
            <a:r>
              <a:rPr lang="en-US"/>
              <a:t> </a:t>
            </a:r>
            <a:r>
              <a:rPr lang="en-US" dirty="0"/>
              <a:t>years!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1641934" y="2340432"/>
            <a:ext cx="580566" cy="304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7715" y="5506345"/>
            <a:ext cx="2660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matlabcentral</a:t>
            </a:r>
            <a:r>
              <a:rPr lang="en-US" sz="1000" dirty="0"/>
              <a:t>/newsreader/</a:t>
            </a:r>
            <a:r>
              <a:rPr lang="en-US" sz="1000" dirty="0" err="1"/>
              <a:t>view_thread</a:t>
            </a:r>
            <a:r>
              <a:rPr lang="en-US" sz="1000" dirty="0"/>
              <a:t>/15120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3274"/>
          <a:stretch/>
        </p:blipFill>
        <p:spPr>
          <a:xfrm>
            <a:off x="5414517" y="3193143"/>
            <a:ext cx="3490220" cy="1868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967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 (Only for           ) </a:t>
            </a:r>
            <a:endParaRPr lang="en-US" sz="1900" b="1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23" y="1813157"/>
            <a:ext cx="6776632" cy="628447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895000" y="2862978"/>
            <a:ext cx="1388960" cy="296635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84" name="Right Arrow 83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5917" y="1229269"/>
            <a:ext cx="628365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0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09" y="1600410"/>
            <a:ext cx="4586784" cy="759351"/>
          </a:xfrm>
          <a:prstGeom prst="rect">
            <a:avLst/>
          </a:prstGeom>
        </p:spPr>
      </p:pic>
      <p:sp>
        <p:nvSpPr>
          <p:cNvPr id="125" name="Rounded Rectangle 124"/>
          <p:cNvSpPr/>
          <p:nvPr/>
        </p:nvSpPr>
        <p:spPr>
          <a:xfrm>
            <a:off x="5431568" y="2807328"/>
            <a:ext cx="1280555" cy="303116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155" name="Right Arrow 154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7071519" y="2752353"/>
            <a:ext cx="1182895" cy="30890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023" y="812070"/>
            <a:ext cx="7822406" cy="185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70" name="Right Arrow 69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1945" y="1603034"/>
            <a:ext cx="5069462" cy="825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44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25" y="-289971"/>
            <a:ext cx="7886700" cy="1325563"/>
          </a:xfrm>
        </p:spPr>
        <p:txBody>
          <a:bodyPr/>
          <a:lstStyle/>
          <a:p>
            <a:r>
              <a:rPr lang="en-US" dirty="0"/>
              <a:t>GSVD </a:t>
            </a:r>
            <a:r>
              <a:rPr lang="en-US" dirty="0" err="1"/>
              <a:t>Jacobian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118" y="1011846"/>
            <a:ext cx="7822406" cy="1200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76" y="3084107"/>
            <a:ext cx="149841" cy="1273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3623" y="3329690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92812" y="3336776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8842597" flipH="1">
            <a:off x="1496938" y="3182084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440657"/>
            <a:ext cx="214928" cy="895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79382" y="290286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Anti-symmetric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4963" y="291463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4677" y="2879159"/>
            <a:ext cx="907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Diagonal</a:t>
            </a:r>
            <a:endParaRPr lang="en-US" sz="1600" dirty="0">
              <a:solidFill>
                <a:srgbClr val="FF4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5857514"/>
            <a:ext cx="382441" cy="2379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3699493"/>
            <a:ext cx="149841" cy="12736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95735" y="5080470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49" y="4574876"/>
            <a:ext cx="612931" cy="1203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030" y="5310155"/>
            <a:ext cx="607036" cy="11923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03684" y="3329690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8842597" flipH="1">
            <a:off x="3022536" y="3182085"/>
            <a:ext cx="45719" cy="1169374"/>
          </a:xfrm>
          <a:prstGeom prst="rect">
            <a:avLst/>
          </a:prstGeom>
          <a:solidFill>
            <a:srgbClr val="FF40FF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91561" y="3335133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00750" y="3342219"/>
            <a:ext cx="838331" cy="8386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8842597" flipH="1">
            <a:off x="4604876" y="3187527"/>
            <a:ext cx="45719" cy="116937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645917" y="3343973"/>
            <a:ext cx="847520" cy="23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655106" y="3363171"/>
            <a:ext cx="825883" cy="8243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58029" y="5094753"/>
            <a:ext cx="822960" cy="5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231401" y="3322604"/>
            <a:ext cx="847520" cy="23446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43513" y="5073384"/>
            <a:ext cx="822960" cy="578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43" y="4635074"/>
            <a:ext cx="612931" cy="1203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475" y="5357289"/>
            <a:ext cx="607036" cy="1192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7142841" y="2911310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  <a:sym typeface="Wingdings"/>
              </a:rPr>
              <a:t>Rectangle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577" y="4395898"/>
            <a:ext cx="171907" cy="1790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70" y="4395898"/>
            <a:ext cx="171907" cy="1790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19" y="4395898"/>
            <a:ext cx="171907" cy="179070"/>
          </a:xfrm>
          <a:prstGeom prst="rect">
            <a:avLst/>
          </a:prstGeom>
        </p:spPr>
      </p:pic>
      <p:sp>
        <p:nvSpPr>
          <p:cNvPr id="70" name="Right Arrow 69"/>
          <p:cNvSpPr/>
          <p:nvPr/>
        </p:nvSpPr>
        <p:spPr>
          <a:xfrm rot="16200000">
            <a:off x="4415855" y="5916304"/>
            <a:ext cx="423760" cy="1663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112" y="6376505"/>
            <a:ext cx="2712417" cy="25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293" y="5838489"/>
            <a:ext cx="1228830" cy="316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9981" y="5811351"/>
            <a:ext cx="1266105" cy="330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957" y="1354740"/>
            <a:ext cx="7214728" cy="5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50" y="1389888"/>
            <a:ext cx="8058150" cy="1197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connects the two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624457"/>
            <a:ext cx="8515350" cy="835279"/>
          </a:xfrm>
        </p:spPr>
        <p:txBody>
          <a:bodyPr>
            <a:normAutofit fontScale="77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span of [A;B] = span of [UC;VS]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[A;B] = [UC;VS]H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 basis = (natural geometric basis) * 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72" y="2799798"/>
            <a:ext cx="4270022" cy="8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Trigonometry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023" y="1690692"/>
            <a:ext cx="8453953" cy="260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39" y="4654197"/>
            <a:ext cx="5351570" cy="10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6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5457" y="2904937"/>
            <a:ext cx="3851775" cy="11951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Trigonometry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"/>
          <a:stretch/>
        </p:blipFill>
        <p:spPr>
          <a:xfrm>
            <a:off x="336767" y="1579374"/>
            <a:ext cx="8470466" cy="41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2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GSVD as a </a:t>
            </a:r>
            <a:r>
              <a:rPr lang="en-US" dirty="0" err="1"/>
              <a:t>Multislope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0" y="3270448"/>
            <a:ext cx="4318254" cy="8976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graph of hyperplane    </a:t>
            </a:r>
          </a:p>
          <a:p>
            <a:r>
              <a:rPr lang="en-US" dirty="0" err="1">
                <a:solidFill>
                  <a:srgbClr val="FF0000"/>
                </a:solidFill>
              </a:rPr>
              <a:t>multislope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/>
              <a:t>gsvd</a:t>
            </a:r>
            <a:r>
              <a:rPr lang="en-US" dirty="0"/>
              <a:t>(B,A)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7018" y="3162301"/>
            <a:ext cx="2233422" cy="16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graph of line </a:t>
            </a:r>
          </a:p>
          <a:p>
            <a:r>
              <a:rPr lang="en-US" dirty="0"/>
              <a:t>slope b/a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05" y="1825624"/>
            <a:ext cx="1106424" cy="110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084" y="1825625"/>
            <a:ext cx="1244600" cy="1104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147" y="4332510"/>
            <a:ext cx="7830025" cy="121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Multislope</a:t>
            </a:r>
            <a:r>
              <a:rPr lang="en-US" sz="3200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sz="3200" dirty="0">
                <a:latin typeface="Gill Sans MT" charset="0"/>
                <a:ea typeface="Gill Sans MT" charset="0"/>
                <a:cs typeface="Gill Sans MT" charset="0"/>
              </a:rPr>
              <a:t>= tangents of multi-angles with Horizontal </a:t>
            </a:r>
            <a:r>
              <a:rPr lang="en-US" sz="3200" dirty="0" err="1">
                <a:latin typeface="Gill Sans MT" charset="0"/>
                <a:ea typeface="Gill Sans MT" charset="0"/>
                <a:cs typeface="Gill Sans MT" charset="0"/>
              </a:rPr>
              <a:t>MultiAxis</a:t>
            </a: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7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GSVD as a </a:t>
            </a:r>
            <a:r>
              <a:rPr lang="en-US" dirty="0" err="1"/>
              <a:t>Multislope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0" y="3270448"/>
            <a:ext cx="4318254" cy="8976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graph of hyperplane    </a:t>
            </a:r>
          </a:p>
          <a:p>
            <a:r>
              <a:rPr lang="en-US" dirty="0" err="1">
                <a:solidFill>
                  <a:srgbClr val="FF0000"/>
                </a:solidFill>
              </a:rPr>
              <a:t>multislope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/>
              <a:t>gsvd</a:t>
            </a:r>
            <a:r>
              <a:rPr lang="en-US" dirty="0"/>
              <a:t>(B,A)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7018" y="3162301"/>
            <a:ext cx="2233422" cy="16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graph of line </a:t>
            </a:r>
          </a:p>
          <a:p>
            <a:r>
              <a:rPr lang="en-US" dirty="0"/>
              <a:t>slope b/a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05" y="1825624"/>
            <a:ext cx="1106424" cy="110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084" y="1825625"/>
            <a:ext cx="1244600" cy="1104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147" y="4332510"/>
            <a:ext cx="7830025" cy="121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Nothing to do with angles between A and B</a:t>
            </a:r>
          </a:p>
        </p:txBody>
      </p:sp>
    </p:spTree>
    <p:extLst>
      <p:ext uri="{BB962C8B-B14F-4D97-AF65-F5344CB8AC3E}">
        <p14:creationId xmlns:p14="http://schemas.microsoft.com/office/powerpoint/2010/main" val="1551803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would have been nice if</a:t>
            </a:r>
            <a:r>
              <a:rPr lang="mr-IN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5040"/>
            <a:ext cx="7886700" cy="2837415"/>
          </a:xfrm>
        </p:spPr>
        <p:txBody>
          <a:bodyPr/>
          <a:lstStyle/>
          <a:p>
            <a:r>
              <a:rPr lang="en-US" dirty="0"/>
              <a:t>What’s the catch?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13" y="2041166"/>
            <a:ext cx="530860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1513" y="174877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2953" y="3547990"/>
            <a:ext cx="5093443" cy="22144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9759" y="3747281"/>
            <a:ext cx="5134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A=[3 0;0 4]  B=[1 1]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svd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(A*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pinv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(B) ) =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2.5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gsvd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(A,B)          =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2.4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Inf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0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7" y="-111121"/>
            <a:ext cx="7886700" cy="1325563"/>
          </a:xfrm>
        </p:spPr>
        <p:txBody>
          <a:bodyPr/>
          <a:lstStyle/>
          <a:p>
            <a:r>
              <a:rPr lang="en-US" dirty="0"/>
              <a:t>I love the GSVD but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49" y="1362534"/>
            <a:ext cx="5778500" cy="113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468" y="3373793"/>
            <a:ext cx="8624284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Assume [A;B] full column rank (otherwise need [H 0])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U, V: square orthogonal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C, S: a bookkeeping nightmare of cosines and </a:t>
            </a:r>
            <a:r>
              <a:rPr lang="en-US" sz="2000" dirty="0" err="1"/>
              <a:t>sines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 square non-singular, sometimes factored into RQ’ or some variant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Too many matrices!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How dare H not be orthogonal or diagonal, like a proper behaving SVD matrix?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Where are the ellipses?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83511" y="2640926"/>
            <a:ext cx="4129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[Van Loan 76’, Paige and Saunders 81, Stewart 82’, Bai 92’]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672" y="1476942"/>
            <a:ext cx="8638689" cy="1335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 is the projection onto the orthogonal complement of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13" y="1597338"/>
            <a:ext cx="5790311" cy="54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354" y="2300633"/>
            <a:ext cx="1521343" cy="325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2953" y="5750520"/>
            <a:ext cx="5871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Let N=[1;-1] (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nullspace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of B)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Let  P = projection onto A*N = [.64 .48;.48 .36]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2953" y="3235948"/>
            <a:ext cx="5093443" cy="22144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9759" y="3435239"/>
            <a:ext cx="5134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A=[3 0;0 4]  B=[1 1]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svd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(P*A*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pinv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(B) ) =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2.4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gsvd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(A,B)             =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2.4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Inf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97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2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1380744"/>
            <a:ext cx="7886700" cy="1263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7" y="1624618"/>
            <a:ext cx="7436866" cy="94124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415096" y="2888075"/>
            <a:ext cx="2988749" cy="3026851"/>
          </a:xfrm>
          <a:prstGeom prst="ellipse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90022" y="3537894"/>
            <a:ext cx="221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Matrices with Full Column Rank</a:t>
            </a:r>
          </a:p>
        </p:txBody>
      </p:sp>
      <p:sp>
        <p:nvSpPr>
          <p:cNvPr id="19" name="Freeform 18"/>
          <p:cNvSpPr/>
          <p:nvPr/>
        </p:nvSpPr>
        <p:spPr>
          <a:xfrm>
            <a:off x="3755606" y="3652857"/>
            <a:ext cx="2399833" cy="1109317"/>
          </a:xfrm>
          <a:custGeom>
            <a:avLst/>
            <a:gdLst>
              <a:gd name="connsiteX0" fmla="*/ 0 w 3421456"/>
              <a:gd name="connsiteY0" fmla="*/ 1469478 h 1469478"/>
              <a:gd name="connsiteX1" fmla="*/ 871107 w 3421456"/>
              <a:gd name="connsiteY1" fmla="*/ 776724 h 1469478"/>
              <a:gd name="connsiteX2" fmla="*/ 1710728 w 3421456"/>
              <a:gd name="connsiteY2" fmla="*/ 976153 h 1469478"/>
              <a:gd name="connsiteX3" fmla="*/ 1081012 w 3421456"/>
              <a:gd name="connsiteY3" fmla="*/ 1416997 h 1469478"/>
              <a:gd name="connsiteX4" fmla="*/ 1416860 w 3421456"/>
              <a:gd name="connsiteY4" fmla="*/ 314888 h 1469478"/>
              <a:gd name="connsiteX5" fmla="*/ 3421456 w 3421456"/>
              <a:gd name="connsiteY5" fmla="*/ 0 h 146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1456" h="1469478">
                <a:moveTo>
                  <a:pt x="0" y="1469478"/>
                </a:moveTo>
                <a:cubicBezTo>
                  <a:pt x="292993" y="1164211"/>
                  <a:pt x="585986" y="858945"/>
                  <a:pt x="871107" y="776724"/>
                </a:cubicBezTo>
                <a:cubicBezTo>
                  <a:pt x="1156228" y="694503"/>
                  <a:pt x="1675744" y="869441"/>
                  <a:pt x="1710728" y="976153"/>
                </a:cubicBezTo>
                <a:cubicBezTo>
                  <a:pt x="1745712" y="1082865"/>
                  <a:pt x="1129990" y="1527208"/>
                  <a:pt x="1081012" y="1416997"/>
                </a:cubicBezTo>
                <a:cubicBezTo>
                  <a:pt x="1032034" y="1306786"/>
                  <a:pt x="1026786" y="551054"/>
                  <a:pt x="1416860" y="314888"/>
                </a:cubicBezTo>
                <a:cubicBezTo>
                  <a:pt x="1806934" y="78722"/>
                  <a:pt x="2614195" y="39361"/>
                  <a:pt x="3421456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55439" y="3623716"/>
            <a:ext cx="66474" cy="7154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01799" y="3458454"/>
            <a:ext cx="66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B(t)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9722" y="3506342"/>
            <a:ext cx="21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" name="Freeform 22"/>
          <p:cNvSpPr/>
          <p:nvPr/>
        </p:nvSpPr>
        <p:spPr>
          <a:xfrm rot="1623131">
            <a:off x="4109763" y="5482958"/>
            <a:ext cx="2399833" cy="1109317"/>
          </a:xfrm>
          <a:custGeom>
            <a:avLst/>
            <a:gdLst>
              <a:gd name="connsiteX0" fmla="*/ 0 w 3421456"/>
              <a:gd name="connsiteY0" fmla="*/ 1469478 h 1469478"/>
              <a:gd name="connsiteX1" fmla="*/ 871107 w 3421456"/>
              <a:gd name="connsiteY1" fmla="*/ 776724 h 1469478"/>
              <a:gd name="connsiteX2" fmla="*/ 1710728 w 3421456"/>
              <a:gd name="connsiteY2" fmla="*/ 976153 h 1469478"/>
              <a:gd name="connsiteX3" fmla="*/ 1081012 w 3421456"/>
              <a:gd name="connsiteY3" fmla="*/ 1416997 h 1469478"/>
              <a:gd name="connsiteX4" fmla="*/ 1416860 w 3421456"/>
              <a:gd name="connsiteY4" fmla="*/ 314888 h 1469478"/>
              <a:gd name="connsiteX5" fmla="*/ 3421456 w 3421456"/>
              <a:gd name="connsiteY5" fmla="*/ 0 h 146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1456" h="1469478">
                <a:moveTo>
                  <a:pt x="0" y="1469478"/>
                </a:moveTo>
                <a:cubicBezTo>
                  <a:pt x="292993" y="1164211"/>
                  <a:pt x="585986" y="858945"/>
                  <a:pt x="871107" y="776724"/>
                </a:cubicBezTo>
                <a:cubicBezTo>
                  <a:pt x="1156228" y="694503"/>
                  <a:pt x="1675744" y="869441"/>
                  <a:pt x="1710728" y="976153"/>
                </a:cubicBezTo>
                <a:cubicBezTo>
                  <a:pt x="1745712" y="1082865"/>
                  <a:pt x="1129990" y="1527208"/>
                  <a:pt x="1081012" y="1416997"/>
                </a:cubicBezTo>
                <a:cubicBezTo>
                  <a:pt x="1032034" y="1306786"/>
                  <a:pt x="1026786" y="551054"/>
                  <a:pt x="1416860" y="314888"/>
                </a:cubicBezTo>
                <a:cubicBezTo>
                  <a:pt x="1806934" y="78722"/>
                  <a:pt x="2614195" y="39361"/>
                  <a:pt x="3421456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11024" y="5914926"/>
            <a:ext cx="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7462" y="5342290"/>
            <a:ext cx="64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A(t)</a:t>
            </a:r>
          </a:p>
        </p:txBody>
      </p:sp>
    </p:spTree>
    <p:extLst>
      <p:ext uri="{BB962C8B-B14F-4D97-AF65-F5344CB8AC3E}">
        <p14:creationId xmlns:p14="http://schemas.microsoft.com/office/powerpoint/2010/main" val="736135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2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1380744"/>
            <a:ext cx="7886700" cy="1263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7" y="1624618"/>
            <a:ext cx="7436866" cy="941244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746637" y="2809736"/>
            <a:ext cx="7886700" cy="294913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Okay to augment rows to make theorem work</a:t>
            </a:r>
          </a:p>
          <a:p>
            <a:endParaRPr lang="en-US" dirty="0"/>
          </a:p>
          <a:p>
            <a:r>
              <a:rPr lang="en-US" dirty="0" err="1"/>
              <a:t>gsvd</a:t>
            </a:r>
            <a:r>
              <a:rPr lang="en-US" dirty="0"/>
              <a:t>(          ,          ) = 2.4 and ∞</a:t>
            </a:r>
          </a:p>
          <a:p>
            <a:endParaRPr lang="en-US" dirty="0"/>
          </a:p>
          <a:p>
            <a:r>
              <a:rPr lang="en-US" dirty="0" err="1"/>
              <a:t>gsvd</a:t>
            </a:r>
            <a:r>
              <a:rPr lang="en-US" dirty="0"/>
              <a:t>(          ,          ) = 2.4 + O(ε</a:t>
            </a:r>
            <a:r>
              <a:rPr lang="en-US" baseline="30000" dirty="0"/>
              <a:t>2</a:t>
            </a:r>
            <a:r>
              <a:rPr lang="en-US" dirty="0"/>
              <a:t>), 5/</a:t>
            </a:r>
            <a:r>
              <a:rPr lang="en-US" dirty="0" err="1"/>
              <a:t>ε</a:t>
            </a:r>
            <a:r>
              <a:rPr lang="en-US" dirty="0"/>
              <a:t> + O(</a:t>
            </a:r>
            <a:r>
              <a:rPr lang="en-US" dirty="0" err="1"/>
              <a:t>ε</a:t>
            </a:r>
            <a:r>
              <a:rPr lang="en-US" dirty="0"/>
              <a:t>)</a:t>
            </a: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67" y="4171685"/>
            <a:ext cx="596900" cy="5588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47" y="4311385"/>
            <a:ext cx="571500" cy="2794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67" y="5121170"/>
            <a:ext cx="596900" cy="5588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95" y="5121170"/>
            <a:ext cx="596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3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1792223"/>
            <a:ext cx="7909530" cy="12893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47" y="2072924"/>
            <a:ext cx="6076553" cy="798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9715" y="3362228"/>
            <a:ext cx="5376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is     with 0 singular values replaced with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47" y="3472597"/>
            <a:ext cx="327414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778" y="3481440"/>
            <a:ext cx="226865" cy="210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833" y="3430700"/>
            <a:ext cx="668023" cy="3689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6969" y="4032622"/>
            <a:ext cx="7324344" cy="2349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2591" y="4169789"/>
            <a:ext cx="661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Find a perturbation series for the singular values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2" y="4957329"/>
            <a:ext cx="11049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15" y="5691950"/>
            <a:ext cx="2906268" cy="55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053" y="4917159"/>
            <a:ext cx="3380532" cy="10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2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Watching Convergence</a:t>
            </a:r>
            <a:br>
              <a:rPr lang="en-US" dirty="0"/>
            </a:br>
            <a:r>
              <a:rPr lang="en-US" dirty="0"/>
              <a:t> as a Perturbation Series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Find a perturbation series for the singular values: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Infinite Singular Value  Perturbation Series: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Finite Singular Value Perturbation Series: (feels       ) 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28" y="2260986"/>
            <a:ext cx="3272790" cy="10025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2456180"/>
            <a:ext cx="11049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03" y="3863953"/>
            <a:ext cx="5017516" cy="67754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64584"/>
            <a:ext cx="7315200" cy="1016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26" y="4637880"/>
            <a:ext cx="4699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7021" y="2867595"/>
            <a:ext cx="8019287" cy="3277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Gill Sans MT" charset="0"/>
              <a:ea typeface="Gill Sans MT" charset="0"/>
              <a:cs typeface="Gill Sans MT" charset="0"/>
              <a:sym typeface="Wingdings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ctr"/>
            <a:endParaRPr lang="en-US" sz="19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 of the SVD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30" y="1916834"/>
            <a:ext cx="2859855" cy="421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24" y="1928750"/>
            <a:ext cx="279400" cy="31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45913" y="1840328"/>
            <a:ext cx="216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Gill Sans MT" charset="0"/>
                <a:ea typeface="Gill Sans MT" charset="0"/>
                <a:cs typeface="Gill Sans MT" charset="0"/>
              </a:rPr>
              <a:t>Square, diagonal</a:t>
            </a:r>
            <a:endParaRPr lang="en-US" sz="24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186" y="3214880"/>
            <a:ext cx="6229350" cy="434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22" y="3754255"/>
            <a:ext cx="3826586" cy="1024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302" y="4981098"/>
            <a:ext cx="3889906" cy="1054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035" y="4506495"/>
            <a:ext cx="952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6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408294"/>
            <a:ext cx="7818475" cy="2540467"/>
          </a:xfrm>
        </p:spPr>
        <p:txBody>
          <a:bodyPr>
            <a:normAutofit/>
          </a:bodyPr>
          <a:lstStyle/>
          <a:p>
            <a:r>
              <a:rPr lang="en-US" dirty="0"/>
              <a:t>From Least-squares to </a:t>
            </a:r>
            <a:br>
              <a:rPr lang="en-US" dirty="0"/>
            </a:br>
            <a:r>
              <a:rPr lang="en-US" dirty="0"/>
              <a:t>  Tikhonov Regularization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52" y="2916865"/>
            <a:ext cx="4801303" cy="687866"/>
          </a:xfrm>
          <a:prstGeom prst="rect">
            <a:avLst/>
          </a:prstGeom>
        </p:spPr>
      </p:pic>
      <p:sp>
        <p:nvSpPr>
          <p:cNvPr id="40" name="Parallelogram 39"/>
          <p:cNvSpPr/>
          <p:nvPr/>
        </p:nvSpPr>
        <p:spPr>
          <a:xfrm rot="11308324">
            <a:off x="423915" y="4476031"/>
            <a:ext cx="2115999" cy="569822"/>
          </a:xfrm>
          <a:prstGeom prst="parallelogram">
            <a:avLst>
              <a:gd name="adj" fmla="val 182724"/>
            </a:avLst>
          </a:prstGeom>
          <a:solidFill>
            <a:srgbClr val="0070C0">
              <a:alpha val="29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43330" y="3990113"/>
            <a:ext cx="9094" cy="23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2017" y="4826543"/>
            <a:ext cx="1069897" cy="45426"/>
          </a:xfrm>
          <a:prstGeom prst="straightConnector1">
            <a:avLst/>
          </a:prstGeom>
          <a:ln w="31750">
            <a:solidFill>
              <a:srgbClr val="0432FF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2017" y="3574061"/>
            <a:ext cx="1069897" cy="1289874"/>
          </a:xfrm>
          <a:prstGeom prst="straightConnector1">
            <a:avLst/>
          </a:prstGeom>
          <a:ln w="3175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77" y="5018806"/>
            <a:ext cx="679021" cy="264461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V="1">
            <a:off x="1481914" y="3574061"/>
            <a:ext cx="0" cy="1275195"/>
          </a:xfrm>
          <a:prstGeom prst="straightConnector1">
            <a:avLst/>
          </a:prstGeom>
          <a:ln w="31750">
            <a:solidFill>
              <a:srgbClr val="0432FF"/>
            </a:solidFill>
            <a:prstDash val="sysDot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98" y="3321715"/>
            <a:ext cx="135879" cy="2523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911" y="4594540"/>
            <a:ext cx="324145" cy="194487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1357331" y="4691783"/>
            <a:ext cx="993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357331" y="4691783"/>
            <a:ext cx="2475" cy="1030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72882" y="3880075"/>
            <a:ext cx="5555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What’s its geometric </a:t>
            </a:r>
            <a:r>
              <a:rPr lang="en-US" sz="2800" dirty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rPr>
              <a:t>interpretation? </a:t>
            </a:r>
          </a:p>
        </p:txBody>
      </p:sp>
    </p:spTree>
    <p:extLst>
      <p:ext uri="{BB962C8B-B14F-4D97-AF65-F5344CB8AC3E}">
        <p14:creationId xmlns:p14="http://schemas.microsoft.com/office/powerpoint/2010/main" val="935380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35" y="-293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  <p:cxnSp>
        <p:nvCxnSpPr>
          <p:cNvPr id="21" name="Straight Connector 20"/>
          <p:cNvCxnSpPr>
            <a:stCxn id="13" idx="3"/>
            <a:endCxn id="15" idx="2"/>
          </p:cNvCxnSpPr>
          <p:nvPr/>
        </p:nvCxnSpPr>
        <p:spPr>
          <a:xfrm flipV="1">
            <a:off x="269796" y="182800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750" y="261221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76812" y="98212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8750" y="98212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29425" y="9534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9425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917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53" y="1696827"/>
            <a:ext cx="314856" cy="2338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29680" y="178061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5" y="904665"/>
            <a:ext cx="136697" cy="15492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0" y="2666445"/>
            <a:ext cx="146304" cy="14630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" y="2448008"/>
            <a:ext cx="146304" cy="146304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563911">
            <a:off x="261496" y="219805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982658" y="1581627"/>
            <a:ext cx="70226" cy="146304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773212" y="1919941"/>
            <a:ext cx="781188" cy="192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55917" y="2872284"/>
            <a:ext cx="1735815" cy="695665"/>
            <a:chOff x="2291030" y="1297436"/>
            <a:chExt cx="1735815" cy="695665"/>
          </a:xfrm>
        </p:grpSpPr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030" y="1297436"/>
              <a:ext cx="1735815" cy="399391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80" y="1828001"/>
              <a:ext cx="889000" cy="165100"/>
            </a:xfrm>
            <a:prstGeom prst="rect">
              <a:avLst/>
            </a:prstGeom>
          </p:spPr>
        </p:pic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3" y="2499316"/>
            <a:ext cx="257048" cy="2103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949" y="43688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Parameters: 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91" y="531622"/>
            <a:ext cx="644151" cy="2542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589978" y="2555528"/>
            <a:ext cx="241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x hypotenuse = c</a:t>
            </a:r>
          </a:p>
        </p:txBody>
      </p:sp>
    </p:spTree>
    <p:extLst>
      <p:ext uri="{BB962C8B-B14F-4D97-AF65-F5344CB8AC3E}">
        <p14:creationId xmlns:p14="http://schemas.microsoft.com/office/powerpoint/2010/main" val="645049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35" y="-293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  <p:cxnSp>
        <p:nvCxnSpPr>
          <p:cNvPr id="21" name="Straight Connector 20"/>
          <p:cNvCxnSpPr>
            <a:stCxn id="13" idx="3"/>
            <a:endCxn id="15" idx="2"/>
          </p:cNvCxnSpPr>
          <p:nvPr/>
        </p:nvCxnSpPr>
        <p:spPr>
          <a:xfrm flipV="1">
            <a:off x="269796" y="182800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750" y="261221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76812" y="98212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8750" y="98212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29425" y="9534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9425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917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53" y="1696827"/>
            <a:ext cx="314856" cy="2338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29680" y="178061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5" y="904665"/>
            <a:ext cx="136697" cy="15492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0" y="2666445"/>
            <a:ext cx="146304" cy="14630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" y="2448008"/>
            <a:ext cx="146304" cy="146304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563911">
            <a:off x="261496" y="219805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982658" y="1581627"/>
            <a:ext cx="70226" cy="146304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773212" y="1919941"/>
            <a:ext cx="781188" cy="192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55917" y="2872284"/>
            <a:ext cx="1735815" cy="695665"/>
            <a:chOff x="2291030" y="1297436"/>
            <a:chExt cx="1735815" cy="695665"/>
          </a:xfrm>
        </p:grpSpPr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030" y="1297436"/>
              <a:ext cx="1735815" cy="399391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80" y="1828001"/>
              <a:ext cx="889000" cy="165100"/>
            </a:xfrm>
            <a:prstGeom prst="rect">
              <a:avLst/>
            </a:prstGeom>
          </p:spPr>
        </p:pic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3" y="2499316"/>
            <a:ext cx="257048" cy="2103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949" y="43688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Parameters: 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91" y="531622"/>
            <a:ext cx="644151" cy="25427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76" y="785892"/>
            <a:ext cx="3672208" cy="6815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06288" y="953484"/>
            <a:ext cx="182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 full column rank)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043494" y="1981830"/>
            <a:ext cx="1645402" cy="369332"/>
            <a:chOff x="7202765" y="2113140"/>
            <a:chExt cx="1645402" cy="369332"/>
          </a:xfrm>
        </p:grpSpPr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480" y="2273609"/>
              <a:ext cx="152400" cy="127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02765" y="2113140"/>
              <a:ext cx="1645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(any      will do )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89978" y="2555528"/>
            <a:ext cx="330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x hypotenuse = constant = </a:t>
            </a:r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19" y="2666445"/>
            <a:ext cx="304800" cy="22860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180415" y="2352103"/>
            <a:ext cx="1724874" cy="927100"/>
            <a:chOff x="6137696" y="2870713"/>
            <a:chExt cx="1724874" cy="9271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585545" y="287833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795" y="2870713"/>
              <a:ext cx="1092200" cy="9271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137696" y="309701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545" y="3157733"/>
              <a:ext cx="774700" cy="266700"/>
            </a:xfrm>
            <a:prstGeom prst="rect">
              <a:avLst/>
            </a:prstGeom>
          </p:spPr>
        </p:pic>
        <p:cxnSp>
          <p:nvCxnSpPr>
            <p:cNvPr id="69" name="Straight Connector 68"/>
            <p:cNvCxnSpPr/>
            <p:nvPr/>
          </p:nvCxnSpPr>
          <p:spPr>
            <a:xfrm>
              <a:off x="7163237" y="346634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070" y="3195833"/>
              <a:ext cx="317500" cy="228600"/>
            </a:xfrm>
            <a:prstGeom prst="rect">
              <a:avLst/>
            </a:prstGeom>
          </p:spPr>
        </p:pic>
      </p:grp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1575225"/>
            <a:ext cx="4902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03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35" y="-293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  <p:cxnSp>
        <p:nvCxnSpPr>
          <p:cNvPr id="21" name="Straight Connector 20"/>
          <p:cNvCxnSpPr>
            <a:stCxn id="13" idx="3"/>
            <a:endCxn id="15" idx="2"/>
          </p:cNvCxnSpPr>
          <p:nvPr/>
        </p:nvCxnSpPr>
        <p:spPr>
          <a:xfrm flipV="1">
            <a:off x="269796" y="182800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750" y="261221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76812" y="98212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8750" y="98212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29425" y="9534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9425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917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53" y="1696827"/>
            <a:ext cx="314856" cy="2338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29680" y="178061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5" y="904665"/>
            <a:ext cx="136697" cy="15492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0" y="2666445"/>
            <a:ext cx="146304" cy="14630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" y="2448008"/>
            <a:ext cx="146304" cy="146304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563911">
            <a:off x="261496" y="219805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982658" y="1581627"/>
            <a:ext cx="70226" cy="146304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773212" y="1919941"/>
            <a:ext cx="781188" cy="192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55917" y="2872284"/>
            <a:ext cx="1735815" cy="695665"/>
            <a:chOff x="2291030" y="1297436"/>
            <a:chExt cx="1735815" cy="695665"/>
          </a:xfrm>
        </p:grpSpPr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030" y="1297436"/>
              <a:ext cx="1735815" cy="399391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80" y="1828001"/>
              <a:ext cx="889000" cy="165100"/>
            </a:xfrm>
            <a:prstGeom prst="rect">
              <a:avLst/>
            </a:prstGeom>
          </p:spPr>
        </p:pic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3" y="2499316"/>
            <a:ext cx="257048" cy="2103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949" y="43688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Parameters: 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91" y="531622"/>
            <a:ext cx="644151" cy="25427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76" y="785892"/>
            <a:ext cx="3672208" cy="6815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06288" y="953484"/>
            <a:ext cx="182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 full column rank)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043494" y="1981830"/>
            <a:ext cx="1645402" cy="369332"/>
            <a:chOff x="7202765" y="2113140"/>
            <a:chExt cx="1645402" cy="369332"/>
          </a:xfrm>
        </p:grpSpPr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480" y="2273609"/>
              <a:ext cx="152400" cy="127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02765" y="2113140"/>
              <a:ext cx="1645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(any      will do )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89978" y="2555528"/>
            <a:ext cx="330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x hypotenuse = constant = </a:t>
            </a:r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19" y="2666445"/>
            <a:ext cx="304800" cy="22860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180415" y="2352103"/>
            <a:ext cx="1724874" cy="927100"/>
            <a:chOff x="6137696" y="2870713"/>
            <a:chExt cx="1724874" cy="9271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585545" y="287833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795" y="2870713"/>
              <a:ext cx="1092200" cy="9271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137696" y="309701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545" y="3157733"/>
              <a:ext cx="774700" cy="266700"/>
            </a:xfrm>
            <a:prstGeom prst="rect">
              <a:avLst/>
            </a:prstGeom>
          </p:spPr>
        </p:pic>
        <p:cxnSp>
          <p:nvCxnSpPr>
            <p:cNvPr id="69" name="Straight Connector 68"/>
            <p:cNvCxnSpPr/>
            <p:nvPr/>
          </p:nvCxnSpPr>
          <p:spPr>
            <a:xfrm>
              <a:off x="7163237" y="346634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070" y="3195833"/>
              <a:ext cx="317500" cy="228600"/>
            </a:xfrm>
            <a:prstGeom prst="rect">
              <a:avLst/>
            </a:prstGeom>
          </p:spPr>
        </p:pic>
      </p:grp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1575225"/>
            <a:ext cx="4902200" cy="622300"/>
          </a:xfrm>
          <a:prstGeom prst="rect">
            <a:avLst/>
          </a:prstGeom>
        </p:spPr>
      </p:pic>
      <p:cxnSp>
        <p:nvCxnSpPr>
          <p:cNvPr id="94" name="Straight Connector 93"/>
          <p:cNvCxnSpPr>
            <a:stCxn id="100" idx="3"/>
          </p:cNvCxnSpPr>
          <p:nvPr/>
        </p:nvCxnSpPr>
        <p:spPr>
          <a:xfrm flipV="1">
            <a:off x="3714036" y="450557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732990" y="528978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221052" y="365969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32990" y="365969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173665" y="363105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700157" y="524240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22" y="5125578"/>
            <a:ext cx="146304" cy="146304"/>
          </a:xfrm>
          <a:prstGeom prst="rect">
            <a:avLst/>
          </a:prstGeom>
        </p:spPr>
      </p:pic>
      <p:sp>
        <p:nvSpPr>
          <p:cNvPr id="106" name="Arc 105"/>
          <p:cNvSpPr/>
          <p:nvPr/>
        </p:nvSpPr>
        <p:spPr>
          <a:xfrm rot="1563911">
            <a:off x="3705736" y="487562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110" name="Picture 109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50" y="5213390"/>
            <a:ext cx="254000" cy="177800"/>
          </a:xfrm>
          <a:prstGeom prst="rect">
            <a:avLst/>
          </a:prstGeom>
        </p:spPr>
      </p:pic>
      <p:sp>
        <p:nvSpPr>
          <p:cNvPr id="111" name="Oval 110"/>
          <p:cNvSpPr/>
          <p:nvPr/>
        </p:nvSpPr>
        <p:spPr>
          <a:xfrm>
            <a:off x="5173920" y="44581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73187" y="5228523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40" y="4410672"/>
            <a:ext cx="279400" cy="165100"/>
          </a:xfrm>
          <a:prstGeom prst="rect">
            <a:avLst/>
          </a:prstGeom>
        </p:spPr>
      </p:pic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60" y="3579226"/>
            <a:ext cx="139700" cy="165100"/>
          </a:xfrm>
          <a:prstGeom prst="rect">
            <a:avLst/>
          </a:prstGeom>
        </p:spPr>
      </p:pic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68" y="5298410"/>
            <a:ext cx="165100" cy="1778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812">
            <a:off x="4186174" y="4575274"/>
            <a:ext cx="876300" cy="241300"/>
          </a:xfrm>
          <a:prstGeom prst="rect">
            <a:avLst/>
          </a:prstGeom>
        </p:spPr>
      </p:pic>
      <p:cxnSp>
        <p:nvCxnSpPr>
          <p:cNvPr id="117" name="Straight Connector 116"/>
          <p:cNvCxnSpPr/>
          <p:nvPr/>
        </p:nvCxnSpPr>
        <p:spPr>
          <a:xfrm flipV="1">
            <a:off x="5384633" y="4254039"/>
            <a:ext cx="344515" cy="16084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29148" y="4254039"/>
            <a:ext cx="683398" cy="10178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8540" y="5271882"/>
            <a:ext cx="8740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5681761" y="4206997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40955" y="5224495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66" y="5333235"/>
            <a:ext cx="101600" cy="16510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658">
            <a:off x="5285984" y="4013721"/>
            <a:ext cx="685800" cy="2032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6590984" y="4020551"/>
            <a:ext cx="1890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cosines:</a:t>
            </a:r>
          </a:p>
          <a:p>
            <a:pPr marL="342900" indent="-342900">
              <a:buAutoNum type="arabicPeriod"/>
            </a:pPr>
            <a:r>
              <a:rPr lang="en-US" dirty="0"/>
              <a:t>Projection of b</a:t>
            </a:r>
          </a:p>
          <a:p>
            <a:pPr marL="342900" indent="-342900">
              <a:buAutoNum type="arabicPeriod"/>
            </a:pPr>
            <a:r>
              <a:rPr lang="en-US" dirty="0"/>
              <a:t>Hypotenuse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35" name="Picture 134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5684520"/>
            <a:ext cx="16256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3417207" cy="1325563"/>
          </a:xfrm>
        </p:spPr>
        <p:txBody>
          <a:bodyPr/>
          <a:lstStyle/>
          <a:p>
            <a:r>
              <a:rPr lang="en-US" dirty="0"/>
              <a:t>Software Doc</a:t>
            </a:r>
            <a:br>
              <a:rPr lang="en-US" dirty="0"/>
            </a:br>
            <a:r>
              <a:rPr lang="en-US" dirty="0"/>
              <a:t>Doesn’t Help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72" y="1759856"/>
            <a:ext cx="4242796" cy="363764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62335" y="299815"/>
            <a:ext cx="3417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Wikipedia</a:t>
            </a:r>
          </a:p>
          <a:p>
            <a:r>
              <a:rPr lang="en-US" dirty="0"/>
              <a:t>Doesn’t Help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86" y="1750786"/>
            <a:ext cx="4138974" cy="240392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667054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35" y="-293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  <p:cxnSp>
        <p:nvCxnSpPr>
          <p:cNvPr id="21" name="Straight Connector 20"/>
          <p:cNvCxnSpPr>
            <a:stCxn id="13" idx="3"/>
            <a:endCxn id="15" idx="2"/>
          </p:cNvCxnSpPr>
          <p:nvPr/>
        </p:nvCxnSpPr>
        <p:spPr>
          <a:xfrm flipV="1">
            <a:off x="269796" y="182800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750" y="261221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76812" y="98212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8750" y="98212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29425" y="9534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9425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917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53" y="1696827"/>
            <a:ext cx="314856" cy="2338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29680" y="178061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5" y="904665"/>
            <a:ext cx="136697" cy="15492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0" y="2666445"/>
            <a:ext cx="146304" cy="14630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" y="2448008"/>
            <a:ext cx="146304" cy="146304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563911">
            <a:off x="261496" y="219805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982658" y="1581627"/>
            <a:ext cx="70226" cy="146304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773212" y="1919941"/>
            <a:ext cx="781188" cy="192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55917" y="2872284"/>
            <a:ext cx="1735815" cy="695665"/>
            <a:chOff x="2291030" y="1297436"/>
            <a:chExt cx="1735815" cy="695665"/>
          </a:xfrm>
        </p:grpSpPr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030" y="1297436"/>
              <a:ext cx="1735815" cy="399391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80" y="1828001"/>
              <a:ext cx="889000" cy="165100"/>
            </a:xfrm>
            <a:prstGeom prst="rect">
              <a:avLst/>
            </a:prstGeom>
          </p:spPr>
        </p:pic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3" y="2499316"/>
            <a:ext cx="257048" cy="2103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949" y="43688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Parameters: 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91" y="531622"/>
            <a:ext cx="644151" cy="25427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76" y="785892"/>
            <a:ext cx="3672208" cy="6815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06288" y="953484"/>
            <a:ext cx="182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 full column rank)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043494" y="1981830"/>
            <a:ext cx="1645402" cy="369332"/>
            <a:chOff x="7202765" y="2113140"/>
            <a:chExt cx="1645402" cy="369332"/>
          </a:xfrm>
        </p:grpSpPr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480" y="2273609"/>
              <a:ext cx="152400" cy="127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02765" y="2113140"/>
              <a:ext cx="1645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(any      will do )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89978" y="2555528"/>
            <a:ext cx="330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x hypotenuse = constant = </a:t>
            </a:r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19" y="2666445"/>
            <a:ext cx="304800" cy="22860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180415" y="2352103"/>
            <a:ext cx="1724874" cy="927100"/>
            <a:chOff x="6137696" y="2870713"/>
            <a:chExt cx="1724874" cy="9271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585545" y="287833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795" y="2870713"/>
              <a:ext cx="1092200" cy="9271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137696" y="309701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545" y="3157733"/>
              <a:ext cx="774700" cy="266700"/>
            </a:xfrm>
            <a:prstGeom prst="rect">
              <a:avLst/>
            </a:prstGeom>
          </p:spPr>
        </p:pic>
        <p:cxnSp>
          <p:nvCxnSpPr>
            <p:cNvPr id="69" name="Straight Connector 68"/>
            <p:cNvCxnSpPr/>
            <p:nvPr/>
          </p:nvCxnSpPr>
          <p:spPr>
            <a:xfrm>
              <a:off x="7163237" y="346634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070" y="3195833"/>
              <a:ext cx="317500" cy="228600"/>
            </a:xfrm>
            <a:prstGeom prst="rect">
              <a:avLst/>
            </a:prstGeom>
          </p:spPr>
        </p:pic>
      </p:grp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1575225"/>
            <a:ext cx="4902200" cy="62230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909300"/>
            <a:ext cx="1041400" cy="30480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52" y="3929620"/>
            <a:ext cx="736600" cy="30480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1231863" y="3696697"/>
            <a:ext cx="272096" cy="27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88" y="3653279"/>
            <a:ext cx="1092200" cy="927100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>
            <a:off x="1838973" y="4275060"/>
            <a:ext cx="272096" cy="27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-52046" y="4660115"/>
            <a:ext cx="310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English: in a geometric basis,</a:t>
            </a:r>
          </a:p>
          <a:p>
            <a:r>
              <a:rPr lang="en-US" dirty="0"/>
              <a:t>regularization controls</a:t>
            </a:r>
          </a:p>
          <a:p>
            <a:r>
              <a:rPr lang="en-US" dirty="0"/>
              <a:t>growth by contracting by</a:t>
            </a:r>
          </a:p>
        </p:txBody>
      </p:sp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1" y="5546780"/>
            <a:ext cx="1911394" cy="4910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0513" y="5978368"/>
            <a:ext cx="256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[u</a:t>
            </a:r>
            <a:r>
              <a:rPr lang="en-US" baseline="-25000" dirty="0"/>
              <a:t>i</a:t>
            </a:r>
            <a:r>
              <a:rPr lang="en-US" dirty="0"/>
              <a:t>;0],[0;v</a:t>
            </a:r>
            <a:r>
              <a:rPr lang="en-US" baseline="-25000" dirty="0"/>
              <a:t>i</a:t>
            </a:r>
            <a:r>
              <a:rPr lang="en-US" dirty="0"/>
              <a:t>] plane.</a:t>
            </a:r>
          </a:p>
        </p:txBody>
      </p:sp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2" y="4021817"/>
            <a:ext cx="655320" cy="218440"/>
          </a:xfrm>
          <a:prstGeom prst="rect">
            <a:avLst/>
          </a:prstGeom>
        </p:spPr>
      </p:pic>
      <p:cxnSp>
        <p:nvCxnSpPr>
          <p:cNvPr id="94" name="Straight Connector 93"/>
          <p:cNvCxnSpPr>
            <a:stCxn id="100" idx="3"/>
          </p:cNvCxnSpPr>
          <p:nvPr/>
        </p:nvCxnSpPr>
        <p:spPr>
          <a:xfrm flipV="1">
            <a:off x="3714036" y="450557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732990" y="528978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221052" y="365969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32990" y="365969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173665" y="363105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700157" y="524240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22" y="5125578"/>
            <a:ext cx="146304" cy="146304"/>
          </a:xfrm>
          <a:prstGeom prst="rect">
            <a:avLst/>
          </a:prstGeom>
        </p:spPr>
      </p:pic>
      <p:sp>
        <p:nvSpPr>
          <p:cNvPr id="106" name="Arc 105"/>
          <p:cNvSpPr/>
          <p:nvPr/>
        </p:nvSpPr>
        <p:spPr>
          <a:xfrm rot="1563911">
            <a:off x="3705736" y="487562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110" name="Picture 10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50" y="5213390"/>
            <a:ext cx="254000" cy="177800"/>
          </a:xfrm>
          <a:prstGeom prst="rect">
            <a:avLst/>
          </a:prstGeom>
        </p:spPr>
      </p:pic>
      <p:sp>
        <p:nvSpPr>
          <p:cNvPr id="111" name="Oval 110"/>
          <p:cNvSpPr/>
          <p:nvPr/>
        </p:nvSpPr>
        <p:spPr>
          <a:xfrm>
            <a:off x="5173920" y="44581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73187" y="5228523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latex-image-1.pd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40" y="4410672"/>
            <a:ext cx="279400" cy="165100"/>
          </a:xfrm>
          <a:prstGeom prst="rect">
            <a:avLst/>
          </a:prstGeom>
        </p:spPr>
      </p:pic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60" y="3579226"/>
            <a:ext cx="139700" cy="165100"/>
          </a:xfrm>
          <a:prstGeom prst="rect">
            <a:avLst/>
          </a:prstGeom>
        </p:spPr>
      </p:pic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68" y="5298410"/>
            <a:ext cx="165100" cy="1778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812">
            <a:off x="4186174" y="4575274"/>
            <a:ext cx="876300" cy="241300"/>
          </a:xfrm>
          <a:prstGeom prst="rect">
            <a:avLst/>
          </a:prstGeom>
        </p:spPr>
      </p:pic>
      <p:cxnSp>
        <p:nvCxnSpPr>
          <p:cNvPr id="117" name="Straight Connector 116"/>
          <p:cNvCxnSpPr/>
          <p:nvPr/>
        </p:nvCxnSpPr>
        <p:spPr>
          <a:xfrm flipV="1">
            <a:off x="5384633" y="4254039"/>
            <a:ext cx="344515" cy="16084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29148" y="4254039"/>
            <a:ext cx="683398" cy="10178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8540" y="5271882"/>
            <a:ext cx="8740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5681761" y="4206997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40955" y="5224495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66" y="5333235"/>
            <a:ext cx="101600" cy="16510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658">
            <a:off x="5285984" y="4013721"/>
            <a:ext cx="685800" cy="2032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6590984" y="4020551"/>
            <a:ext cx="1890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cosines:</a:t>
            </a:r>
          </a:p>
          <a:p>
            <a:pPr marL="342900" indent="-342900">
              <a:buAutoNum type="arabicPeriod"/>
            </a:pPr>
            <a:r>
              <a:rPr lang="en-US" dirty="0"/>
              <a:t>Projection of b</a:t>
            </a:r>
          </a:p>
          <a:p>
            <a:pPr marL="342900" indent="-342900">
              <a:buAutoNum type="arabicPeriod"/>
            </a:pPr>
            <a:r>
              <a:rPr lang="en-US" dirty="0"/>
              <a:t>Hypotenuse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35" name="Picture 134" descr="latex-image-1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5684520"/>
            <a:ext cx="1625600" cy="25400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2286101" y="6211669"/>
            <a:ext cx="349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usually we see only c</a:t>
            </a:r>
            <a:r>
              <a:rPr lang="en-US" baseline="30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in the </a:t>
            </a:r>
          </a:p>
          <a:p>
            <a:r>
              <a:rPr lang="en-US" dirty="0">
                <a:sym typeface="Wingdings"/>
              </a:rPr>
              <a:t>numerator H</a:t>
            </a:r>
            <a:r>
              <a:rPr lang="en-US" baseline="-25000" dirty="0">
                <a:sym typeface="Wingdings"/>
              </a:rPr>
              <a:t>0</a:t>
            </a:r>
            <a:r>
              <a:rPr lang="en-US" dirty="0">
                <a:sym typeface="Wingdings"/>
              </a:rPr>
              <a:t> is scale independent.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780323" y="5624751"/>
            <a:ext cx="2517400" cy="6577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96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35" y="-293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  <p:cxnSp>
        <p:nvCxnSpPr>
          <p:cNvPr id="21" name="Straight Connector 20"/>
          <p:cNvCxnSpPr>
            <a:stCxn id="13" idx="3"/>
            <a:endCxn id="15" idx="2"/>
          </p:cNvCxnSpPr>
          <p:nvPr/>
        </p:nvCxnSpPr>
        <p:spPr>
          <a:xfrm flipV="1">
            <a:off x="269796" y="182800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750" y="261221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76812" y="98212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8750" y="98212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29425" y="9534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9425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917" y="256483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53" y="1696827"/>
            <a:ext cx="314856" cy="2338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29680" y="178061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5" y="904665"/>
            <a:ext cx="136697" cy="15492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0" y="2666445"/>
            <a:ext cx="146304" cy="14630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" y="2448008"/>
            <a:ext cx="146304" cy="146304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563911">
            <a:off x="261496" y="219805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982658" y="1581627"/>
            <a:ext cx="70226" cy="146304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773212" y="1919941"/>
            <a:ext cx="781188" cy="192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55917" y="2872284"/>
            <a:ext cx="1735815" cy="695665"/>
            <a:chOff x="2291030" y="1297436"/>
            <a:chExt cx="1735815" cy="695665"/>
          </a:xfrm>
        </p:grpSpPr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030" y="1297436"/>
              <a:ext cx="1735815" cy="399391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80" y="1828001"/>
              <a:ext cx="889000" cy="165100"/>
            </a:xfrm>
            <a:prstGeom prst="rect">
              <a:avLst/>
            </a:prstGeom>
          </p:spPr>
        </p:pic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3" y="2499316"/>
            <a:ext cx="257048" cy="2103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949" y="436880"/>
            <a:ext cx="132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Parameters: 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91" y="531622"/>
            <a:ext cx="644151" cy="25427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76" y="785892"/>
            <a:ext cx="3672208" cy="6815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06288" y="953484"/>
            <a:ext cx="182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 full column rank)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043494" y="1981830"/>
            <a:ext cx="1645402" cy="369332"/>
            <a:chOff x="7202765" y="2113140"/>
            <a:chExt cx="1645402" cy="369332"/>
          </a:xfrm>
        </p:grpSpPr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480" y="2273609"/>
              <a:ext cx="152400" cy="127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02765" y="2113140"/>
              <a:ext cx="1645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(any      will do )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89978" y="2555528"/>
            <a:ext cx="330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x hypotenuse = constant = </a:t>
            </a:r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19" y="2666445"/>
            <a:ext cx="304800" cy="22860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180415" y="2352103"/>
            <a:ext cx="1724874" cy="927100"/>
            <a:chOff x="6137696" y="2870713"/>
            <a:chExt cx="1724874" cy="9271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585545" y="287833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795" y="2870713"/>
              <a:ext cx="1092200" cy="9271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137696" y="309701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545" y="3157733"/>
              <a:ext cx="774700" cy="266700"/>
            </a:xfrm>
            <a:prstGeom prst="rect">
              <a:avLst/>
            </a:prstGeom>
          </p:spPr>
        </p:pic>
        <p:cxnSp>
          <p:nvCxnSpPr>
            <p:cNvPr id="69" name="Straight Connector 68"/>
            <p:cNvCxnSpPr/>
            <p:nvPr/>
          </p:nvCxnSpPr>
          <p:spPr>
            <a:xfrm>
              <a:off x="7163237" y="3466343"/>
              <a:ext cx="272096" cy="279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070" y="3195833"/>
              <a:ext cx="317500" cy="228600"/>
            </a:xfrm>
            <a:prstGeom prst="rect">
              <a:avLst/>
            </a:prstGeom>
          </p:spPr>
        </p:pic>
      </p:grp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1575225"/>
            <a:ext cx="4902200" cy="62230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909300"/>
            <a:ext cx="1041400" cy="30480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52" y="3929620"/>
            <a:ext cx="736600" cy="30480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1231863" y="3696697"/>
            <a:ext cx="272096" cy="27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88" y="3653279"/>
            <a:ext cx="1092200" cy="927100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>
            <a:off x="1838973" y="4275060"/>
            <a:ext cx="272096" cy="279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-52046" y="4660115"/>
            <a:ext cx="310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English: in a geometric basis,</a:t>
            </a:r>
          </a:p>
          <a:p>
            <a:r>
              <a:rPr lang="en-US" dirty="0"/>
              <a:t>regularization controls</a:t>
            </a:r>
          </a:p>
          <a:p>
            <a:r>
              <a:rPr lang="en-US" dirty="0"/>
              <a:t>growth by contracting by</a:t>
            </a:r>
          </a:p>
        </p:txBody>
      </p:sp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1" y="5546780"/>
            <a:ext cx="1911394" cy="4910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0513" y="5978368"/>
            <a:ext cx="256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[u</a:t>
            </a:r>
            <a:r>
              <a:rPr lang="en-US" baseline="-25000" dirty="0"/>
              <a:t>i</a:t>
            </a:r>
            <a:r>
              <a:rPr lang="en-US" dirty="0"/>
              <a:t>;0],[0;v</a:t>
            </a:r>
            <a:r>
              <a:rPr lang="en-US" baseline="-25000" dirty="0"/>
              <a:t>i</a:t>
            </a:r>
            <a:r>
              <a:rPr lang="en-US" dirty="0"/>
              <a:t>] plane.</a:t>
            </a:r>
          </a:p>
        </p:txBody>
      </p:sp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2" y="4021817"/>
            <a:ext cx="655320" cy="218440"/>
          </a:xfrm>
          <a:prstGeom prst="rect">
            <a:avLst/>
          </a:prstGeom>
        </p:spPr>
      </p:pic>
      <p:cxnSp>
        <p:nvCxnSpPr>
          <p:cNvPr id="94" name="Straight Connector 93"/>
          <p:cNvCxnSpPr>
            <a:stCxn id="100" idx="3"/>
          </p:cNvCxnSpPr>
          <p:nvPr/>
        </p:nvCxnSpPr>
        <p:spPr>
          <a:xfrm flipV="1">
            <a:off x="3714036" y="4505571"/>
            <a:ext cx="1459884" cy="8177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732990" y="5289789"/>
            <a:ext cx="148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221052" y="3659696"/>
            <a:ext cx="0" cy="16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32990" y="3659696"/>
            <a:ext cx="1488062" cy="1630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173665" y="363105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700157" y="5242402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22" y="5125578"/>
            <a:ext cx="146304" cy="146304"/>
          </a:xfrm>
          <a:prstGeom prst="rect">
            <a:avLst/>
          </a:prstGeom>
        </p:spPr>
      </p:pic>
      <p:sp>
        <p:nvSpPr>
          <p:cNvPr id="106" name="Arc 105"/>
          <p:cNvSpPr/>
          <p:nvPr/>
        </p:nvSpPr>
        <p:spPr>
          <a:xfrm rot="1563911">
            <a:off x="3705736" y="4875628"/>
            <a:ext cx="559100" cy="580935"/>
          </a:xfrm>
          <a:prstGeom prst="arc">
            <a:avLst>
              <a:gd name="adj1" fmla="val 1822536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110" name="Picture 10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50" y="5213390"/>
            <a:ext cx="254000" cy="177800"/>
          </a:xfrm>
          <a:prstGeom prst="rect">
            <a:avLst/>
          </a:prstGeom>
        </p:spPr>
      </p:pic>
      <p:sp>
        <p:nvSpPr>
          <p:cNvPr id="111" name="Oval 110"/>
          <p:cNvSpPr/>
          <p:nvPr/>
        </p:nvSpPr>
        <p:spPr>
          <a:xfrm>
            <a:off x="5173920" y="4458184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73187" y="5228523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latex-image-1.pd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40" y="4410672"/>
            <a:ext cx="279400" cy="165100"/>
          </a:xfrm>
          <a:prstGeom prst="rect">
            <a:avLst/>
          </a:prstGeom>
        </p:spPr>
      </p:pic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60" y="3579226"/>
            <a:ext cx="139700" cy="165100"/>
          </a:xfrm>
          <a:prstGeom prst="rect">
            <a:avLst/>
          </a:prstGeom>
        </p:spPr>
      </p:pic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68" y="5298410"/>
            <a:ext cx="165100" cy="1778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812">
            <a:off x="4186174" y="4575274"/>
            <a:ext cx="876300" cy="241300"/>
          </a:xfrm>
          <a:prstGeom prst="rect">
            <a:avLst/>
          </a:prstGeom>
        </p:spPr>
      </p:pic>
      <p:cxnSp>
        <p:nvCxnSpPr>
          <p:cNvPr id="117" name="Straight Connector 116"/>
          <p:cNvCxnSpPr/>
          <p:nvPr/>
        </p:nvCxnSpPr>
        <p:spPr>
          <a:xfrm flipV="1">
            <a:off x="5384633" y="4254039"/>
            <a:ext cx="344515" cy="16084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29148" y="4254039"/>
            <a:ext cx="683398" cy="10178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8540" y="5271882"/>
            <a:ext cx="8740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5681761" y="4206997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40955" y="5224495"/>
            <a:ext cx="94773" cy="94773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66" y="5333235"/>
            <a:ext cx="101600" cy="16510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658">
            <a:off x="5285984" y="4013721"/>
            <a:ext cx="685800" cy="2032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6590984" y="4020551"/>
            <a:ext cx="1890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cosines:</a:t>
            </a:r>
          </a:p>
          <a:p>
            <a:pPr marL="342900" indent="-342900">
              <a:buAutoNum type="arabicPeriod"/>
            </a:pPr>
            <a:r>
              <a:rPr lang="en-US" dirty="0"/>
              <a:t>Projection of b</a:t>
            </a:r>
          </a:p>
          <a:p>
            <a:pPr marL="342900" indent="-342900">
              <a:buAutoNum type="arabicPeriod"/>
            </a:pPr>
            <a:r>
              <a:rPr lang="en-US" dirty="0"/>
              <a:t>Hypotenuse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6103711" y="3443933"/>
            <a:ext cx="2813202" cy="369332"/>
          </a:xfrm>
          <a:prstGeom prst="rect">
            <a:avLst/>
          </a:prstGeom>
          <a:solidFill>
            <a:srgbClr val="F8CBA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Also  note             commute. </a:t>
            </a:r>
          </a:p>
        </p:txBody>
      </p:sp>
      <p:pic>
        <p:nvPicPr>
          <p:cNvPr id="135" name="Picture 134" descr="latex-image-1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5684520"/>
            <a:ext cx="1625600" cy="25400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2286101" y="6211669"/>
            <a:ext cx="349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usually we see only c</a:t>
            </a:r>
            <a:r>
              <a:rPr lang="en-US" baseline="30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in the </a:t>
            </a:r>
          </a:p>
          <a:p>
            <a:r>
              <a:rPr lang="en-US" dirty="0">
                <a:sym typeface="Wingdings"/>
              </a:rPr>
              <a:t>numerator H</a:t>
            </a:r>
            <a:r>
              <a:rPr lang="en-US" baseline="-25000" dirty="0">
                <a:sym typeface="Wingdings"/>
              </a:rPr>
              <a:t>0</a:t>
            </a:r>
            <a:r>
              <a:rPr lang="en-US" dirty="0">
                <a:sym typeface="Wingdings"/>
              </a:rPr>
              <a:t> is scale independent.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780323" y="5624751"/>
            <a:ext cx="2517400" cy="6577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5" y="3565601"/>
            <a:ext cx="317500" cy="203200"/>
          </a:xfrm>
          <a:prstGeom prst="rect">
            <a:avLst/>
          </a:prstGeom>
          <a:solidFill>
            <a:srgbClr val="F8CBAD"/>
          </a:solidFill>
        </p:spPr>
      </p:pic>
    </p:spTree>
    <p:extLst>
      <p:ext uri="{BB962C8B-B14F-4D97-AF65-F5344CB8AC3E}">
        <p14:creationId xmlns:p14="http://schemas.microsoft.com/office/powerpoint/2010/main" val="1861282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A337-4ADE-A043-8E12-EA1295B4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152B-91EC-E848-8BB1-71C0B7385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4" y="2499359"/>
            <a:ext cx="5347063" cy="2690950"/>
          </a:xfrm>
        </p:spPr>
        <p:txBody>
          <a:bodyPr/>
          <a:lstStyle/>
          <a:p>
            <a:r>
              <a:rPr lang="en-US" dirty="0"/>
              <a:t>Biomedical research (Alter et. al., </a:t>
            </a:r>
          </a:p>
          <a:p>
            <a:r>
              <a:rPr lang="en-US" dirty="0"/>
              <a:t>Signal processing </a:t>
            </a:r>
          </a:p>
          <a:p>
            <a:r>
              <a:rPr lang="en-US" dirty="0"/>
              <a:t>Many more to come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FBB3-F120-5440-82A7-62EE4551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5" y="1096648"/>
            <a:ext cx="2807244" cy="50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8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may have seen some of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Geometrical Construction</a:t>
            </a:r>
          </a:p>
          <a:p>
            <a:r>
              <a:rPr lang="en-US" dirty="0"/>
              <a:t>How to never forget C and S</a:t>
            </a:r>
          </a:p>
          <a:p>
            <a:r>
              <a:rPr lang="en-US" dirty="0"/>
              <a:t>Julia Demo Notebook</a:t>
            </a:r>
          </a:p>
          <a:p>
            <a:r>
              <a:rPr lang="en-US" dirty="0"/>
              <a:t>Geometric Examples</a:t>
            </a:r>
          </a:p>
          <a:p>
            <a:r>
              <a:rPr lang="en-US" dirty="0" err="1"/>
              <a:t>Grassmann</a:t>
            </a:r>
            <a:r>
              <a:rPr lang="en-US" dirty="0"/>
              <a:t> Differential Geometry as used </a:t>
            </a:r>
            <a:r>
              <a:rPr lang="en-US"/>
              <a:t>in Stats</a:t>
            </a:r>
            <a:endParaRPr lang="en-US" dirty="0"/>
          </a:p>
          <a:p>
            <a:r>
              <a:rPr lang="en-US" dirty="0"/>
              <a:t>Three GSVD Theorems</a:t>
            </a:r>
          </a:p>
          <a:p>
            <a:r>
              <a:rPr lang="en-US" dirty="0"/>
              <a:t>Application to </a:t>
            </a:r>
            <a:r>
              <a:rPr lang="en-US" dirty="0" err="1"/>
              <a:t>Tikhonov</a:t>
            </a:r>
            <a:r>
              <a:rPr lang="en-US" dirty="0"/>
              <a:t>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946203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>
            <a:spLocks noChangeAspect="1"/>
          </p:cNvSpPr>
          <p:nvPr/>
        </p:nvSpPr>
        <p:spPr>
          <a:xfrm>
            <a:off x="-2623910" y="700625"/>
            <a:ext cx="9636567" cy="9636567"/>
          </a:xfrm>
          <a:prstGeom prst="arc">
            <a:avLst/>
          </a:prstGeom>
          <a:solidFill>
            <a:schemeClr val="accent6"/>
          </a:solidFill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74224" y="768949"/>
            <a:ext cx="16131" cy="475724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57022" y="5519085"/>
            <a:ext cx="4864972" cy="9338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13049" y="2073159"/>
            <a:ext cx="3361593" cy="3399234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22387" y="4277057"/>
            <a:ext cx="4631528" cy="1232689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185035" y="859147"/>
            <a:ext cx="1325962" cy="4613246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952126" y="5479074"/>
            <a:ext cx="97695" cy="9769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95182" y="4231176"/>
            <a:ext cx="97695" cy="9769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14826" y="2038891"/>
            <a:ext cx="97695" cy="9769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44825" y="839841"/>
            <a:ext cx="97695" cy="9769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38721" y="640877"/>
            <a:ext cx="97695" cy="9769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34642" y="5438367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29377" y="4373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2377" y="5356954"/>
            <a:ext cx="60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17291" y="4003220"/>
            <a:ext cx="101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Mostly 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2674" y="483909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Mostly 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00331" y="30708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0074" y="179107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Equally A,B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3309" y="5208288"/>
            <a:ext cx="15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Hyperplane</a:t>
            </a:r>
            <a:endParaRPr lang="en-US" dirty="0"/>
          </a:p>
          <a:p>
            <a:r>
              <a:rPr lang="en-US" dirty="0"/>
              <a:t> = Span([A;B])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33864" y="179107"/>
            <a:ext cx="7815037" cy="5674463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28" y="454911"/>
            <a:ext cx="383657" cy="5276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487822" y="227455"/>
            <a:ext cx="3442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Determines whether h</a:t>
            </a:r>
            <a:r>
              <a:rPr lang="en-US" baseline="-25000" dirty="0"/>
              <a:t>i</a:t>
            </a:r>
          </a:p>
          <a:p>
            <a:r>
              <a:rPr lang="en-US" dirty="0"/>
              <a:t>(the </a:t>
            </a:r>
            <a:r>
              <a:rPr lang="en-US" dirty="0" err="1"/>
              <a:t>ith</a:t>
            </a:r>
            <a:r>
              <a:rPr lang="en-US" dirty="0"/>
              <a:t> row of the </a:t>
            </a:r>
            <a:r>
              <a:rPr lang="en-US" dirty="0" err="1"/>
              <a:t>rowspace</a:t>
            </a:r>
            <a:r>
              <a:rPr lang="en-US" dirty="0"/>
              <a:t> basis)</a:t>
            </a:r>
            <a:endParaRPr lang="en-US" baseline="-25000" dirty="0"/>
          </a:p>
          <a:p>
            <a:r>
              <a:rPr lang="en-US" dirty="0"/>
              <a:t>is primarily attributable to</a:t>
            </a:r>
          </a:p>
          <a:p>
            <a:r>
              <a:rPr lang="en-US" dirty="0"/>
              <a:t>A, B or a mixture.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96" y="5221984"/>
            <a:ext cx="232597" cy="31986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36173" y="255889"/>
            <a:ext cx="340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 rot="3389762">
            <a:off x="5866944" y="2776844"/>
            <a:ext cx="129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Unit Sphere</a:t>
            </a:r>
          </a:p>
        </p:txBody>
      </p:sp>
      <p:sp>
        <p:nvSpPr>
          <p:cNvPr id="51" name="Oval 50"/>
          <p:cNvSpPr/>
          <p:nvPr/>
        </p:nvSpPr>
        <p:spPr>
          <a:xfrm>
            <a:off x="7160991" y="2366447"/>
            <a:ext cx="97695" cy="97695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089621" y="2198729"/>
            <a:ext cx="1274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= possible</a:t>
            </a:r>
          </a:p>
          <a:p>
            <a:r>
              <a:rPr lang="en-US" dirty="0"/>
              <a:t>location of</a:t>
            </a:r>
          </a:p>
          <a:p>
            <a:r>
              <a:rPr lang="en-US" dirty="0"/>
              <a:t>[ </a:t>
            </a:r>
            <a:r>
              <a:rPr lang="en-US" dirty="0" err="1"/>
              <a:t>u</a:t>
            </a:r>
            <a:r>
              <a:rPr lang="en-US" baseline="-25000" dirty="0" err="1"/>
              <a:t>i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/>
              <a:t>;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01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a 2d plane in 4d </a:t>
            </a:r>
            <a:br>
              <a:rPr lang="en-US" dirty="0"/>
            </a:br>
            <a:r>
              <a:rPr lang="en-US" dirty="0"/>
              <a:t>with unit circle centered at 0</a:t>
            </a:r>
          </a:p>
        </p:txBody>
      </p: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27343" y="4200071"/>
            <a:ext cx="139657" cy="9566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1611" y="3326790"/>
            <a:ext cx="17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  <a:p>
            <a:pPr algn="ctr"/>
            <a:r>
              <a:rPr lang="en-US" sz="2800" dirty="0"/>
              <a:t>(Segment)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0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Exploded View for Convenience</a:t>
            </a:r>
          </a:p>
        </p:txBody>
      </p: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Parallelogram 62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Parallelogram 63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90848" y="3413535"/>
            <a:ext cx="1306382" cy="11963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29185" y="2574547"/>
            <a:ext cx="169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3" y="3952559"/>
            <a:ext cx="115379" cy="187491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>
          <a:xfrm>
            <a:off x="3784308" y="3961365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2527342" y="4431310"/>
            <a:ext cx="586565" cy="725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</p:spTree>
    <p:extLst>
      <p:ext uri="{BB962C8B-B14F-4D97-AF65-F5344CB8AC3E}">
        <p14:creationId xmlns:p14="http://schemas.microsoft.com/office/powerpoint/2010/main" val="198220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Exploded View for Convenience</a:t>
            </a:r>
          </a:p>
        </p:txBody>
      </p: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Parallelogram 62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Parallelogram 63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90848" y="3413535"/>
            <a:ext cx="1306382" cy="11963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sp>
        <p:nvSpPr>
          <p:cNvPr id="76" name="Pie 75"/>
          <p:cNvSpPr/>
          <p:nvPr/>
        </p:nvSpPr>
        <p:spPr>
          <a:xfrm rot="16200000">
            <a:off x="447650" y="5873342"/>
            <a:ext cx="1439952" cy="529364"/>
          </a:xfrm>
          <a:prstGeom prst="pie">
            <a:avLst>
              <a:gd name="adj1" fmla="val 22397"/>
              <a:gd name="adj2" fmla="val 5046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29185" y="2574547"/>
            <a:ext cx="169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3" y="3952559"/>
            <a:ext cx="115379" cy="187491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497230" y="4882400"/>
            <a:ext cx="160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Cosine Ellipse</a:t>
            </a:r>
          </a:p>
        </p:txBody>
      </p:sp>
      <p:sp>
        <p:nvSpPr>
          <p:cNvPr id="102" name="Oval 101"/>
          <p:cNvSpPr/>
          <p:nvPr/>
        </p:nvSpPr>
        <p:spPr>
          <a:xfrm>
            <a:off x="3784308" y="3961365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254350" y="353741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/>
          <p:cNvSpPr/>
          <p:nvPr/>
        </p:nvSpPr>
        <p:spPr>
          <a:xfrm>
            <a:off x="3356157" y="3558471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Pie 111"/>
          <p:cNvSpPr/>
          <p:nvPr/>
        </p:nvSpPr>
        <p:spPr>
          <a:xfrm rot="21440002">
            <a:off x="-780580" y="5627023"/>
            <a:ext cx="4248988" cy="1088971"/>
          </a:xfrm>
          <a:prstGeom prst="pie">
            <a:avLst>
              <a:gd name="adj1" fmla="val 21459622"/>
              <a:gd name="adj2" fmla="val 1705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2527342" y="4431310"/>
            <a:ext cx="586565" cy="725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99366" y="3192826"/>
            <a:ext cx="134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Sine Ellipse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841196" y="4019576"/>
            <a:ext cx="652786" cy="666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97911" y="3779803"/>
            <a:ext cx="91967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“leftward”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720047" y="4716780"/>
            <a:ext cx="19117" cy="678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22385" y="4584195"/>
            <a:ext cx="1072025" cy="5078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“downward”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</p:spTree>
    <p:extLst>
      <p:ext uri="{BB962C8B-B14F-4D97-AF65-F5344CB8AC3E}">
        <p14:creationId xmlns:p14="http://schemas.microsoft.com/office/powerpoint/2010/main" val="350879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the Ellipses! </a:t>
            </a:r>
          </a:p>
        </p:txBody>
      </p:sp>
      <p:grpSp>
        <p:nvGrpSpPr>
          <p:cNvPr id="58" name="Group 57"/>
          <p:cNvGrpSpPr/>
          <p:nvPr/>
        </p:nvGrpSpPr>
        <p:grpSpPr>
          <a:xfrm rot="19896819">
            <a:off x="3006725" y="5466769"/>
            <a:ext cx="1244521" cy="269634"/>
            <a:chOff x="4363812" y="6174202"/>
            <a:chExt cx="1659361" cy="35951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5176492" y="6174202"/>
              <a:ext cx="3042" cy="21751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170220" y="6360030"/>
              <a:ext cx="852953" cy="248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363812" y="6186346"/>
              <a:ext cx="1659361" cy="3473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2" name="Parallelogram 61"/>
          <p:cNvSpPr/>
          <p:nvPr/>
        </p:nvSpPr>
        <p:spPr>
          <a:xfrm rot="20053034">
            <a:off x="710737" y="4332978"/>
            <a:ext cx="6805838" cy="361664"/>
          </a:xfrm>
          <a:prstGeom prst="parallelogram">
            <a:avLst>
              <a:gd name="adj" fmla="val 1076838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Parallelogram 62"/>
          <p:cNvSpPr/>
          <p:nvPr/>
        </p:nvSpPr>
        <p:spPr>
          <a:xfrm rot="16657961">
            <a:off x="-880826" y="3824083"/>
            <a:ext cx="4351973" cy="338801"/>
          </a:xfrm>
          <a:prstGeom prst="parallelogram">
            <a:avLst>
              <a:gd name="adj" fmla="val 9550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Parallelogram 63"/>
          <p:cNvSpPr/>
          <p:nvPr/>
        </p:nvSpPr>
        <p:spPr>
          <a:xfrm>
            <a:off x="1152181" y="5840067"/>
            <a:ext cx="7264548" cy="338801"/>
          </a:xfrm>
          <a:prstGeom prst="parallelogram">
            <a:avLst>
              <a:gd name="adj" fmla="val 1076838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128153" y="5841558"/>
            <a:ext cx="3656303" cy="31521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153" y="6161119"/>
            <a:ext cx="3721196" cy="0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90848" y="3413535"/>
            <a:ext cx="1306382" cy="11963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6156775"/>
            <a:ext cx="136936" cy="550927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8" y="5327558"/>
            <a:ext cx="127387" cy="512509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0" y="4735672"/>
            <a:ext cx="147116" cy="591886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876302"/>
            <a:ext cx="128977" cy="518908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 rot="2270512">
            <a:off x="1553065" y="3701832"/>
            <a:ext cx="200019" cy="5597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Pie 75"/>
          <p:cNvSpPr/>
          <p:nvPr/>
        </p:nvSpPr>
        <p:spPr>
          <a:xfrm rot="16200000">
            <a:off x="447650" y="5873342"/>
            <a:ext cx="1439952" cy="529364"/>
          </a:xfrm>
          <a:prstGeom prst="pie">
            <a:avLst>
              <a:gd name="adj1" fmla="val 22397"/>
              <a:gd name="adj2" fmla="val 5046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Connector 76"/>
          <p:cNvCxnSpPr>
            <a:stCxn id="79" idx="5"/>
          </p:cNvCxnSpPr>
          <p:nvPr/>
        </p:nvCxnSpPr>
        <p:spPr>
          <a:xfrm flipV="1">
            <a:off x="1183600" y="4990549"/>
            <a:ext cx="147378" cy="118482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152181" y="4273189"/>
            <a:ext cx="66878" cy="18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0900" y="610186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75" idx="5"/>
          </p:cNvCxnSpPr>
          <p:nvPr/>
        </p:nvCxnSpPr>
        <p:spPr>
          <a:xfrm flipH="1">
            <a:off x="1295160" y="4181338"/>
            <a:ext cx="292361" cy="6358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39714" y="2646540"/>
            <a:ext cx="169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Unit Circle</a:t>
            </a:r>
          </a:p>
        </p:txBody>
      </p:sp>
      <p:sp>
        <p:nvSpPr>
          <p:cNvPr id="84" name="Oval 83"/>
          <p:cNvSpPr/>
          <p:nvPr/>
        </p:nvSpPr>
        <p:spPr>
          <a:xfrm>
            <a:off x="1610377" y="3943764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169121"/>
            <a:ext cx="152400" cy="24765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3" y="3952559"/>
            <a:ext cx="115379" cy="187491"/>
          </a:xfrm>
          <a:prstGeom prst="rect">
            <a:avLst/>
          </a:prstGeom>
        </p:spPr>
      </p:pic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91" y="5599451"/>
            <a:ext cx="115379" cy="187491"/>
          </a:xfrm>
          <a:prstGeom prst="rect">
            <a:avLst/>
          </a:prstGeom>
        </p:spPr>
      </p:pic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1" y="3994595"/>
            <a:ext cx="77965" cy="126692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497230" y="4882400"/>
            <a:ext cx="160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Cosine Ellipse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99366" y="3192826"/>
            <a:ext cx="134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Sine Ellipse</a:t>
            </a:r>
          </a:p>
        </p:txBody>
      </p:sp>
      <p:sp>
        <p:nvSpPr>
          <p:cNvPr id="91" name="Oval 90"/>
          <p:cNvSpPr/>
          <p:nvPr/>
        </p:nvSpPr>
        <p:spPr>
          <a:xfrm>
            <a:off x="4160080" y="529984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Oval 91"/>
          <p:cNvSpPr/>
          <p:nvPr/>
        </p:nvSpPr>
        <p:spPr>
          <a:xfrm>
            <a:off x="3535629" y="5477013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663649" y="5316988"/>
            <a:ext cx="496431" cy="2723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3552774" y="5511302"/>
            <a:ext cx="110875" cy="138962"/>
          </a:xfrm>
          <a:prstGeom prst="straightConnector1">
            <a:avLst/>
          </a:prstGeom>
          <a:ln>
            <a:solidFill>
              <a:srgbClr val="C55A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90948" y="5576758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668929" y="3760682"/>
            <a:ext cx="155829" cy="2232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1556726" y="3911644"/>
            <a:ext cx="53651" cy="520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802656" y="3741559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Oval 98"/>
          <p:cNvSpPr/>
          <p:nvPr/>
        </p:nvSpPr>
        <p:spPr>
          <a:xfrm>
            <a:off x="1542995" y="390135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3835162" y="3558153"/>
            <a:ext cx="444536" cy="4417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3382164" y="3588735"/>
            <a:ext cx="474845" cy="446136"/>
          </a:xfrm>
          <a:prstGeom prst="straightConnector1">
            <a:avLst/>
          </a:prstGeom>
          <a:ln>
            <a:solidFill>
              <a:srgbClr val="5482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784308" y="3961365"/>
            <a:ext cx="85175" cy="861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254350" y="3537417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/>
          <p:cNvSpPr/>
          <p:nvPr/>
        </p:nvSpPr>
        <p:spPr>
          <a:xfrm>
            <a:off x="3356157" y="3558471"/>
            <a:ext cx="34289" cy="342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Pie 111"/>
          <p:cNvSpPr/>
          <p:nvPr/>
        </p:nvSpPr>
        <p:spPr>
          <a:xfrm rot="21440002">
            <a:off x="-780580" y="5627023"/>
            <a:ext cx="4248988" cy="1088971"/>
          </a:xfrm>
          <a:prstGeom prst="pie">
            <a:avLst>
              <a:gd name="adj1" fmla="val 21459622"/>
              <a:gd name="adj2" fmla="val 1705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3720047" y="4716780"/>
            <a:ext cx="19117" cy="6789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222385" y="4584195"/>
            <a:ext cx="1072025" cy="5078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“downward”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1841196" y="4019576"/>
            <a:ext cx="652786" cy="666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97911" y="3779803"/>
            <a:ext cx="919675" cy="507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“leftward”</a:t>
            </a:r>
          </a:p>
          <a:p>
            <a:pPr algn="ctr"/>
            <a:r>
              <a:rPr lang="en-US" sz="1350" dirty="0"/>
              <a:t>projection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735172" y="5877417"/>
            <a:ext cx="299344" cy="2979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Pie 120"/>
          <p:cNvSpPr/>
          <p:nvPr/>
        </p:nvSpPr>
        <p:spPr>
          <a:xfrm rot="19833882">
            <a:off x="-930670" y="5583649"/>
            <a:ext cx="4248988" cy="1088971"/>
          </a:xfrm>
          <a:prstGeom prst="pie">
            <a:avLst>
              <a:gd name="adj1" fmla="val 21459622"/>
              <a:gd name="adj2" fmla="val 19980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6" y="2319918"/>
            <a:ext cx="1104502" cy="70655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582334" y="62794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multiaxis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12889" y="193039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 </a:t>
            </a:r>
            <a:r>
              <a:rPr lang="en-US" dirty="0" err="1"/>
              <a:t>multiaxis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244" y="3072485"/>
            <a:ext cx="557872" cy="54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637" y="3103027"/>
            <a:ext cx="550800" cy="53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113" y="5540087"/>
            <a:ext cx="530551" cy="18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4404" y="5320915"/>
            <a:ext cx="515961" cy="174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873" y="3711931"/>
            <a:ext cx="429798" cy="152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4326" y="3603496"/>
            <a:ext cx="531687" cy="19175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74162" y="3132481"/>
            <a:ext cx="163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charset="0"/>
                <a:ea typeface="Gill Sans MT" charset="0"/>
                <a:cs typeface="Gill Sans MT" charset="0"/>
              </a:rPr>
              <a:t>A, B: 2x2</a:t>
            </a:r>
          </a:p>
        </p:txBody>
      </p:sp>
    </p:spTree>
    <p:extLst>
      <p:ext uri="{BB962C8B-B14F-4D97-AF65-F5344CB8AC3E}">
        <p14:creationId xmlns:p14="http://schemas.microsoft.com/office/powerpoint/2010/main" val="147598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34103</TotalTime>
  <Words>2971</Words>
  <Application>Microsoft Macintosh PowerPoint</Application>
  <PresentationFormat>On-screen Show (4:3)</PresentationFormat>
  <Paragraphs>589</Paragraphs>
  <Slides>54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Comic Sans MS</vt:lpstr>
      <vt:lpstr>Copperplate Gothic Bold</vt:lpstr>
      <vt:lpstr>Gill Sans</vt:lpstr>
      <vt:lpstr>Gill Sans MT</vt:lpstr>
      <vt:lpstr>Lucida Grande</vt:lpstr>
      <vt:lpstr>Mangal</vt:lpstr>
      <vt:lpstr>Wingdings</vt:lpstr>
      <vt:lpstr>Office Theme</vt:lpstr>
      <vt:lpstr>The GSVD Where are the Ellipses?  </vt:lpstr>
      <vt:lpstr>You may see some of….</vt:lpstr>
      <vt:lpstr>Queries for gsvd geometry:</vt:lpstr>
      <vt:lpstr>I love the GSVD but… </vt:lpstr>
      <vt:lpstr>Software Doc Doesn’t Help</vt:lpstr>
      <vt:lpstr>Picture a 2d plane in 4d  with unit circle centered at 0</vt:lpstr>
      <vt:lpstr>Exploded View for Convenience</vt:lpstr>
      <vt:lpstr>Exploded View for Convenience</vt:lpstr>
      <vt:lpstr>Here are the Ellipses! </vt:lpstr>
      <vt:lpstr>Geometric derivation of the GSVD!</vt:lpstr>
      <vt:lpstr>So far: only depends on span([A;B])</vt:lpstr>
      <vt:lpstr>Hyperplane Position Possibilities </vt:lpstr>
      <vt:lpstr>Hyperplane Position Possibilities </vt:lpstr>
      <vt:lpstr>Hyperplane Position Possibilities </vt:lpstr>
      <vt:lpstr>Hyperplane Position Possibilities </vt:lpstr>
      <vt:lpstr>How to never forget the structure of C and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far: only depends on span([A;B])</vt:lpstr>
      <vt:lpstr>GSVD Jacobian: Grassmanian</vt:lpstr>
      <vt:lpstr>GSVD Jacobian</vt:lpstr>
      <vt:lpstr>GSVD Jacobian</vt:lpstr>
      <vt:lpstr>GSVD Jacobian</vt:lpstr>
      <vt:lpstr>GSVD Jacobian</vt:lpstr>
      <vt:lpstr>GSVD Jacobian</vt:lpstr>
      <vt:lpstr>GSVD Jacobian</vt:lpstr>
      <vt:lpstr>H connects the two bases</vt:lpstr>
      <vt:lpstr>Matrix Trigonometry</vt:lpstr>
      <vt:lpstr>Matrix Trigonometry</vt:lpstr>
      <vt:lpstr>GSVD as a Multislope</vt:lpstr>
      <vt:lpstr>GSVD as a Multislope</vt:lpstr>
      <vt:lpstr>It would have been nice if…</vt:lpstr>
      <vt:lpstr>Theorem 1</vt:lpstr>
      <vt:lpstr>Theorem 2</vt:lpstr>
      <vt:lpstr>Theorem 2</vt:lpstr>
      <vt:lpstr>Theorem 3</vt:lpstr>
      <vt:lpstr> Watching Convergence  as a Perturbation Series </vt:lpstr>
      <vt:lpstr>Second Derivative of the SVD</vt:lpstr>
      <vt:lpstr>From Least-squares to    Tikhonov Regularization</vt:lpstr>
      <vt:lpstr>Tikhonov Regularization</vt:lpstr>
      <vt:lpstr>Tikhonov Regularization</vt:lpstr>
      <vt:lpstr>Tikhonov Regularization</vt:lpstr>
      <vt:lpstr>Tikhonov Regularization</vt:lpstr>
      <vt:lpstr>Tikhonov Regularization</vt:lpstr>
      <vt:lpstr>Applications</vt:lpstr>
      <vt:lpstr>You may have seen some of….</vt:lpstr>
      <vt:lpstr>PowerPoint Presentation</vt:lpstr>
    </vt:vector>
  </TitlesOfParts>
  <Company>Unknown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Wang</dc:creator>
  <cp:lastModifiedBy>Microsoft Office User</cp:lastModifiedBy>
  <cp:revision>1604</cp:revision>
  <cp:lastPrinted>2014-05-19T04:26:34Z</cp:lastPrinted>
  <dcterms:created xsi:type="dcterms:W3CDTF">2014-01-07T04:22:01Z</dcterms:created>
  <dcterms:modified xsi:type="dcterms:W3CDTF">2020-06-15T13:51:32Z</dcterms:modified>
</cp:coreProperties>
</file>