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49"/>
  </p:notesMasterIdLst>
  <p:handoutMasterIdLst>
    <p:handoutMasterId r:id="rId50"/>
  </p:handoutMasterIdLst>
  <p:sldIdLst>
    <p:sldId id="256" r:id="rId2"/>
    <p:sldId id="312" r:id="rId3"/>
    <p:sldId id="300" r:id="rId4"/>
    <p:sldId id="301" r:id="rId5"/>
    <p:sldId id="302" r:id="rId6"/>
    <p:sldId id="366" r:id="rId7"/>
    <p:sldId id="306" r:id="rId8"/>
    <p:sldId id="314" r:id="rId9"/>
    <p:sldId id="258" r:id="rId10"/>
    <p:sldId id="293" r:id="rId11"/>
    <p:sldId id="315" r:id="rId12"/>
    <p:sldId id="316" r:id="rId13"/>
    <p:sldId id="283" r:id="rId14"/>
    <p:sldId id="307" r:id="rId15"/>
    <p:sldId id="340" r:id="rId16"/>
    <p:sldId id="341" r:id="rId17"/>
    <p:sldId id="342" r:id="rId18"/>
    <p:sldId id="343" r:id="rId19"/>
    <p:sldId id="344" r:id="rId20"/>
    <p:sldId id="345" r:id="rId21"/>
    <p:sldId id="346" r:id="rId22"/>
    <p:sldId id="347" r:id="rId23"/>
    <p:sldId id="348" r:id="rId24"/>
    <p:sldId id="349" r:id="rId25"/>
    <p:sldId id="350" r:id="rId26"/>
    <p:sldId id="351" r:id="rId27"/>
    <p:sldId id="339" r:id="rId28"/>
    <p:sldId id="317" r:id="rId29"/>
    <p:sldId id="352" r:id="rId30"/>
    <p:sldId id="354" r:id="rId31"/>
    <p:sldId id="320" r:id="rId32"/>
    <p:sldId id="355" r:id="rId33"/>
    <p:sldId id="363" r:id="rId34"/>
    <p:sldId id="362" r:id="rId35"/>
    <p:sldId id="328" r:id="rId36"/>
    <p:sldId id="361" r:id="rId37"/>
    <p:sldId id="365" r:id="rId38"/>
    <p:sldId id="359" r:id="rId39"/>
    <p:sldId id="336" r:id="rId40"/>
    <p:sldId id="334" r:id="rId41"/>
    <p:sldId id="364" r:id="rId42"/>
    <p:sldId id="367" r:id="rId43"/>
    <p:sldId id="368" r:id="rId44"/>
    <p:sldId id="369" r:id="rId45"/>
    <p:sldId id="370" r:id="rId46"/>
    <p:sldId id="371" r:id="rId47"/>
    <p:sldId id="372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lan" initials="" lastIdx="1" clrIdx="0"/>
  <p:cmAuthor id="1" name="Bernie Wang" initials="BW" lastIdx="1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00FF"/>
    <a:srgbClr val="00FF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51" autoAdjust="0"/>
    <p:restoredTop sz="99694" autoAdjust="0"/>
  </p:normalViewPr>
  <p:slideViewPr>
    <p:cSldViewPr snapToGrid="0">
      <p:cViewPr varScale="1">
        <p:scale>
          <a:sx n="98" d="100"/>
          <a:sy n="98" d="100"/>
        </p:scale>
        <p:origin x="-816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2" d="100"/>
        <a:sy n="72" d="100"/>
      </p:scale>
      <p:origin x="0" y="326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handoutMaster" Target="handoutMasters/handoutMaster1.xml"/><Relationship Id="rId51" Type="http://schemas.openxmlformats.org/officeDocument/2006/relationships/printerSettings" Target="printerSettings/printerSettings1.bin"/><Relationship Id="rId52" Type="http://schemas.openxmlformats.org/officeDocument/2006/relationships/commentAuthors" Target="commentAuthors.xml"/><Relationship Id="rId53" Type="http://schemas.openxmlformats.org/officeDocument/2006/relationships/presProps" Target="presProps.xml"/><Relationship Id="rId54" Type="http://schemas.openxmlformats.org/officeDocument/2006/relationships/viewProps" Target="viewProps.xml"/><Relationship Id="rId55" Type="http://schemas.openxmlformats.org/officeDocument/2006/relationships/theme" Target="theme/theme1.xml"/><Relationship Id="rId56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75283A-13AD-0A49-BCFB-23A75588D1FA}" type="datetime1">
              <a:rPr lang="en-US" smtClean="0"/>
              <a:t>6/15/14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B77868-DEF7-F546-B8CA-AA4A671B8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14278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AB146D-6D5C-DD40-AE5B-F608A1586856}" type="datetime1">
              <a:rPr lang="en-US" smtClean="0"/>
              <a:t>6/15/14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208105-3F30-4416-B131-7A21687F2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7532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208105-3F30-4416-B131-7A21687F27E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323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1F0B5-F7A8-2A40-B94D-2EF006768875}" type="datetime1">
              <a:rPr lang="en-US" smtClean="0"/>
              <a:t>6/15/14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972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7A51B-050F-724A-BC22-B89654EC4EFF}" type="datetime1">
              <a:rPr lang="en-US" smtClean="0"/>
              <a:t>6/15/14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59006-9E23-44F5-81C6-BA0167BDB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774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3DC84-9AA9-3E45-A625-95B6CE3A0FD1}" type="datetime1">
              <a:rPr lang="en-US" smtClean="0"/>
              <a:t>6/15/14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59006-9E23-44F5-81C6-BA0167BDB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218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855FB-DF0B-054F-8C37-1A3946188DB7}" type="datetime1">
              <a:rPr lang="en-US" smtClean="0"/>
              <a:t>6/15/14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2" descr="http://upload.wikimedia.org/wikipedia/en/thumb/0/0c/MIT_logo.svg/350px-MIT_logo.sv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398" y="6356351"/>
            <a:ext cx="67407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 userDrawn="1"/>
        </p:nvSpPr>
        <p:spPr>
          <a:xfrm>
            <a:off x="8595997" y="6596390"/>
            <a:ext cx="5565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0CFADB8-D136-414E-913D-7271A6FA4D84}" type="slidenum">
              <a:rPr lang="en-US" sz="1100" smtClean="0"/>
              <a:t>‹#›</a:t>
            </a:fld>
            <a:r>
              <a:rPr lang="en-US" sz="1100" dirty="0" smtClean="0"/>
              <a:t>/47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811614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4B836-698A-E34B-AE0C-26D1DB899CFE}" type="datetime1">
              <a:rPr lang="en-US" smtClean="0"/>
              <a:t>6/15/14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59006-9E23-44F5-81C6-BA0167BDBB7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010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2B781-9E85-634D-ABE8-BF2C5775A4D0}" type="datetime1">
              <a:rPr lang="en-US" smtClean="0"/>
              <a:t>6/15/14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59006-9E23-44F5-81C6-BA0167BDB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659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8018C-CAB5-264A-BB90-6856A451F3B7}" type="datetime1">
              <a:rPr lang="en-US" smtClean="0"/>
              <a:t>6/15/14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59006-9E23-44F5-81C6-BA0167BDB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967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04B08-3D63-BD4C-BE54-D6A8689E022B}" type="datetime1">
              <a:rPr lang="en-US" smtClean="0"/>
              <a:t>6/15/14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59006-9E23-44F5-81C6-BA0167BDB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57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5BBF9-C120-1944-97E6-5859220C8A32}" type="datetime1">
              <a:rPr lang="en-US" smtClean="0"/>
              <a:t>6/15/14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59006-9E23-44F5-81C6-BA0167BDB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483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6139C-9C4E-9645-8AAD-064C4F9E3C0F}" type="datetime1">
              <a:rPr lang="en-US" smtClean="0"/>
              <a:t>6/15/14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59006-9E23-44F5-81C6-BA0167BDB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106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3AE86-7F82-3A4B-975D-9DD46857604D}" type="datetime1">
              <a:rPr lang="en-US" smtClean="0"/>
              <a:t>6/15/14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59006-9E23-44F5-81C6-BA0167BDB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018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061BB8-3DD2-4C4E-AC44-8676B19E9049}" type="datetime1">
              <a:rPr lang="en-US" smtClean="0"/>
              <a:t>6/15/14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959006-9E23-44F5-81C6-BA0167BDBB74}" type="slidenum">
              <a:rPr lang="en-US" smtClean="0"/>
              <a:t>‹#›</a:t>
            </a:fld>
            <a:r>
              <a:rPr lang="en-US" dirty="0" smtClean="0"/>
              <a:t>/55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966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4" Type="http://schemas.openxmlformats.org/officeDocument/2006/relationships/image" Target="../media/image4.jpe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4" Type="http://schemas.openxmlformats.org/officeDocument/2006/relationships/image" Target="../media/image22.emf"/><Relationship Id="rId5" Type="http://schemas.openxmlformats.org/officeDocument/2006/relationships/image" Target="../media/image23.emf"/><Relationship Id="rId6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4" Type="http://schemas.openxmlformats.org/officeDocument/2006/relationships/image" Target="../media/image27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8.emf"/><Relationship Id="rId5" Type="http://schemas.openxmlformats.org/officeDocument/2006/relationships/image" Target="../media/image9.emf"/><Relationship Id="rId6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emf"/><Relationship Id="rId3" Type="http://schemas.openxmlformats.org/officeDocument/2006/relationships/image" Target="../media/image30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6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6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emf"/><Relationship Id="rId3" Type="http://schemas.openxmlformats.org/officeDocument/2006/relationships/image" Target="../media/image38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emf"/><Relationship Id="rId3" Type="http://schemas.openxmlformats.org/officeDocument/2006/relationships/image" Target="../media/image40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4" Type="http://schemas.openxmlformats.org/officeDocument/2006/relationships/image" Target="../media/image43.emf"/><Relationship Id="rId5" Type="http://schemas.openxmlformats.org/officeDocument/2006/relationships/image" Target="../media/image4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4" Type="http://schemas.openxmlformats.org/officeDocument/2006/relationships/image" Target="../media/image48.emf"/><Relationship Id="rId5" Type="http://schemas.openxmlformats.org/officeDocument/2006/relationships/image" Target="../media/image49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4" Type="http://schemas.openxmlformats.org/officeDocument/2006/relationships/image" Target="../media/image49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e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Relationship Id="rId3" Type="http://schemas.openxmlformats.org/officeDocument/2006/relationships/image" Target="../media/image51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jpeg"/><Relationship Id="rId3" Type="http://schemas.openxmlformats.org/officeDocument/2006/relationships/image" Target="../media/image54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emf"/><Relationship Id="rId3" Type="http://schemas.openxmlformats.org/officeDocument/2006/relationships/image" Target="../media/image56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4" Type="http://schemas.openxmlformats.org/officeDocument/2006/relationships/image" Target="../media/image59.emf"/><Relationship Id="rId5" Type="http://schemas.openxmlformats.org/officeDocument/2006/relationships/image" Target="../media/image60.emf"/><Relationship Id="rId6" Type="http://schemas.openxmlformats.org/officeDocument/2006/relationships/image" Target="../media/image61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em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2.png"/><Relationship Id="rId3" Type="http://schemas.openxmlformats.org/officeDocument/2006/relationships/image" Target="../media/image63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2.png"/><Relationship Id="rId3" Type="http://schemas.openxmlformats.org/officeDocument/2006/relationships/image" Target="../media/image64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4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Relationship Id="rId3" Type="http://schemas.openxmlformats.org/officeDocument/2006/relationships/image" Target="../media/image12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4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743" y="825015"/>
            <a:ext cx="8865356" cy="2387600"/>
          </a:xfrm>
        </p:spPr>
        <p:txBody>
          <a:bodyPr anchor="ctr">
            <a:normAutofit fontScale="90000"/>
          </a:bodyPr>
          <a:lstStyle/>
          <a:p>
            <a:pPr>
              <a:lnSpc>
                <a:spcPct val="110000"/>
              </a:lnSpc>
            </a:pP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dirty="0" smtClean="0"/>
              <a:t>Singular Values of the GUE</a:t>
            </a:r>
            <a:br>
              <a:rPr lang="en-US" dirty="0" smtClean="0"/>
            </a:br>
            <a:r>
              <a:rPr lang="en-US" b="1" dirty="0" smtClean="0"/>
              <a:t>Surprises</a:t>
            </a:r>
            <a:r>
              <a:rPr lang="en-US" dirty="0" smtClean="0"/>
              <a:t> that we Missed</a:t>
            </a:r>
            <a:r>
              <a:rPr lang="en-US" sz="4900" dirty="0" smtClean="0"/>
              <a:t/>
            </a:r>
            <a:br>
              <a:rPr lang="en-US" sz="4900" dirty="0" smtClean="0"/>
            </a:br>
            <a:endParaRPr lang="en-US" sz="8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7456" y="3090600"/>
            <a:ext cx="6858000" cy="2644201"/>
          </a:xfrm>
        </p:spPr>
        <p:txBody>
          <a:bodyPr anchor="ctr">
            <a:normAutofit/>
          </a:bodyPr>
          <a:lstStyle/>
          <a:p>
            <a:r>
              <a:rPr lang="en-US" sz="2800" dirty="0" smtClean="0"/>
              <a:t>Alan Edelman and Michael </a:t>
            </a:r>
            <a:r>
              <a:rPr lang="en-US" sz="2800" dirty="0" err="1" smtClean="0"/>
              <a:t>LaCroix</a:t>
            </a:r>
            <a:endParaRPr lang="en-US" sz="2800" dirty="0" smtClean="0"/>
          </a:p>
          <a:p>
            <a:r>
              <a:rPr lang="en-US" dirty="0" smtClean="0"/>
              <a:t>MIT</a:t>
            </a:r>
          </a:p>
          <a:p>
            <a:r>
              <a:rPr lang="en-US" dirty="0" smtClean="0"/>
              <a:t>June 16, 2014</a:t>
            </a:r>
            <a:endParaRPr lang="en-US" sz="2000" dirty="0"/>
          </a:p>
          <a:p>
            <a:pPr>
              <a:lnSpc>
                <a:spcPct val="110000"/>
              </a:lnSpc>
            </a:pPr>
            <a:r>
              <a:rPr lang="en-US" sz="1400" dirty="0" smtClean="0"/>
              <a:t>(acknowledging </a:t>
            </a:r>
            <a:r>
              <a:rPr lang="en-US" sz="1400" dirty="0"/>
              <a:t>gratefully the help from Bernie Wang</a:t>
            </a:r>
            <a:r>
              <a:rPr lang="en-US" sz="1400" dirty="0" smtClean="0"/>
              <a:t>)</a:t>
            </a:r>
            <a:endParaRPr lang="en-US" sz="1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900" y="6088758"/>
            <a:ext cx="2157175" cy="596142"/>
          </a:xfrm>
          <a:prstGeom prst="rect">
            <a:avLst/>
          </a:prstGeom>
        </p:spPr>
      </p:pic>
      <p:pic>
        <p:nvPicPr>
          <p:cNvPr id="5" name="Picture 4" descr="IMUlogo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217" y="5979498"/>
            <a:ext cx="1571932" cy="749640"/>
          </a:xfrm>
          <a:prstGeom prst="rect">
            <a:avLst/>
          </a:prstGeom>
        </p:spPr>
      </p:pic>
      <p:pic>
        <p:nvPicPr>
          <p:cNvPr id="6" name="Picture 5" descr="modern-ams-logo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6F8F2"/>
              </a:clrFrom>
              <a:clrTo>
                <a:srgbClr val="F6F8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2373" y="6046064"/>
            <a:ext cx="1868700" cy="615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796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44547" y="2400731"/>
            <a:ext cx="8744553" cy="1075413"/>
            <a:chOff x="399447" y="2400731"/>
            <a:chExt cx="8744553" cy="107541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/>
            <a:srcRect t="-1" b="44696"/>
            <a:stretch/>
          </p:blipFill>
          <p:spPr>
            <a:xfrm>
              <a:off x="399447" y="2400731"/>
              <a:ext cx="8744553" cy="107541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5" name="Rectangle 4"/>
            <p:cNvSpPr/>
            <p:nvPr/>
          </p:nvSpPr>
          <p:spPr>
            <a:xfrm>
              <a:off x="7854463" y="3133482"/>
              <a:ext cx="1180353" cy="2838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FF0000"/>
                  </a:solidFill>
                </a:ln>
                <a:solidFill>
                  <a:schemeClr val="bg1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767" y="0"/>
            <a:ext cx="7886700" cy="1325563"/>
          </a:xfrm>
        </p:spPr>
        <p:txBody>
          <a:bodyPr/>
          <a:lstStyle/>
          <a:p>
            <a:r>
              <a:rPr lang="en-US" dirty="0" smtClean="0"/>
              <a:t>Tao-Vu (2012)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1577" y="1338596"/>
            <a:ext cx="6072886" cy="1069950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5413972" y="2876062"/>
            <a:ext cx="3465943" cy="592021"/>
          </a:xfrm>
          <a:prstGeom prst="roundRect">
            <a:avLst/>
          </a:prstGeom>
          <a:solidFill>
            <a:schemeClr val="bg1">
              <a:alpha val="79000"/>
            </a:schemeClr>
          </a:solidFill>
          <a:ln w="28575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344767" y="3180863"/>
            <a:ext cx="5069205" cy="293952"/>
          </a:xfrm>
          <a:prstGeom prst="roundRect">
            <a:avLst/>
          </a:prstGeom>
          <a:solidFill>
            <a:schemeClr val="bg1">
              <a:alpha val="79000"/>
            </a:schemeClr>
          </a:solidFill>
          <a:ln w="28575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9016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44547" y="2400731"/>
            <a:ext cx="8744553" cy="1075413"/>
            <a:chOff x="399447" y="2400731"/>
            <a:chExt cx="8744553" cy="107541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/>
            <a:srcRect t="-1" b="44696"/>
            <a:stretch/>
          </p:blipFill>
          <p:spPr>
            <a:xfrm>
              <a:off x="399447" y="2400731"/>
              <a:ext cx="8744553" cy="107541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5" name="Rectangle 4"/>
            <p:cNvSpPr/>
            <p:nvPr/>
          </p:nvSpPr>
          <p:spPr>
            <a:xfrm>
              <a:off x="7854463" y="3133482"/>
              <a:ext cx="1180353" cy="2838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FF0000"/>
                  </a:solidFill>
                </a:ln>
                <a:solidFill>
                  <a:schemeClr val="bg1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767" y="0"/>
            <a:ext cx="7886700" cy="1325563"/>
          </a:xfrm>
        </p:spPr>
        <p:txBody>
          <a:bodyPr/>
          <a:lstStyle/>
          <a:p>
            <a:r>
              <a:rPr lang="en-US" dirty="0" smtClean="0"/>
              <a:t>Tao-Vu (2012)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1577" y="1338596"/>
            <a:ext cx="6072886" cy="1069950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5413972" y="2876062"/>
            <a:ext cx="3465943" cy="592021"/>
          </a:xfrm>
          <a:prstGeom prst="roundRect">
            <a:avLst/>
          </a:prstGeom>
          <a:solidFill>
            <a:schemeClr val="bg1">
              <a:alpha val="79000"/>
            </a:schemeClr>
          </a:solidFill>
          <a:ln w="28575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59112" y="4335979"/>
            <a:ext cx="59110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GUE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240784" y="5109739"/>
            <a:ext cx="14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Independent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2" name="Picture 11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925" y="4035311"/>
            <a:ext cx="5577758" cy="1059881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344767" y="3180863"/>
            <a:ext cx="5069205" cy="293952"/>
          </a:xfrm>
          <a:prstGeom prst="roundRect">
            <a:avLst/>
          </a:prstGeom>
          <a:solidFill>
            <a:schemeClr val="bg1">
              <a:alpha val="79000"/>
            </a:schemeClr>
          </a:solidFill>
          <a:ln w="28575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5892545" y="4773956"/>
            <a:ext cx="0" cy="33578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80090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44547" y="2400731"/>
            <a:ext cx="8744553" cy="1075413"/>
            <a:chOff x="399447" y="2400731"/>
            <a:chExt cx="8744553" cy="107541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/>
            <a:srcRect t="-1" b="44696"/>
            <a:stretch/>
          </p:blipFill>
          <p:spPr>
            <a:xfrm>
              <a:off x="399447" y="2400731"/>
              <a:ext cx="8744553" cy="107541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5" name="Rectangle 4"/>
            <p:cNvSpPr/>
            <p:nvPr/>
          </p:nvSpPr>
          <p:spPr>
            <a:xfrm>
              <a:off x="7854463" y="3133482"/>
              <a:ext cx="1180353" cy="2838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FF0000"/>
                  </a:solidFill>
                </a:ln>
                <a:solidFill>
                  <a:schemeClr val="bg1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767" y="0"/>
            <a:ext cx="7886700" cy="1325563"/>
          </a:xfrm>
        </p:spPr>
        <p:txBody>
          <a:bodyPr/>
          <a:lstStyle/>
          <a:p>
            <a:r>
              <a:rPr lang="en-US" dirty="0" smtClean="0"/>
              <a:t>Tao-Vu (2012)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1577" y="1338596"/>
            <a:ext cx="6072886" cy="1069950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5413972" y="2876062"/>
            <a:ext cx="3465943" cy="592021"/>
          </a:xfrm>
          <a:prstGeom prst="roundRect">
            <a:avLst/>
          </a:prstGeom>
          <a:solidFill>
            <a:schemeClr val="bg1">
              <a:alpha val="79000"/>
            </a:schemeClr>
          </a:solidFill>
          <a:ln w="28575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59112" y="4335979"/>
            <a:ext cx="59110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GUE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240784" y="5109739"/>
            <a:ext cx="14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Independent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2" name="Picture 11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925" y="4035311"/>
            <a:ext cx="5577758" cy="1059881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344767" y="3180863"/>
            <a:ext cx="5069205" cy="293952"/>
          </a:xfrm>
          <a:prstGeom prst="roundRect">
            <a:avLst/>
          </a:prstGeom>
          <a:solidFill>
            <a:schemeClr val="bg1">
              <a:alpha val="79000"/>
            </a:schemeClr>
          </a:solidFill>
          <a:ln w="28575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5892545" y="4773956"/>
            <a:ext cx="0" cy="33578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879369" y="5729859"/>
            <a:ext cx="4056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GOE, GSE, etc. ….  nothing we can say   </a:t>
            </a:r>
            <a:r>
              <a:rPr lang="en-US" dirty="0" smtClean="0">
                <a:sym typeface="Wingdings"/>
              </a:rPr>
              <a:t>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166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Laguerre</a:t>
            </a:r>
            <a:r>
              <a:rPr lang="en-US" dirty="0" smtClean="0"/>
              <a:t> Models Reminder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14585"/>
            <a:ext cx="8257442" cy="4762378"/>
          </a:xfrm>
        </p:spPr>
        <p:txBody>
          <a:bodyPr>
            <a:normAutofit/>
          </a:bodyPr>
          <a:lstStyle/>
          <a:p>
            <a:r>
              <a:rPr lang="en-US" dirty="0" smtClean="0"/>
              <a:t>reminder for </a:t>
            </a:r>
            <a:r>
              <a:rPr lang="en-US" dirty="0"/>
              <a:t>β=</a:t>
            </a:r>
            <a:r>
              <a:rPr lang="en-US" dirty="0" smtClean="0"/>
              <a:t>2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Exponent </a:t>
            </a:r>
            <a:r>
              <a:rPr lang="en-US" dirty="0" smtClean="0"/>
              <a:t>α: </a:t>
            </a:r>
            <a:endParaRPr lang="en-US" dirty="0" smtClean="0"/>
          </a:p>
          <a:p>
            <a:r>
              <a:rPr lang="en-US" dirty="0"/>
              <a:t> 	</a:t>
            </a:r>
            <a:r>
              <a:rPr lang="en-US" dirty="0" smtClean="0"/>
              <a:t>or when </a:t>
            </a:r>
            <a:r>
              <a:rPr lang="en-US" dirty="0"/>
              <a:t>β=2, </a:t>
            </a:r>
            <a:r>
              <a:rPr lang="en-US" dirty="0"/>
              <a:t>α=</a:t>
            </a: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bottom right </a:t>
            </a:r>
            <a:r>
              <a:rPr lang="en-US" dirty="0" smtClean="0"/>
              <a:t>of </a:t>
            </a:r>
            <a:r>
              <a:rPr lang="en-US" dirty="0" err="1"/>
              <a:t>L</a:t>
            </a:r>
            <a:r>
              <a:rPr lang="en-US" dirty="0" err="1" smtClean="0"/>
              <a:t>aguerre</a:t>
            </a:r>
            <a:r>
              <a:rPr lang="en-US" dirty="0" smtClean="0"/>
              <a:t>: </a:t>
            </a:r>
          </a:p>
          <a:p>
            <a:pPr lvl="1"/>
            <a:r>
              <a:rPr lang="en-US" dirty="0" smtClean="0"/>
              <a:t>when </a:t>
            </a:r>
            <a:r>
              <a:rPr lang="en-US" dirty="0"/>
              <a:t>β=2, </a:t>
            </a:r>
            <a:r>
              <a:rPr lang="en-US" dirty="0" smtClean="0"/>
              <a:t>it is  2*</a:t>
            </a:r>
            <a:r>
              <a:rPr lang="en-US" dirty="0"/>
              <a:t>(α+</a:t>
            </a:r>
            <a:r>
              <a:rPr lang="en-US" dirty="0" smtClean="0"/>
              <a:t>1)</a:t>
            </a:r>
          </a:p>
          <a:p>
            <a:pPr lvl="1"/>
            <a:r>
              <a:rPr lang="en-US" dirty="0" smtClean="0"/>
              <a:t>when </a:t>
            </a:r>
            <a:r>
              <a:rPr lang="en-US" dirty="0"/>
              <a:t>α=</a:t>
            </a:r>
            <a:r>
              <a:rPr lang="en-US" dirty="0" smtClean="0"/>
              <a:t>1/2, bottom right is 3  </a:t>
            </a:r>
          </a:p>
          <a:p>
            <a:pPr lvl="1"/>
            <a:r>
              <a:rPr lang="en-US" dirty="0" smtClean="0"/>
              <a:t>when </a:t>
            </a:r>
            <a:r>
              <a:rPr lang="en-US" dirty="0"/>
              <a:t>α=</a:t>
            </a:r>
            <a:r>
              <a:rPr lang="en-US" dirty="0" smtClean="0"/>
              <a:t>-1/2 bottom right is 1</a:t>
            </a:r>
          </a:p>
          <a:p>
            <a:pPr lvl="1"/>
            <a:endParaRPr lang="en-US" dirty="0"/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4138" y="3386300"/>
            <a:ext cx="2224033" cy="610998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154" y="4179432"/>
            <a:ext cx="906364" cy="160502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664" y="4643601"/>
            <a:ext cx="1447332" cy="261226"/>
          </a:xfrm>
          <a:prstGeom prst="rect">
            <a:avLst/>
          </a:prstGeom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26385" b="-20432"/>
          <a:stretch/>
        </p:blipFill>
        <p:spPr>
          <a:xfrm>
            <a:off x="589892" y="2427671"/>
            <a:ext cx="2312862" cy="293500"/>
          </a:xfrm>
          <a:prstGeom prst="rect">
            <a:avLst/>
          </a:prstGeom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467" y="1970690"/>
            <a:ext cx="4848395" cy="1382776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7471104" y="3021724"/>
            <a:ext cx="1147379" cy="481724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3321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Laguerre Models </a:t>
            </a:r>
            <a:br>
              <a:rPr lang="en-US" dirty="0" smtClean="0"/>
            </a:br>
            <a:r>
              <a:rPr lang="en-US" dirty="0" smtClean="0"/>
              <a:t>Done the Other Way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5338597" y="2864068"/>
            <a:ext cx="1535606" cy="8761"/>
          </a:xfrm>
          <a:prstGeom prst="straightConnector1">
            <a:avLst/>
          </a:prstGeom>
          <a:ln w="57150" cmpd="sng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995447" y="3425279"/>
            <a:ext cx="8759" cy="1373787"/>
          </a:xfrm>
          <a:prstGeom prst="straightConnector1">
            <a:avLst/>
          </a:prstGeom>
          <a:ln w="57150" cmpd="sng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5008351" y="3524610"/>
            <a:ext cx="23168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Householder (by rows)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77095" y="3983562"/>
            <a:ext cx="26488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Householder (by columns)</a:t>
            </a:r>
            <a:endParaRPr lang="en-US" dirty="0"/>
          </a:p>
        </p:txBody>
      </p:sp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569" y="2442842"/>
            <a:ext cx="4751705" cy="852368"/>
          </a:xfrm>
          <a:prstGeom prst="rect">
            <a:avLst/>
          </a:prstGeom>
        </p:spPr>
      </p:pic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362" y="2384331"/>
            <a:ext cx="1816124" cy="940493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199" y="4827239"/>
            <a:ext cx="2777474" cy="92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4381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be 4"/>
          <p:cNvSpPr/>
          <p:nvPr/>
        </p:nvSpPr>
        <p:spPr>
          <a:xfrm>
            <a:off x="4948518" y="5441576"/>
            <a:ext cx="1216152" cy="1216152"/>
          </a:xfrm>
          <a:prstGeom prst="cub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ube 3"/>
          <p:cNvSpPr/>
          <p:nvPr/>
        </p:nvSpPr>
        <p:spPr>
          <a:xfrm>
            <a:off x="5856940" y="5438586"/>
            <a:ext cx="1216152" cy="1216152"/>
          </a:xfrm>
          <a:prstGeom prst="cube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ube 6"/>
          <p:cNvSpPr/>
          <p:nvPr/>
        </p:nvSpPr>
        <p:spPr>
          <a:xfrm>
            <a:off x="4058038" y="4521214"/>
            <a:ext cx="1216152" cy="1216152"/>
          </a:xfrm>
          <a:prstGeom prst="cube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ube 5"/>
          <p:cNvSpPr/>
          <p:nvPr/>
        </p:nvSpPr>
        <p:spPr>
          <a:xfrm>
            <a:off x="4966449" y="4518224"/>
            <a:ext cx="1216152" cy="1216152"/>
          </a:xfrm>
          <a:prstGeom prst="cube">
            <a:avLst/>
          </a:prstGeom>
          <a:solidFill>
            <a:srgbClr val="0000FF"/>
          </a:solidFill>
          <a:ln>
            <a:solidFill>
              <a:schemeClr val="tx1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ube 8"/>
          <p:cNvSpPr/>
          <p:nvPr/>
        </p:nvSpPr>
        <p:spPr>
          <a:xfrm>
            <a:off x="3152617" y="3600852"/>
            <a:ext cx="1216152" cy="1216152"/>
          </a:xfrm>
          <a:prstGeom prst="cube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ube 7"/>
          <p:cNvSpPr/>
          <p:nvPr/>
        </p:nvSpPr>
        <p:spPr>
          <a:xfrm>
            <a:off x="4075969" y="3597862"/>
            <a:ext cx="1216152" cy="1216152"/>
          </a:xfrm>
          <a:prstGeom prst="cube">
            <a:avLst/>
          </a:prstGeom>
          <a:solidFill>
            <a:srgbClr val="0000FF"/>
          </a:solidFill>
          <a:ln>
            <a:solidFill>
              <a:schemeClr val="tx1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ube 10"/>
          <p:cNvSpPr/>
          <p:nvPr/>
        </p:nvSpPr>
        <p:spPr>
          <a:xfrm>
            <a:off x="2259104" y="2692398"/>
            <a:ext cx="1216152" cy="1216152"/>
          </a:xfrm>
          <a:prstGeom prst="cub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ube 9"/>
          <p:cNvSpPr/>
          <p:nvPr/>
        </p:nvSpPr>
        <p:spPr>
          <a:xfrm>
            <a:off x="3170517" y="2692398"/>
            <a:ext cx="1216152" cy="1216152"/>
          </a:xfrm>
          <a:prstGeom prst="cube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ube 13"/>
          <p:cNvSpPr/>
          <p:nvPr/>
        </p:nvSpPr>
        <p:spPr>
          <a:xfrm>
            <a:off x="1335740" y="1769033"/>
            <a:ext cx="1216152" cy="1216152"/>
          </a:xfrm>
          <a:prstGeom prst="cub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ube 14"/>
          <p:cNvSpPr/>
          <p:nvPr/>
        </p:nvSpPr>
        <p:spPr>
          <a:xfrm>
            <a:off x="2247153" y="1769033"/>
            <a:ext cx="1216152" cy="1216152"/>
          </a:xfrm>
          <a:prstGeom prst="cube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470" y="2338293"/>
            <a:ext cx="4982883" cy="3996765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193227" y="388852"/>
            <a:ext cx="7886700" cy="1325563"/>
          </a:xfrm>
        </p:spPr>
        <p:txBody>
          <a:bodyPr/>
          <a:lstStyle/>
          <a:p>
            <a:r>
              <a:rPr lang="en-US" dirty="0" smtClean="0"/>
              <a:t>GUE Building Blocks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027066" y="258802"/>
            <a:ext cx="3855690" cy="102155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dirty="0" smtClean="0"/>
              <a:t>Build Structure from bottom right</a:t>
            </a:r>
          </a:p>
          <a:p>
            <a:pPr marL="342900" indent="-342900">
              <a:buAutoNum type="arabicParenR"/>
            </a:pPr>
            <a:r>
              <a:rPr lang="en-US" dirty="0" smtClean="0"/>
              <a:t>GUE(n) = Union of  singular values of two consecutive structures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8649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/>
        </p:nvCxnSpPr>
        <p:spPr>
          <a:xfrm flipV="1">
            <a:off x="5891199" y="6643412"/>
            <a:ext cx="870158" cy="11758"/>
          </a:xfrm>
          <a:prstGeom prst="line">
            <a:avLst/>
          </a:prstGeom>
          <a:ln w="7620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973017" y="6277020"/>
            <a:ext cx="1116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0x1  (n=1)</a:t>
            </a:r>
            <a:endParaRPr lang="en-US" dirty="0"/>
          </a:p>
        </p:txBody>
      </p:sp>
      <p:sp>
        <p:nvSpPr>
          <p:cNvPr id="10" name="Cube 9"/>
          <p:cNvSpPr/>
          <p:nvPr/>
        </p:nvSpPr>
        <p:spPr>
          <a:xfrm>
            <a:off x="7694100" y="3817383"/>
            <a:ext cx="490159" cy="490159"/>
          </a:xfrm>
          <a:prstGeom prst="cube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 descr="latex-image-1.pdf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74"/>
          <a:stretch/>
        </p:blipFill>
        <p:spPr>
          <a:xfrm>
            <a:off x="7651262" y="2567837"/>
            <a:ext cx="307802" cy="1610861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1170612" y="5735717"/>
            <a:ext cx="15316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NULL</a:t>
            </a:r>
            <a:endParaRPr lang="en-US" sz="1400" dirty="0"/>
          </a:p>
        </p:txBody>
      </p:sp>
      <p:sp>
        <p:nvSpPr>
          <p:cNvPr id="40" name="Right Arrow 39"/>
          <p:cNvSpPr/>
          <p:nvPr/>
        </p:nvSpPr>
        <p:spPr>
          <a:xfrm>
            <a:off x="7101521" y="4625254"/>
            <a:ext cx="1353312" cy="568332"/>
          </a:xfrm>
          <a:prstGeom prst="rightArrow">
            <a:avLst/>
          </a:prstGeom>
          <a:solidFill>
            <a:schemeClr val="bg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Next</a:t>
            </a:r>
            <a:endParaRPr lang="en-US" dirty="0"/>
          </a:p>
        </p:txBody>
      </p:sp>
      <p:sp>
        <p:nvSpPr>
          <p:cNvPr id="41" name="Left Arrow 40"/>
          <p:cNvSpPr/>
          <p:nvPr/>
        </p:nvSpPr>
        <p:spPr>
          <a:xfrm>
            <a:off x="1069832" y="6019656"/>
            <a:ext cx="1356458" cy="566928"/>
          </a:xfrm>
          <a:prstGeom prst="leftArrow">
            <a:avLst/>
          </a:prstGeom>
          <a:solidFill>
            <a:schemeClr val="bg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Previous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7060443" y="4370708"/>
            <a:ext cx="17972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1x1 (n=1, n=2)</a:t>
            </a:r>
            <a:endParaRPr lang="en-US" sz="1400" dirty="0"/>
          </a:p>
        </p:txBody>
      </p:sp>
      <p:sp>
        <p:nvSpPr>
          <p:cNvPr id="45" name="Title 1"/>
          <p:cNvSpPr>
            <a:spLocks noGrp="1"/>
          </p:cNvSpPr>
          <p:nvPr>
            <p:ph type="title"/>
          </p:nvPr>
        </p:nvSpPr>
        <p:spPr>
          <a:xfrm>
            <a:off x="193227" y="388852"/>
            <a:ext cx="7886700" cy="1325563"/>
          </a:xfrm>
        </p:spPr>
        <p:txBody>
          <a:bodyPr/>
          <a:lstStyle/>
          <a:p>
            <a:r>
              <a:rPr lang="en-US" dirty="0" smtClean="0"/>
              <a:t>GUE Building Blocks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5027066" y="258802"/>
            <a:ext cx="3855690" cy="102155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dirty="0" smtClean="0"/>
              <a:t>Build Structure from bottom right</a:t>
            </a:r>
          </a:p>
          <a:p>
            <a:pPr marL="342900" indent="-342900">
              <a:buAutoNum type="arabicParenR"/>
            </a:pPr>
            <a:r>
              <a:rPr lang="en-US" dirty="0" smtClean="0"/>
              <a:t>GUE(n) = Union of  singular values of two consecutive structures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9928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be 3"/>
          <p:cNvSpPr/>
          <p:nvPr/>
        </p:nvSpPr>
        <p:spPr>
          <a:xfrm>
            <a:off x="5856940" y="5438586"/>
            <a:ext cx="1216152" cy="1216152"/>
          </a:xfrm>
          <a:prstGeom prst="cube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latex-image-1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10" t="81826"/>
          <a:stretch/>
        </p:blipFill>
        <p:spPr>
          <a:xfrm>
            <a:off x="5961753" y="5608686"/>
            <a:ext cx="552600" cy="72637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973017" y="6277020"/>
            <a:ext cx="1579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  <a:r>
              <a:rPr lang="en-US" dirty="0" smtClean="0"/>
              <a:t>x1  (n=1, n=2)</a:t>
            </a:r>
            <a:endParaRPr lang="en-US" dirty="0"/>
          </a:p>
        </p:txBody>
      </p:sp>
      <p:sp>
        <p:nvSpPr>
          <p:cNvPr id="11" name="Cube 10"/>
          <p:cNvSpPr/>
          <p:nvPr/>
        </p:nvSpPr>
        <p:spPr>
          <a:xfrm>
            <a:off x="7327969" y="3818589"/>
            <a:ext cx="490159" cy="490159"/>
          </a:xfrm>
          <a:prstGeom prst="cub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ube 11"/>
          <p:cNvSpPr/>
          <p:nvPr/>
        </p:nvSpPr>
        <p:spPr>
          <a:xfrm>
            <a:off x="7694100" y="3817383"/>
            <a:ext cx="490159" cy="490159"/>
          </a:xfrm>
          <a:prstGeom prst="cube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 descr="latex-image-1.pdf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83" t="75899"/>
          <a:stretch/>
        </p:blipFill>
        <p:spPr>
          <a:xfrm>
            <a:off x="7283938" y="3790462"/>
            <a:ext cx="675126" cy="388236"/>
          </a:xfrm>
          <a:prstGeom prst="rect">
            <a:avLst/>
          </a:prstGeom>
        </p:spPr>
      </p:pic>
      <p:cxnSp>
        <p:nvCxnSpPr>
          <p:cNvPr id="38" name="Straight Connector 37"/>
          <p:cNvCxnSpPr/>
          <p:nvPr/>
        </p:nvCxnSpPr>
        <p:spPr>
          <a:xfrm flipV="1">
            <a:off x="1368025" y="5576111"/>
            <a:ext cx="870158" cy="11758"/>
          </a:xfrm>
          <a:prstGeom prst="line">
            <a:avLst/>
          </a:prstGeom>
          <a:ln w="7620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1170612" y="5735717"/>
            <a:ext cx="15316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0 x 1 (n=0, n=1)</a:t>
            </a:r>
            <a:endParaRPr lang="en-US" sz="1400" dirty="0"/>
          </a:p>
        </p:txBody>
      </p:sp>
      <p:sp>
        <p:nvSpPr>
          <p:cNvPr id="44" name="Right Arrow 43"/>
          <p:cNvSpPr/>
          <p:nvPr/>
        </p:nvSpPr>
        <p:spPr>
          <a:xfrm>
            <a:off x="7101521" y="4625254"/>
            <a:ext cx="1353312" cy="568332"/>
          </a:xfrm>
          <a:prstGeom prst="rightArrow">
            <a:avLst/>
          </a:prstGeom>
          <a:solidFill>
            <a:schemeClr val="bg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Next</a:t>
            </a:r>
            <a:endParaRPr lang="en-US" dirty="0"/>
          </a:p>
        </p:txBody>
      </p:sp>
      <p:sp>
        <p:nvSpPr>
          <p:cNvPr id="45" name="Left Arrow 44"/>
          <p:cNvSpPr/>
          <p:nvPr/>
        </p:nvSpPr>
        <p:spPr>
          <a:xfrm>
            <a:off x="1069832" y="6019656"/>
            <a:ext cx="1356458" cy="566928"/>
          </a:xfrm>
          <a:prstGeom prst="leftArrow">
            <a:avLst/>
          </a:prstGeom>
          <a:solidFill>
            <a:schemeClr val="bg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Previous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7060443" y="4370708"/>
            <a:ext cx="17972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1x2 (n=2, n=3)</a:t>
            </a:r>
            <a:endParaRPr lang="en-US" sz="1400" dirty="0"/>
          </a:p>
        </p:txBody>
      </p:sp>
      <p:sp>
        <p:nvSpPr>
          <p:cNvPr id="48" name="Title 1"/>
          <p:cNvSpPr>
            <a:spLocks noGrp="1"/>
          </p:cNvSpPr>
          <p:nvPr>
            <p:ph type="title"/>
          </p:nvPr>
        </p:nvSpPr>
        <p:spPr>
          <a:xfrm>
            <a:off x="193227" y="388852"/>
            <a:ext cx="7886700" cy="1325563"/>
          </a:xfrm>
        </p:spPr>
        <p:txBody>
          <a:bodyPr/>
          <a:lstStyle/>
          <a:p>
            <a:r>
              <a:rPr lang="en-US" dirty="0" smtClean="0"/>
              <a:t>GUE Building Blocks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5027066" y="258802"/>
            <a:ext cx="3855690" cy="102155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dirty="0" smtClean="0"/>
              <a:t>Build Structure from bottom right</a:t>
            </a:r>
          </a:p>
          <a:p>
            <a:pPr marL="342900" indent="-342900">
              <a:buAutoNum type="arabicParenR"/>
            </a:pPr>
            <a:r>
              <a:rPr lang="en-US" dirty="0" smtClean="0"/>
              <a:t>GUE(n) = Union of  singular values of two consecutive structures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5378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be 4"/>
          <p:cNvSpPr/>
          <p:nvPr/>
        </p:nvSpPr>
        <p:spPr>
          <a:xfrm>
            <a:off x="4948518" y="5441576"/>
            <a:ext cx="1216152" cy="1216152"/>
          </a:xfrm>
          <a:prstGeom prst="cub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ube 3"/>
          <p:cNvSpPr/>
          <p:nvPr/>
        </p:nvSpPr>
        <p:spPr>
          <a:xfrm>
            <a:off x="5856940" y="5438586"/>
            <a:ext cx="1216152" cy="1216152"/>
          </a:xfrm>
          <a:prstGeom prst="cube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latex-image-1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44" t="80649"/>
          <a:stretch/>
        </p:blipFill>
        <p:spPr>
          <a:xfrm>
            <a:off x="4632999" y="5561653"/>
            <a:ext cx="1881354" cy="77340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973017" y="6277020"/>
            <a:ext cx="1579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2x1  (n=2, n=3)</a:t>
            </a:r>
            <a:endParaRPr lang="en-US" dirty="0"/>
          </a:p>
        </p:txBody>
      </p:sp>
      <p:sp>
        <p:nvSpPr>
          <p:cNvPr id="12" name="Cube 11"/>
          <p:cNvSpPr/>
          <p:nvPr/>
        </p:nvSpPr>
        <p:spPr>
          <a:xfrm>
            <a:off x="7327969" y="3818589"/>
            <a:ext cx="490159" cy="490159"/>
          </a:xfrm>
          <a:prstGeom prst="cub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ube 12"/>
          <p:cNvSpPr/>
          <p:nvPr/>
        </p:nvSpPr>
        <p:spPr>
          <a:xfrm>
            <a:off x="7694100" y="3817383"/>
            <a:ext cx="490159" cy="490159"/>
          </a:xfrm>
          <a:prstGeom prst="cube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ube 14"/>
          <p:cNvSpPr/>
          <p:nvPr/>
        </p:nvSpPr>
        <p:spPr>
          <a:xfrm>
            <a:off x="7335196" y="3446440"/>
            <a:ext cx="490159" cy="490159"/>
          </a:xfrm>
          <a:prstGeom prst="cube">
            <a:avLst/>
          </a:prstGeom>
          <a:solidFill>
            <a:srgbClr val="0000FF"/>
          </a:solidFill>
          <a:ln>
            <a:solidFill>
              <a:schemeClr val="tx1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 descr="latex-image-1.pdf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83" t="41452"/>
          <a:stretch/>
        </p:blipFill>
        <p:spPr>
          <a:xfrm>
            <a:off x="7283938" y="3235569"/>
            <a:ext cx="675126" cy="943129"/>
          </a:xfrm>
          <a:prstGeom prst="rect">
            <a:avLst/>
          </a:prstGeom>
        </p:spPr>
      </p:pic>
      <p:sp>
        <p:nvSpPr>
          <p:cNvPr id="28" name="Cube 27"/>
          <p:cNvSpPr/>
          <p:nvPr/>
        </p:nvSpPr>
        <p:spPr>
          <a:xfrm>
            <a:off x="2054700" y="5202414"/>
            <a:ext cx="490159" cy="490159"/>
          </a:xfrm>
          <a:prstGeom prst="cube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Picture 36" descr="latex-image-1.pdf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20"/>
          <a:stretch/>
        </p:blipFill>
        <p:spPr>
          <a:xfrm>
            <a:off x="2000738" y="3952868"/>
            <a:ext cx="318926" cy="1610861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1170612" y="5735717"/>
            <a:ext cx="15316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1x1  (n=1, n=2)</a:t>
            </a:r>
            <a:endParaRPr lang="en-US" sz="1400" dirty="0"/>
          </a:p>
        </p:txBody>
      </p:sp>
      <p:sp>
        <p:nvSpPr>
          <p:cNvPr id="44" name="Right Arrow 43"/>
          <p:cNvSpPr/>
          <p:nvPr/>
        </p:nvSpPr>
        <p:spPr>
          <a:xfrm>
            <a:off x="7101521" y="4625254"/>
            <a:ext cx="1353312" cy="568332"/>
          </a:xfrm>
          <a:prstGeom prst="rightArrow">
            <a:avLst/>
          </a:prstGeom>
          <a:solidFill>
            <a:schemeClr val="bg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Next</a:t>
            </a:r>
            <a:endParaRPr lang="en-US" dirty="0"/>
          </a:p>
        </p:txBody>
      </p:sp>
      <p:sp>
        <p:nvSpPr>
          <p:cNvPr id="45" name="Left Arrow 44"/>
          <p:cNvSpPr/>
          <p:nvPr/>
        </p:nvSpPr>
        <p:spPr>
          <a:xfrm>
            <a:off x="1069832" y="6019656"/>
            <a:ext cx="1356458" cy="566928"/>
          </a:xfrm>
          <a:prstGeom prst="leftArrow">
            <a:avLst/>
          </a:prstGeom>
          <a:solidFill>
            <a:schemeClr val="bg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Previous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7060443" y="4370708"/>
            <a:ext cx="17972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2x2  (n=3, n=4)</a:t>
            </a:r>
            <a:endParaRPr lang="en-US" sz="1400" dirty="0"/>
          </a:p>
        </p:txBody>
      </p:sp>
      <p:sp>
        <p:nvSpPr>
          <p:cNvPr id="48" name="Title 1"/>
          <p:cNvSpPr txBox="1">
            <a:spLocks/>
          </p:cNvSpPr>
          <p:nvPr/>
        </p:nvSpPr>
        <p:spPr>
          <a:xfrm>
            <a:off x="193227" y="388852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GUE Building Blocks</a:t>
            </a:r>
            <a:br>
              <a:rPr lang="en-US" smtClean="0"/>
            </a:b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5027066" y="258802"/>
            <a:ext cx="3855690" cy="102155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dirty="0" smtClean="0"/>
              <a:t>Build Structure from bottom right</a:t>
            </a:r>
          </a:p>
          <a:p>
            <a:pPr marL="342900" indent="-342900">
              <a:buAutoNum type="arabicParenR"/>
            </a:pPr>
            <a:r>
              <a:rPr lang="en-US" dirty="0" smtClean="0"/>
              <a:t>GUE(n) = Union of  singular values of two consecutive structures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9107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6973017" y="6277020"/>
            <a:ext cx="1579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2x2  (n=3, n=4)</a:t>
            </a:r>
            <a:endParaRPr lang="en-US" dirty="0"/>
          </a:p>
        </p:txBody>
      </p:sp>
      <p:sp>
        <p:nvSpPr>
          <p:cNvPr id="11" name="Cube 10"/>
          <p:cNvSpPr/>
          <p:nvPr/>
        </p:nvSpPr>
        <p:spPr>
          <a:xfrm>
            <a:off x="7327969" y="3818589"/>
            <a:ext cx="490159" cy="490159"/>
          </a:xfrm>
          <a:prstGeom prst="cub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ube 11"/>
          <p:cNvSpPr/>
          <p:nvPr/>
        </p:nvSpPr>
        <p:spPr>
          <a:xfrm>
            <a:off x="7694100" y="3817383"/>
            <a:ext cx="490159" cy="490159"/>
          </a:xfrm>
          <a:prstGeom prst="cube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ube 12"/>
          <p:cNvSpPr/>
          <p:nvPr/>
        </p:nvSpPr>
        <p:spPr>
          <a:xfrm>
            <a:off x="6969068" y="3447645"/>
            <a:ext cx="490159" cy="490159"/>
          </a:xfrm>
          <a:prstGeom prst="cube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ube 13"/>
          <p:cNvSpPr/>
          <p:nvPr/>
        </p:nvSpPr>
        <p:spPr>
          <a:xfrm>
            <a:off x="7335196" y="3446440"/>
            <a:ext cx="490159" cy="490159"/>
          </a:xfrm>
          <a:prstGeom prst="cube">
            <a:avLst/>
          </a:prstGeom>
          <a:solidFill>
            <a:srgbClr val="0000FF"/>
          </a:solidFill>
          <a:ln>
            <a:solidFill>
              <a:schemeClr val="tx1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 descr="latex-image-1.pdf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61" t="52126"/>
          <a:stretch/>
        </p:blipFill>
        <p:spPr>
          <a:xfrm>
            <a:off x="6940062" y="3407508"/>
            <a:ext cx="1019002" cy="771190"/>
          </a:xfrm>
          <a:prstGeom prst="rect">
            <a:avLst/>
          </a:prstGeom>
        </p:spPr>
      </p:pic>
      <p:sp>
        <p:nvSpPr>
          <p:cNvPr id="26" name="Cube 25"/>
          <p:cNvSpPr/>
          <p:nvPr/>
        </p:nvSpPr>
        <p:spPr>
          <a:xfrm>
            <a:off x="1688568" y="5203620"/>
            <a:ext cx="490159" cy="490159"/>
          </a:xfrm>
          <a:prstGeom prst="cub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Cube 26"/>
          <p:cNvSpPr/>
          <p:nvPr/>
        </p:nvSpPr>
        <p:spPr>
          <a:xfrm>
            <a:off x="2054700" y="5202414"/>
            <a:ext cx="490159" cy="490159"/>
          </a:xfrm>
          <a:prstGeom prst="cube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 descr="latex-image-1.pdf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29" t="76278"/>
          <a:stretch/>
        </p:blipFill>
        <p:spPr>
          <a:xfrm>
            <a:off x="1633415" y="5181600"/>
            <a:ext cx="686249" cy="382129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1170612" y="5735717"/>
            <a:ext cx="15316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 x 2  (n=2, n=3)</a:t>
            </a:r>
            <a:endParaRPr lang="en-US" sz="1400" dirty="0"/>
          </a:p>
        </p:txBody>
      </p:sp>
      <p:sp>
        <p:nvSpPr>
          <p:cNvPr id="43" name="Right Arrow 42"/>
          <p:cNvSpPr/>
          <p:nvPr/>
        </p:nvSpPr>
        <p:spPr>
          <a:xfrm>
            <a:off x="7101521" y="4625254"/>
            <a:ext cx="1353312" cy="568332"/>
          </a:xfrm>
          <a:prstGeom prst="rightArrow">
            <a:avLst/>
          </a:prstGeom>
          <a:solidFill>
            <a:schemeClr val="bg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Next</a:t>
            </a:r>
            <a:endParaRPr lang="en-US" dirty="0"/>
          </a:p>
        </p:txBody>
      </p:sp>
      <p:sp>
        <p:nvSpPr>
          <p:cNvPr id="44" name="Left Arrow 43"/>
          <p:cNvSpPr/>
          <p:nvPr/>
        </p:nvSpPr>
        <p:spPr>
          <a:xfrm>
            <a:off x="1069832" y="6019656"/>
            <a:ext cx="1356458" cy="566928"/>
          </a:xfrm>
          <a:prstGeom prst="leftArrow">
            <a:avLst/>
          </a:prstGeom>
          <a:solidFill>
            <a:schemeClr val="bg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Previous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7060443" y="4370708"/>
            <a:ext cx="17972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2x3  (n=4, n=5)</a:t>
            </a:r>
            <a:endParaRPr lang="en-US" sz="1400" dirty="0"/>
          </a:p>
        </p:txBody>
      </p:sp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193227" y="388852"/>
            <a:ext cx="7886700" cy="1325563"/>
          </a:xfrm>
        </p:spPr>
        <p:txBody>
          <a:bodyPr/>
          <a:lstStyle/>
          <a:p>
            <a:r>
              <a:rPr lang="en-US" dirty="0" smtClean="0"/>
              <a:t>GUE Building Blocks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5027066" y="258802"/>
            <a:ext cx="3855690" cy="102155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dirty="0" smtClean="0"/>
              <a:t>Build Structure from bottom right</a:t>
            </a:r>
          </a:p>
          <a:p>
            <a:pPr marL="342900" indent="-342900">
              <a:buAutoNum type="arabicParenR"/>
            </a:pPr>
            <a:r>
              <a:rPr lang="en-US" dirty="0" smtClean="0"/>
              <a:t>GUE(n) = Union of  singular values of two consecutive structures</a:t>
            </a:r>
            <a:endParaRPr lang="en-US" dirty="0"/>
          </a:p>
        </p:txBody>
      </p:sp>
      <p:sp>
        <p:nvSpPr>
          <p:cNvPr id="21" name="Cube 20"/>
          <p:cNvSpPr/>
          <p:nvPr/>
        </p:nvSpPr>
        <p:spPr>
          <a:xfrm>
            <a:off x="4948518" y="5441576"/>
            <a:ext cx="1216152" cy="1216152"/>
          </a:xfrm>
          <a:prstGeom prst="cub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ube 21"/>
          <p:cNvSpPr/>
          <p:nvPr/>
        </p:nvSpPr>
        <p:spPr>
          <a:xfrm>
            <a:off x="5856940" y="5438586"/>
            <a:ext cx="1216152" cy="1216152"/>
          </a:xfrm>
          <a:prstGeom prst="cube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ube 24"/>
          <p:cNvSpPr/>
          <p:nvPr/>
        </p:nvSpPr>
        <p:spPr>
          <a:xfrm>
            <a:off x="4966449" y="4518224"/>
            <a:ext cx="1216152" cy="1216152"/>
          </a:xfrm>
          <a:prstGeom prst="cube">
            <a:avLst/>
          </a:prstGeom>
          <a:solidFill>
            <a:srgbClr val="0000FF"/>
          </a:solidFill>
          <a:ln>
            <a:solidFill>
              <a:schemeClr val="tx1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 descr="latex-image-1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94" t="54760"/>
          <a:stretch/>
        </p:blipFill>
        <p:spPr>
          <a:xfrm>
            <a:off x="4884615" y="4526927"/>
            <a:ext cx="1629738" cy="1808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7365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GUE Quiz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2523175"/>
          </a:xfrm>
        </p:spPr>
        <p:txBody>
          <a:bodyPr>
            <a:normAutofit/>
          </a:bodyPr>
          <a:lstStyle/>
          <a:p>
            <a:r>
              <a:rPr lang="en-US" dirty="0" smtClean="0"/>
              <a:t>GUE Eigenvalue Probability </a:t>
            </a:r>
            <a:r>
              <a:rPr lang="en-US" dirty="0"/>
              <a:t>Density (up to </a:t>
            </a:r>
            <a:r>
              <a:rPr lang="en-US" dirty="0" err="1"/>
              <a:t>scalings</a:t>
            </a:r>
            <a:r>
              <a:rPr lang="en-US" dirty="0" smtClean="0"/>
              <a:t>)</a:t>
            </a:r>
            <a:endParaRPr lang="en-US" b="1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6799" y="2707425"/>
            <a:ext cx="3696821" cy="10322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93286" y="3875012"/>
            <a:ext cx="2057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β=2 Repulsion Term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4035790" y="3336545"/>
            <a:ext cx="270454" cy="482089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ounded Rectangle 5"/>
          <p:cNvSpPr/>
          <p:nvPr/>
        </p:nvSpPr>
        <p:spPr>
          <a:xfrm>
            <a:off x="1239298" y="4447754"/>
            <a:ext cx="7050031" cy="686954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US" dirty="0" smtClean="0"/>
              <a:t>and                    repel?</a:t>
            </a:r>
          </a:p>
          <a:p>
            <a:pPr algn="r"/>
            <a:r>
              <a:rPr lang="en-US" dirty="0" smtClean="0"/>
              <a:t> Do the </a:t>
            </a:r>
            <a:r>
              <a:rPr lang="en-US" dirty="0" smtClean="0">
                <a:solidFill>
                  <a:srgbClr val="00B050"/>
                </a:solidFill>
              </a:rPr>
              <a:t>singular values    </a:t>
            </a:r>
            <a:r>
              <a:rPr lang="en-US" dirty="0" smtClean="0"/>
              <a:t>                     and                    repel?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313837" y="4654511"/>
            <a:ext cx="12618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When n = 2</a:t>
            </a:r>
            <a:endParaRPr lang="en-US" dirty="0"/>
          </a:p>
        </p:txBody>
      </p:sp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897" y="4574521"/>
            <a:ext cx="216710" cy="216710"/>
          </a:xfrm>
          <a:prstGeom prst="rect">
            <a:avLst/>
          </a:prstGeom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465" y="4574521"/>
            <a:ext cx="206909" cy="200639"/>
          </a:xfrm>
          <a:prstGeom prst="rect">
            <a:avLst/>
          </a:prstGeom>
        </p:spPr>
      </p:pic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897" y="4834559"/>
            <a:ext cx="812580" cy="219456"/>
          </a:xfrm>
          <a:prstGeom prst="rect">
            <a:avLst/>
          </a:prstGeom>
        </p:spPr>
      </p:pic>
      <p:pic>
        <p:nvPicPr>
          <p:cNvPr id="12" name="Picture 11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465" y="4804387"/>
            <a:ext cx="812580" cy="219456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770625" y="4456408"/>
            <a:ext cx="20221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Do the  </a:t>
            </a:r>
            <a:r>
              <a:rPr lang="en-US" dirty="0">
                <a:solidFill>
                  <a:srgbClr val="FF0000"/>
                </a:solidFill>
              </a:rPr>
              <a:t>eigenvalues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7868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be 4"/>
          <p:cNvSpPr/>
          <p:nvPr/>
        </p:nvSpPr>
        <p:spPr>
          <a:xfrm>
            <a:off x="4948518" y="5441576"/>
            <a:ext cx="1216152" cy="1216152"/>
          </a:xfrm>
          <a:prstGeom prst="cub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ube 3"/>
          <p:cNvSpPr/>
          <p:nvPr/>
        </p:nvSpPr>
        <p:spPr>
          <a:xfrm>
            <a:off x="5856940" y="5438586"/>
            <a:ext cx="1216152" cy="1216152"/>
          </a:xfrm>
          <a:prstGeom prst="cube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ube 6"/>
          <p:cNvSpPr/>
          <p:nvPr/>
        </p:nvSpPr>
        <p:spPr>
          <a:xfrm>
            <a:off x="4058038" y="4521214"/>
            <a:ext cx="1216152" cy="1216152"/>
          </a:xfrm>
          <a:prstGeom prst="cube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ube 5"/>
          <p:cNvSpPr/>
          <p:nvPr/>
        </p:nvSpPr>
        <p:spPr>
          <a:xfrm>
            <a:off x="4966449" y="4518224"/>
            <a:ext cx="1216152" cy="1216152"/>
          </a:xfrm>
          <a:prstGeom prst="cube">
            <a:avLst/>
          </a:prstGeom>
          <a:solidFill>
            <a:srgbClr val="0000FF"/>
          </a:solidFill>
          <a:ln>
            <a:solidFill>
              <a:schemeClr val="tx1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latex-image-1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13" t="54760"/>
          <a:stretch/>
        </p:blipFill>
        <p:spPr>
          <a:xfrm>
            <a:off x="3903949" y="4526927"/>
            <a:ext cx="2610404" cy="180813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973017" y="6277020"/>
            <a:ext cx="1579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2x3  (n=4, n=5)</a:t>
            </a:r>
            <a:endParaRPr lang="en-US" dirty="0"/>
          </a:p>
        </p:txBody>
      </p:sp>
      <p:sp>
        <p:nvSpPr>
          <p:cNvPr id="14" name="Cube 13"/>
          <p:cNvSpPr/>
          <p:nvPr/>
        </p:nvSpPr>
        <p:spPr>
          <a:xfrm>
            <a:off x="7327969" y="3818589"/>
            <a:ext cx="490159" cy="490159"/>
          </a:xfrm>
          <a:prstGeom prst="cub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ube 14"/>
          <p:cNvSpPr/>
          <p:nvPr/>
        </p:nvSpPr>
        <p:spPr>
          <a:xfrm>
            <a:off x="7694100" y="3817383"/>
            <a:ext cx="490159" cy="490159"/>
          </a:xfrm>
          <a:prstGeom prst="cube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ube 17"/>
          <p:cNvSpPr/>
          <p:nvPr/>
        </p:nvSpPr>
        <p:spPr>
          <a:xfrm>
            <a:off x="6969068" y="3447645"/>
            <a:ext cx="490159" cy="490159"/>
          </a:xfrm>
          <a:prstGeom prst="cube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ube 18"/>
          <p:cNvSpPr/>
          <p:nvPr/>
        </p:nvSpPr>
        <p:spPr>
          <a:xfrm>
            <a:off x="7335196" y="3446440"/>
            <a:ext cx="490159" cy="490159"/>
          </a:xfrm>
          <a:prstGeom prst="cube">
            <a:avLst/>
          </a:prstGeom>
          <a:solidFill>
            <a:srgbClr val="0000FF"/>
          </a:solidFill>
          <a:ln>
            <a:solidFill>
              <a:schemeClr val="tx1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ube 20"/>
          <p:cNvSpPr/>
          <p:nvPr/>
        </p:nvSpPr>
        <p:spPr>
          <a:xfrm>
            <a:off x="6976295" y="3075496"/>
            <a:ext cx="490159" cy="490159"/>
          </a:xfrm>
          <a:prstGeom prst="cube">
            <a:avLst/>
          </a:prstGeom>
          <a:solidFill>
            <a:srgbClr val="0000FF"/>
          </a:solidFill>
          <a:ln>
            <a:solidFill>
              <a:schemeClr val="tx1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 descr="latex-image-1.pdf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82" t="30293"/>
          <a:stretch/>
        </p:blipFill>
        <p:spPr>
          <a:xfrm>
            <a:off x="6924431" y="3055815"/>
            <a:ext cx="1034633" cy="1122883"/>
          </a:xfrm>
          <a:prstGeom prst="rect">
            <a:avLst/>
          </a:prstGeom>
        </p:spPr>
      </p:pic>
      <p:sp>
        <p:nvSpPr>
          <p:cNvPr id="29" name="Cube 28"/>
          <p:cNvSpPr/>
          <p:nvPr/>
        </p:nvSpPr>
        <p:spPr>
          <a:xfrm>
            <a:off x="1688568" y="5203620"/>
            <a:ext cx="490159" cy="490159"/>
          </a:xfrm>
          <a:prstGeom prst="cub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Cube 29"/>
          <p:cNvSpPr/>
          <p:nvPr/>
        </p:nvSpPr>
        <p:spPr>
          <a:xfrm>
            <a:off x="2054700" y="5202414"/>
            <a:ext cx="490159" cy="490159"/>
          </a:xfrm>
          <a:prstGeom prst="cube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Cube 31"/>
          <p:cNvSpPr/>
          <p:nvPr/>
        </p:nvSpPr>
        <p:spPr>
          <a:xfrm>
            <a:off x="1695795" y="4831471"/>
            <a:ext cx="490159" cy="490159"/>
          </a:xfrm>
          <a:prstGeom prst="cube">
            <a:avLst/>
          </a:prstGeom>
          <a:solidFill>
            <a:srgbClr val="0000FF"/>
          </a:solidFill>
          <a:ln>
            <a:solidFill>
              <a:schemeClr val="tx1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" name="Picture 38" descr="latex-image-1.pdf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97" t="49594"/>
          <a:stretch/>
        </p:blipFill>
        <p:spPr>
          <a:xfrm>
            <a:off x="1656862" y="4751754"/>
            <a:ext cx="662802" cy="811975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1170612" y="5735717"/>
            <a:ext cx="15316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2 x 2  (n=3, n=4)</a:t>
            </a:r>
            <a:endParaRPr lang="en-US" sz="1400" dirty="0"/>
          </a:p>
        </p:txBody>
      </p:sp>
      <p:sp>
        <p:nvSpPr>
          <p:cNvPr id="46" name="Right Arrow 45"/>
          <p:cNvSpPr/>
          <p:nvPr/>
        </p:nvSpPr>
        <p:spPr>
          <a:xfrm>
            <a:off x="7101521" y="4625254"/>
            <a:ext cx="1353312" cy="568332"/>
          </a:xfrm>
          <a:prstGeom prst="rightArrow">
            <a:avLst/>
          </a:prstGeom>
          <a:solidFill>
            <a:schemeClr val="bg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Next</a:t>
            </a:r>
            <a:endParaRPr lang="en-US" dirty="0"/>
          </a:p>
        </p:txBody>
      </p:sp>
      <p:sp>
        <p:nvSpPr>
          <p:cNvPr id="47" name="Left Arrow 46"/>
          <p:cNvSpPr/>
          <p:nvPr/>
        </p:nvSpPr>
        <p:spPr>
          <a:xfrm>
            <a:off x="1069832" y="6019656"/>
            <a:ext cx="1356458" cy="566928"/>
          </a:xfrm>
          <a:prstGeom prst="leftArrow">
            <a:avLst/>
          </a:prstGeom>
          <a:solidFill>
            <a:schemeClr val="bg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Previous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7060443" y="4370708"/>
            <a:ext cx="17972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3x3  (n=5, n=6)</a:t>
            </a:r>
            <a:endParaRPr lang="en-US" sz="1400" dirty="0"/>
          </a:p>
        </p:txBody>
      </p:sp>
      <p:sp>
        <p:nvSpPr>
          <p:cNvPr id="50" name="Title 1"/>
          <p:cNvSpPr>
            <a:spLocks noGrp="1"/>
          </p:cNvSpPr>
          <p:nvPr>
            <p:ph type="title"/>
          </p:nvPr>
        </p:nvSpPr>
        <p:spPr>
          <a:xfrm>
            <a:off x="193227" y="388852"/>
            <a:ext cx="7886700" cy="1325563"/>
          </a:xfrm>
        </p:spPr>
        <p:txBody>
          <a:bodyPr/>
          <a:lstStyle/>
          <a:p>
            <a:r>
              <a:rPr lang="en-US" dirty="0" smtClean="0"/>
              <a:t>GUE Building Blocks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5027066" y="258802"/>
            <a:ext cx="3855690" cy="102155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dirty="0" smtClean="0"/>
              <a:t>Build Structure from bottom right</a:t>
            </a:r>
          </a:p>
          <a:p>
            <a:pPr marL="342900" indent="-342900">
              <a:buAutoNum type="arabicParenR"/>
            </a:pPr>
            <a:r>
              <a:rPr lang="en-US" dirty="0" smtClean="0"/>
              <a:t>GUE(n) = Union of  singular values of two consecutive structures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097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be 4"/>
          <p:cNvSpPr/>
          <p:nvPr/>
        </p:nvSpPr>
        <p:spPr>
          <a:xfrm>
            <a:off x="4948518" y="5441576"/>
            <a:ext cx="1216152" cy="1216152"/>
          </a:xfrm>
          <a:prstGeom prst="cub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ube 3"/>
          <p:cNvSpPr/>
          <p:nvPr/>
        </p:nvSpPr>
        <p:spPr>
          <a:xfrm>
            <a:off x="5856940" y="5438586"/>
            <a:ext cx="1216152" cy="1216152"/>
          </a:xfrm>
          <a:prstGeom prst="cube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ube 6"/>
          <p:cNvSpPr/>
          <p:nvPr/>
        </p:nvSpPr>
        <p:spPr>
          <a:xfrm>
            <a:off x="4058038" y="4521214"/>
            <a:ext cx="1216152" cy="1216152"/>
          </a:xfrm>
          <a:prstGeom prst="cube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ube 5"/>
          <p:cNvSpPr/>
          <p:nvPr/>
        </p:nvSpPr>
        <p:spPr>
          <a:xfrm>
            <a:off x="4966449" y="4518224"/>
            <a:ext cx="1216152" cy="1216152"/>
          </a:xfrm>
          <a:prstGeom prst="cube">
            <a:avLst/>
          </a:prstGeom>
          <a:solidFill>
            <a:srgbClr val="0000FF"/>
          </a:solidFill>
          <a:ln>
            <a:solidFill>
              <a:schemeClr val="tx1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ube 7"/>
          <p:cNvSpPr/>
          <p:nvPr/>
        </p:nvSpPr>
        <p:spPr>
          <a:xfrm>
            <a:off x="4075969" y="3597862"/>
            <a:ext cx="1216152" cy="1216152"/>
          </a:xfrm>
          <a:prstGeom prst="cube">
            <a:avLst/>
          </a:prstGeom>
          <a:solidFill>
            <a:srgbClr val="0000FF"/>
          </a:solidFill>
          <a:ln>
            <a:solidFill>
              <a:schemeClr val="tx1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latex-image-1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77"/>
          <a:stretch/>
        </p:blipFill>
        <p:spPr>
          <a:xfrm>
            <a:off x="3892190" y="2338293"/>
            <a:ext cx="2622163" cy="399676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973017" y="6277020"/>
            <a:ext cx="1584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  <a:r>
              <a:rPr lang="en-US" dirty="0" smtClean="0"/>
              <a:t>x3  (n=5, n=6)</a:t>
            </a:r>
            <a:endParaRPr lang="en-US" dirty="0"/>
          </a:p>
        </p:txBody>
      </p:sp>
      <p:sp>
        <p:nvSpPr>
          <p:cNvPr id="15" name="Cube 14"/>
          <p:cNvSpPr/>
          <p:nvPr/>
        </p:nvSpPr>
        <p:spPr>
          <a:xfrm>
            <a:off x="7327969" y="3818589"/>
            <a:ext cx="490159" cy="490159"/>
          </a:xfrm>
          <a:prstGeom prst="cub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ube 17"/>
          <p:cNvSpPr/>
          <p:nvPr/>
        </p:nvSpPr>
        <p:spPr>
          <a:xfrm>
            <a:off x="7694100" y="3817383"/>
            <a:ext cx="490159" cy="490159"/>
          </a:xfrm>
          <a:prstGeom prst="cube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ube 18"/>
          <p:cNvSpPr/>
          <p:nvPr/>
        </p:nvSpPr>
        <p:spPr>
          <a:xfrm>
            <a:off x="6969068" y="3447645"/>
            <a:ext cx="490159" cy="490159"/>
          </a:xfrm>
          <a:prstGeom prst="cube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ube 19"/>
          <p:cNvSpPr/>
          <p:nvPr/>
        </p:nvSpPr>
        <p:spPr>
          <a:xfrm>
            <a:off x="7335196" y="3446440"/>
            <a:ext cx="490159" cy="490159"/>
          </a:xfrm>
          <a:prstGeom prst="cube">
            <a:avLst/>
          </a:prstGeom>
          <a:solidFill>
            <a:srgbClr val="0000FF"/>
          </a:solidFill>
          <a:ln>
            <a:solidFill>
              <a:schemeClr val="tx1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ube 20"/>
          <p:cNvSpPr/>
          <p:nvPr/>
        </p:nvSpPr>
        <p:spPr>
          <a:xfrm>
            <a:off x="6604146" y="3076701"/>
            <a:ext cx="490159" cy="490159"/>
          </a:xfrm>
          <a:prstGeom prst="cube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ube 21"/>
          <p:cNvSpPr/>
          <p:nvPr/>
        </p:nvSpPr>
        <p:spPr>
          <a:xfrm>
            <a:off x="6976295" y="3075496"/>
            <a:ext cx="490159" cy="490159"/>
          </a:xfrm>
          <a:prstGeom prst="cube">
            <a:avLst/>
          </a:prstGeom>
          <a:solidFill>
            <a:srgbClr val="0000FF"/>
          </a:solidFill>
          <a:ln>
            <a:solidFill>
              <a:schemeClr val="tx1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 descr="latex-image-1.pdf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38" t="29808"/>
          <a:stretch/>
        </p:blipFill>
        <p:spPr>
          <a:xfrm>
            <a:off x="6596185" y="3048000"/>
            <a:ext cx="1362879" cy="1130698"/>
          </a:xfrm>
          <a:prstGeom prst="rect">
            <a:avLst/>
          </a:prstGeom>
        </p:spPr>
      </p:pic>
      <p:sp>
        <p:nvSpPr>
          <p:cNvPr id="30" name="Cube 29"/>
          <p:cNvSpPr/>
          <p:nvPr/>
        </p:nvSpPr>
        <p:spPr>
          <a:xfrm>
            <a:off x="1688568" y="5203620"/>
            <a:ext cx="490159" cy="490159"/>
          </a:xfrm>
          <a:prstGeom prst="cub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ube 30"/>
          <p:cNvSpPr/>
          <p:nvPr/>
        </p:nvSpPr>
        <p:spPr>
          <a:xfrm>
            <a:off x="2054700" y="5202414"/>
            <a:ext cx="490159" cy="490159"/>
          </a:xfrm>
          <a:prstGeom prst="cube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Cube 31"/>
          <p:cNvSpPr/>
          <p:nvPr/>
        </p:nvSpPr>
        <p:spPr>
          <a:xfrm>
            <a:off x="1329668" y="4832676"/>
            <a:ext cx="490159" cy="490159"/>
          </a:xfrm>
          <a:prstGeom prst="cube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Cube 32"/>
          <p:cNvSpPr/>
          <p:nvPr/>
        </p:nvSpPr>
        <p:spPr>
          <a:xfrm>
            <a:off x="1695795" y="4831471"/>
            <a:ext cx="490159" cy="490159"/>
          </a:xfrm>
          <a:prstGeom prst="cube">
            <a:avLst/>
          </a:prstGeom>
          <a:solidFill>
            <a:srgbClr val="0000FF"/>
          </a:solidFill>
          <a:ln>
            <a:solidFill>
              <a:schemeClr val="tx1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Picture 39" descr="latex-image-1.pdf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07" t="52990"/>
          <a:stretch/>
        </p:blipFill>
        <p:spPr>
          <a:xfrm>
            <a:off x="1289538" y="4806462"/>
            <a:ext cx="1030126" cy="757267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1170612" y="5735717"/>
            <a:ext cx="15316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2</a:t>
            </a:r>
            <a:r>
              <a:rPr lang="en-US" sz="1400" dirty="0" smtClean="0"/>
              <a:t> x 3  (n=4, n=5)</a:t>
            </a:r>
            <a:endParaRPr lang="en-US" sz="1400" dirty="0"/>
          </a:p>
        </p:txBody>
      </p:sp>
      <p:sp>
        <p:nvSpPr>
          <p:cNvPr id="43" name="Right Arrow 42"/>
          <p:cNvSpPr/>
          <p:nvPr/>
        </p:nvSpPr>
        <p:spPr>
          <a:xfrm>
            <a:off x="7101521" y="4625254"/>
            <a:ext cx="1353312" cy="568332"/>
          </a:xfrm>
          <a:prstGeom prst="rightArrow">
            <a:avLst/>
          </a:prstGeom>
          <a:solidFill>
            <a:schemeClr val="bg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Next</a:t>
            </a:r>
            <a:endParaRPr lang="en-US" dirty="0"/>
          </a:p>
        </p:txBody>
      </p:sp>
      <p:sp>
        <p:nvSpPr>
          <p:cNvPr id="44" name="Left Arrow 43"/>
          <p:cNvSpPr/>
          <p:nvPr/>
        </p:nvSpPr>
        <p:spPr>
          <a:xfrm>
            <a:off x="1069832" y="6019656"/>
            <a:ext cx="1356458" cy="566928"/>
          </a:xfrm>
          <a:prstGeom prst="leftArrow">
            <a:avLst/>
          </a:prstGeom>
          <a:solidFill>
            <a:schemeClr val="bg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Previous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7060443" y="4370708"/>
            <a:ext cx="17972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3x4  (n=6, n=7)</a:t>
            </a:r>
            <a:endParaRPr lang="en-US" sz="1400" dirty="0"/>
          </a:p>
        </p:txBody>
      </p:sp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193227" y="388852"/>
            <a:ext cx="7886700" cy="1325563"/>
          </a:xfrm>
        </p:spPr>
        <p:txBody>
          <a:bodyPr/>
          <a:lstStyle/>
          <a:p>
            <a:r>
              <a:rPr lang="en-US" dirty="0" smtClean="0"/>
              <a:t>GUE Building Blocks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5027066" y="258802"/>
            <a:ext cx="3855690" cy="102155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dirty="0" smtClean="0"/>
              <a:t>Build Structure from bottom right</a:t>
            </a:r>
          </a:p>
          <a:p>
            <a:pPr marL="342900" indent="-342900">
              <a:buAutoNum type="arabicParenR"/>
            </a:pPr>
            <a:r>
              <a:rPr lang="en-US" dirty="0" smtClean="0"/>
              <a:t>GUE(n) = Union of  singular values of two consecutive structures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8467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3022032" y="3597862"/>
            <a:ext cx="4051060" cy="3059866"/>
            <a:chOff x="3022032" y="3597862"/>
            <a:chExt cx="4051060" cy="3059866"/>
          </a:xfrm>
        </p:grpSpPr>
        <p:sp>
          <p:nvSpPr>
            <p:cNvPr id="5" name="Cube 4"/>
            <p:cNvSpPr/>
            <p:nvPr/>
          </p:nvSpPr>
          <p:spPr>
            <a:xfrm>
              <a:off x="4948518" y="5441576"/>
              <a:ext cx="1216152" cy="1216152"/>
            </a:xfrm>
            <a:prstGeom prst="cub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Cube 3"/>
            <p:cNvSpPr/>
            <p:nvPr/>
          </p:nvSpPr>
          <p:spPr>
            <a:xfrm>
              <a:off x="5856940" y="5438586"/>
              <a:ext cx="1216152" cy="1216152"/>
            </a:xfrm>
            <a:prstGeom prst="cube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Cube 6"/>
            <p:cNvSpPr/>
            <p:nvPr/>
          </p:nvSpPr>
          <p:spPr>
            <a:xfrm>
              <a:off x="4058038" y="4521214"/>
              <a:ext cx="1216152" cy="1216152"/>
            </a:xfrm>
            <a:prstGeom prst="cub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Cube 5"/>
            <p:cNvSpPr/>
            <p:nvPr/>
          </p:nvSpPr>
          <p:spPr>
            <a:xfrm>
              <a:off x="4966449" y="4518224"/>
              <a:ext cx="1216152" cy="1216152"/>
            </a:xfrm>
            <a:prstGeom prst="cube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Cube 8"/>
            <p:cNvSpPr/>
            <p:nvPr/>
          </p:nvSpPr>
          <p:spPr>
            <a:xfrm>
              <a:off x="3152617" y="3600852"/>
              <a:ext cx="1216152" cy="1216152"/>
            </a:xfrm>
            <a:prstGeom prst="cub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Cube 7"/>
            <p:cNvSpPr/>
            <p:nvPr/>
          </p:nvSpPr>
          <p:spPr>
            <a:xfrm>
              <a:off x="4075969" y="3597862"/>
              <a:ext cx="1216152" cy="1216152"/>
            </a:xfrm>
            <a:prstGeom prst="cube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16" descr="latex-image-1.pdf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14" t="35344"/>
            <a:stretch/>
          </p:blipFill>
          <p:spPr>
            <a:xfrm>
              <a:off x="3022032" y="3750882"/>
              <a:ext cx="3492321" cy="2584176"/>
            </a:xfrm>
            <a:prstGeom prst="rect">
              <a:avLst/>
            </a:prstGeom>
          </p:spPr>
        </p:pic>
      </p:grpSp>
      <p:sp>
        <p:nvSpPr>
          <p:cNvPr id="16" name="TextBox 15"/>
          <p:cNvSpPr txBox="1"/>
          <p:nvPr/>
        </p:nvSpPr>
        <p:spPr>
          <a:xfrm>
            <a:off x="6973017" y="6277020"/>
            <a:ext cx="1584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3x4  (n=6, n=7)</a:t>
            </a:r>
            <a:endParaRPr lang="en-US" dirty="0"/>
          </a:p>
        </p:txBody>
      </p:sp>
      <p:sp>
        <p:nvSpPr>
          <p:cNvPr id="18" name="Cube 17"/>
          <p:cNvSpPr/>
          <p:nvPr/>
        </p:nvSpPr>
        <p:spPr>
          <a:xfrm>
            <a:off x="7327969" y="3818589"/>
            <a:ext cx="490159" cy="490159"/>
          </a:xfrm>
          <a:prstGeom prst="cub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ube 18"/>
          <p:cNvSpPr/>
          <p:nvPr/>
        </p:nvSpPr>
        <p:spPr>
          <a:xfrm>
            <a:off x="7694100" y="3817383"/>
            <a:ext cx="490159" cy="490159"/>
          </a:xfrm>
          <a:prstGeom prst="cube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ube 19"/>
          <p:cNvSpPr/>
          <p:nvPr/>
        </p:nvSpPr>
        <p:spPr>
          <a:xfrm>
            <a:off x="6969068" y="3447645"/>
            <a:ext cx="490159" cy="490159"/>
          </a:xfrm>
          <a:prstGeom prst="cube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ube 20"/>
          <p:cNvSpPr/>
          <p:nvPr/>
        </p:nvSpPr>
        <p:spPr>
          <a:xfrm>
            <a:off x="7335196" y="3446440"/>
            <a:ext cx="490159" cy="490159"/>
          </a:xfrm>
          <a:prstGeom prst="cube">
            <a:avLst/>
          </a:prstGeom>
          <a:solidFill>
            <a:srgbClr val="0000FF"/>
          </a:solidFill>
          <a:ln>
            <a:solidFill>
              <a:schemeClr val="tx1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ube 21"/>
          <p:cNvSpPr/>
          <p:nvPr/>
        </p:nvSpPr>
        <p:spPr>
          <a:xfrm>
            <a:off x="6604146" y="3076701"/>
            <a:ext cx="490159" cy="490159"/>
          </a:xfrm>
          <a:prstGeom prst="cube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ube 22"/>
          <p:cNvSpPr/>
          <p:nvPr/>
        </p:nvSpPr>
        <p:spPr>
          <a:xfrm>
            <a:off x="6976295" y="3075496"/>
            <a:ext cx="490159" cy="490159"/>
          </a:xfrm>
          <a:prstGeom prst="cube">
            <a:avLst/>
          </a:prstGeom>
          <a:solidFill>
            <a:srgbClr val="0000FF"/>
          </a:solidFill>
          <a:ln>
            <a:solidFill>
              <a:schemeClr val="tx1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ube 24"/>
          <p:cNvSpPr/>
          <p:nvPr/>
        </p:nvSpPr>
        <p:spPr>
          <a:xfrm>
            <a:off x="6611361" y="2710556"/>
            <a:ext cx="490159" cy="490159"/>
          </a:xfrm>
          <a:prstGeom prst="cube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ube 30"/>
          <p:cNvSpPr/>
          <p:nvPr/>
        </p:nvSpPr>
        <p:spPr>
          <a:xfrm>
            <a:off x="1688568" y="5203620"/>
            <a:ext cx="490159" cy="490159"/>
          </a:xfrm>
          <a:prstGeom prst="cub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Cube 31"/>
          <p:cNvSpPr/>
          <p:nvPr/>
        </p:nvSpPr>
        <p:spPr>
          <a:xfrm>
            <a:off x="2054700" y="5202414"/>
            <a:ext cx="490159" cy="490159"/>
          </a:xfrm>
          <a:prstGeom prst="cube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Cube 32"/>
          <p:cNvSpPr/>
          <p:nvPr/>
        </p:nvSpPr>
        <p:spPr>
          <a:xfrm>
            <a:off x="1329668" y="4832676"/>
            <a:ext cx="490159" cy="490159"/>
          </a:xfrm>
          <a:prstGeom prst="cube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Cube 33"/>
          <p:cNvSpPr/>
          <p:nvPr/>
        </p:nvSpPr>
        <p:spPr>
          <a:xfrm>
            <a:off x="1695795" y="4831471"/>
            <a:ext cx="490159" cy="490159"/>
          </a:xfrm>
          <a:prstGeom prst="cube">
            <a:avLst/>
          </a:prstGeom>
          <a:solidFill>
            <a:srgbClr val="0000FF"/>
          </a:solidFill>
          <a:ln>
            <a:solidFill>
              <a:schemeClr val="tx1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Cube 35"/>
          <p:cNvSpPr/>
          <p:nvPr/>
        </p:nvSpPr>
        <p:spPr>
          <a:xfrm>
            <a:off x="1336895" y="4460527"/>
            <a:ext cx="490159" cy="490159"/>
          </a:xfrm>
          <a:prstGeom prst="cube">
            <a:avLst/>
          </a:prstGeom>
          <a:solidFill>
            <a:srgbClr val="0000FF"/>
          </a:solidFill>
          <a:ln>
            <a:solidFill>
              <a:schemeClr val="tx1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 descr="latex-image-1.pdf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07" t="29702"/>
          <a:stretch/>
        </p:blipFill>
        <p:spPr>
          <a:xfrm>
            <a:off x="1289538" y="4431323"/>
            <a:ext cx="1030126" cy="1132406"/>
          </a:xfrm>
          <a:prstGeom prst="rect">
            <a:avLst/>
          </a:prstGeom>
        </p:spPr>
      </p:pic>
      <p:pic>
        <p:nvPicPr>
          <p:cNvPr id="28" name="Picture 27" descr="latex-image-1.pdf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59"/>
          <a:stretch/>
        </p:blipFill>
        <p:spPr>
          <a:xfrm>
            <a:off x="6580554" y="2567837"/>
            <a:ext cx="1378510" cy="1610861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1170612" y="5735717"/>
            <a:ext cx="15316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3</a:t>
            </a:r>
            <a:r>
              <a:rPr lang="en-US" sz="1400" dirty="0" smtClean="0"/>
              <a:t> x 3  (n=5, n=6)</a:t>
            </a:r>
            <a:endParaRPr lang="en-US" sz="1400" dirty="0"/>
          </a:p>
        </p:txBody>
      </p:sp>
      <p:sp>
        <p:nvSpPr>
          <p:cNvPr id="44" name="Right Arrow 43"/>
          <p:cNvSpPr/>
          <p:nvPr/>
        </p:nvSpPr>
        <p:spPr>
          <a:xfrm>
            <a:off x="7101521" y="4625254"/>
            <a:ext cx="1353312" cy="568332"/>
          </a:xfrm>
          <a:prstGeom prst="rightArrow">
            <a:avLst/>
          </a:prstGeom>
          <a:solidFill>
            <a:schemeClr val="bg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Next</a:t>
            </a:r>
            <a:endParaRPr lang="en-US" dirty="0"/>
          </a:p>
        </p:txBody>
      </p:sp>
      <p:sp>
        <p:nvSpPr>
          <p:cNvPr id="45" name="Left Arrow 44"/>
          <p:cNvSpPr/>
          <p:nvPr/>
        </p:nvSpPr>
        <p:spPr>
          <a:xfrm>
            <a:off x="1069832" y="6019656"/>
            <a:ext cx="1356458" cy="566928"/>
          </a:xfrm>
          <a:prstGeom prst="leftArrow">
            <a:avLst/>
          </a:prstGeom>
          <a:solidFill>
            <a:schemeClr val="bg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Previous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7060443" y="4370708"/>
            <a:ext cx="17972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4x4  (n=7, n=8)</a:t>
            </a:r>
            <a:endParaRPr lang="en-US" sz="1400" dirty="0"/>
          </a:p>
        </p:txBody>
      </p:sp>
      <p:sp>
        <p:nvSpPr>
          <p:cNvPr id="48" name="Title 1"/>
          <p:cNvSpPr>
            <a:spLocks noGrp="1"/>
          </p:cNvSpPr>
          <p:nvPr>
            <p:ph type="title"/>
          </p:nvPr>
        </p:nvSpPr>
        <p:spPr>
          <a:xfrm>
            <a:off x="193227" y="388852"/>
            <a:ext cx="7886700" cy="1325563"/>
          </a:xfrm>
        </p:spPr>
        <p:txBody>
          <a:bodyPr/>
          <a:lstStyle/>
          <a:p>
            <a:r>
              <a:rPr lang="en-US" dirty="0" smtClean="0"/>
              <a:t>GUE Building Blocks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5027066" y="258802"/>
            <a:ext cx="3855690" cy="102155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dirty="0" smtClean="0"/>
              <a:t>Build Structure from bottom right</a:t>
            </a:r>
          </a:p>
          <a:p>
            <a:pPr marL="342900" indent="-342900">
              <a:buAutoNum type="arabicParenR"/>
            </a:pPr>
            <a:r>
              <a:rPr lang="en-US" dirty="0" smtClean="0"/>
              <a:t>GUE(n) = Union of  singular values of two consecutive structures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2257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3022032" y="2338293"/>
            <a:ext cx="4051060" cy="4319435"/>
            <a:chOff x="3022032" y="2338293"/>
            <a:chExt cx="4051060" cy="4319435"/>
          </a:xfrm>
        </p:grpSpPr>
        <p:sp>
          <p:nvSpPr>
            <p:cNvPr id="5" name="Cube 4"/>
            <p:cNvSpPr/>
            <p:nvPr/>
          </p:nvSpPr>
          <p:spPr>
            <a:xfrm>
              <a:off x="4948518" y="5441576"/>
              <a:ext cx="1216152" cy="1216152"/>
            </a:xfrm>
            <a:prstGeom prst="cub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Cube 3"/>
            <p:cNvSpPr/>
            <p:nvPr/>
          </p:nvSpPr>
          <p:spPr>
            <a:xfrm>
              <a:off x="5856940" y="5438586"/>
              <a:ext cx="1216152" cy="1216152"/>
            </a:xfrm>
            <a:prstGeom prst="cube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Cube 6"/>
            <p:cNvSpPr/>
            <p:nvPr/>
          </p:nvSpPr>
          <p:spPr>
            <a:xfrm>
              <a:off x="4058038" y="4521214"/>
              <a:ext cx="1216152" cy="1216152"/>
            </a:xfrm>
            <a:prstGeom prst="cub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Cube 5"/>
            <p:cNvSpPr/>
            <p:nvPr/>
          </p:nvSpPr>
          <p:spPr>
            <a:xfrm>
              <a:off x="4966449" y="4518224"/>
              <a:ext cx="1216152" cy="1216152"/>
            </a:xfrm>
            <a:prstGeom prst="cube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Cube 8"/>
            <p:cNvSpPr/>
            <p:nvPr/>
          </p:nvSpPr>
          <p:spPr>
            <a:xfrm>
              <a:off x="3152617" y="3600852"/>
              <a:ext cx="1216152" cy="1216152"/>
            </a:xfrm>
            <a:prstGeom prst="cub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Cube 7"/>
            <p:cNvSpPr/>
            <p:nvPr/>
          </p:nvSpPr>
          <p:spPr>
            <a:xfrm>
              <a:off x="4075969" y="3597862"/>
              <a:ext cx="1216152" cy="1216152"/>
            </a:xfrm>
            <a:prstGeom prst="cube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Cube 9"/>
            <p:cNvSpPr/>
            <p:nvPr/>
          </p:nvSpPr>
          <p:spPr>
            <a:xfrm>
              <a:off x="3170517" y="2692398"/>
              <a:ext cx="1216152" cy="1216152"/>
            </a:xfrm>
            <a:prstGeom prst="cube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16" descr="latex-image-1.pdf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14"/>
            <a:stretch/>
          </p:blipFill>
          <p:spPr>
            <a:xfrm>
              <a:off x="3022032" y="2338293"/>
              <a:ext cx="3492321" cy="3996765"/>
            </a:xfrm>
            <a:prstGeom prst="rect">
              <a:avLst/>
            </a:prstGeom>
          </p:spPr>
        </p:pic>
      </p:grpSp>
      <p:sp>
        <p:nvSpPr>
          <p:cNvPr id="16" name="TextBox 15"/>
          <p:cNvSpPr txBox="1"/>
          <p:nvPr/>
        </p:nvSpPr>
        <p:spPr>
          <a:xfrm>
            <a:off x="6973017" y="6277020"/>
            <a:ext cx="1579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4x4  (n=7, n=8)</a:t>
            </a:r>
            <a:endParaRPr lang="en-US" dirty="0"/>
          </a:p>
        </p:txBody>
      </p:sp>
      <p:sp>
        <p:nvSpPr>
          <p:cNvPr id="39" name="Cube 38"/>
          <p:cNvSpPr/>
          <p:nvPr/>
        </p:nvSpPr>
        <p:spPr>
          <a:xfrm>
            <a:off x="7327969" y="3826404"/>
            <a:ext cx="490159" cy="490159"/>
          </a:xfrm>
          <a:prstGeom prst="cub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Cube 39"/>
          <p:cNvSpPr/>
          <p:nvPr/>
        </p:nvSpPr>
        <p:spPr>
          <a:xfrm>
            <a:off x="7694100" y="3825198"/>
            <a:ext cx="490159" cy="490159"/>
          </a:xfrm>
          <a:prstGeom prst="cube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Cube 40"/>
          <p:cNvSpPr/>
          <p:nvPr/>
        </p:nvSpPr>
        <p:spPr>
          <a:xfrm>
            <a:off x="6969068" y="3455460"/>
            <a:ext cx="490159" cy="490159"/>
          </a:xfrm>
          <a:prstGeom prst="cube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Cube 41"/>
          <p:cNvSpPr/>
          <p:nvPr/>
        </p:nvSpPr>
        <p:spPr>
          <a:xfrm>
            <a:off x="7335196" y="3454255"/>
            <a:ext cx="490159" cy="490159"/>
          </a:xfrm>
          <a:prstGeom prst="cube">
            <a:avLst/>
          </a:prstGeom>
          <a:solidFill>
            <a:srgbClr val="0000FF"/>
          </a:solidFill>
          <a:ln>
            <a:solidFill>
              <a:schemeClr val="tx1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Cube 42"/>
          <p:cNvSpPr/>
          <p:nvPr/>
        </p:nvSpPr>
        <p:spPr>
          <a:xfrm>
            <a:off x="6604146" y="3084516"/>
            <a:ext cx="490159" cy="490159"/>
          </a:xfrm>
          <a:prstGeom prst="cube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Cube 43"/>
          <p:cNvSpPr/>
          <p:nvPr/>
        </p:nvSpPr>
        <p:spPr>
          <a:xfrm>
            <a:off x="6976295" y="3083311"/>
            <a:ext cx="490159" cy="490159"/>
          </a:xfrm>
          <a:prstGeom prst="cube">
            <a:avLst/>
          </a:prstGeom>
          <a:solidFill>
            <a:srgbClr val="0000FF"/>
          </a:solidFill>
          <a:ln>
            <a:solidFill>
              <a:schemeClr val="tx1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Cube 44"/>
          <p:cNvSpPr/>
          <p:nvPr/>
        </p:nvSpPr>
        <p:spPr>
          <a:xfrm>
            <a:off x="6244024" y="2718371"/>
            <a:ext cx="490159" cy="490159"/>
          </a:xfrm>
          <a:prstGeom prst="cub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Cube 45"/>
          <p:cNvSpPr/>
          <p:nvPr/>
        </p:nvSpPr>
        <p:spPr>
          <a:xfrm>
            <a:off x="6611361" y="2718371"/>
            <a:ext cx="490159" cy="490159"/>
          </a:xfrm>
          <a:prstGeom prst="cube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9" name="Picture 48" descr="latex-image-1.pdf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59" t="6520"/>
          <a:stretch/>
        </p:blipFill>
        <p:spPr>
          <a:xfrm>
            <a:off x="6221046" y="2680677"/>
            <a:ext cx="1738018" cy="1505836"/>
          </a:xfrm>
          <a:prstGeom prst="rect">
            <a:avLst/>
          </a:prstGeom>
        </p:spPr>
      </p:pic>
      <p:sp>
        <p:nvSpPr>
          <p:cNvPr id="52" name="Cube 51"/>
          <p:cNvSpPr/>
          <p:nvPr/>
        </p:nvSpPr>
        <p:spPr>
          <a:xfrm>
            <a:off x="1688568" y="5203620"/>
            <a:ext cx="490159" cy="490159"/>
          </a:xfrm>
          <a:prstGeom prst="cub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Cube 52"/>
          <p:cNvSpPr/>
          <p:nvPr/>
        </p:nvSpPr>
        <p:spPr>
          <a:xfrm>
            <a:off x="2054700" y="5202414"/>
            <a:ext cx="490159" cy="490159"/>
          </a:xfrm>
          <a:prstGeom prst="cube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Cube 53"/>
          <p:cNvSpPr/>
          <p:nvPr/>
        </p:nvSpPr>
        <p:spPr>
          <a:xfrm>
            <a:off x="1329668" y="4832676"/>
            <a:ext cx="490159" cy="490159"/>
          </a:xfrm>
          <a:prstGeom prst="cube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Cube 54"/>
          <p:cNvSpPr/>
          <p:nvPr/>
        </p:nvSpPr>
        <p:spPr>
          <a:xfrm>
            <a:off x="1695795" y="4831471"/>
            <a:ext cx="490159" cy="490159"/>
          </a:xfrm>
          <a:prstGeom prst="cube">
            <a:avLst/>
          </a:prstGeom>
          <a:solidFill>
            <a:srgbClr val="0000FF"/>
          </a:solidFill>
          <a:ln>
            <a:solidFill>
              <a:schemeClr val="tx1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Cube 55"/>
          <p:cNvSpPr/>
          <p:nvPr/>
        </p:nvSpPr>
        <p:spPr>
          <a:xfrm>
            <a:off x="964746" y="4461732"/>
            <a:ext cx="490159" cy="490159"/>
          </a:xfrm>
          <a:prstGeom prst="cube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Cube 56"/>
          <p:cNvSpPr/>
          <p:nvPr/>
        </p:nvSpPr>
        <p:spPr>
          <a:xfrm>
            <a:off x="1336895" y="4460527"/>
            <a:ext cx="490159" cy="490159"/>
          </a:xfrm>
          <a:prstGeom prst="cube">
            <a:avLst/>
          </a:prstGeom>
          <a:solidFill>
            <a:srgbClr val="0000FF"/>
          </a:solidFill>
          <a:ln>
            <a:solidFill>
              <a:schemeClr val="tx1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2" name="Picture 61" descr="latex-image-1.pdf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16" t="31157"/>
          <a:stretch/>
        </p:blipFill>
        <p:spPr>
          <a:xfrm>
            <a:off x="922215" y="4454769"/>
            <a:ext cx="1397449" cy="1108960"/>
          </a:xfrm>
          <a:prstGeom prst="rect">
            <a:avLst/>
          </a:prstGeom>
        </p:spPr>
      </p:pic>
      <p:sp>
        <p:nvSpPr>
          <p:cNvPr id="64" name="TextBox 63"/>
          <p:cNvSpPr txBox="1"/>
          <p:nvPr/>
        </p:nvSpPr>
        <p:spPr>
          <a:xfrm>
            <a:off x="1170612" y="5735717"/>
            <a:ext cx="15316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3 x 4  (n=6, n=7)</a:t>
            </a:r>
            <a:endParaRPr lang="en-US" sz="1400" dirty="0"/>
          </a:p>
        </p:txBody>
      </p:sp>
      <p:sp>
        <p:nvSpPr>
          <p:cNvPr id="65" name="Right Arrow 64"/>
          <p:cNvSpPr/>
          <p:nvPr/>
        </p:nvSpPr>
        <p:spPr>
          <a:xfrm>
            <a:off x="7101521" y="4625254"/>
            <a:ext cx="1353312" cy="568332"/>
          </a:xfrm>
          <a:prstGeom prst="rightArrow">
            <a:avLst/>
          </a:prstGeom>
          <a:solidFill>
            <a:schemeClr val="bg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Next</a:t>
            </a:r>
            <a:endParaRPr lang="en-US" dirty="0"/>
          </a:p>
        </p:txBody>
      </p:sp>
      <p:sp>
        <p:nvSpPr>
          <p:cNvPr id="66" name="Left Arrow 65"/>
          <p:cNvSpPr/>
          <p:nvPr/>
        </p:nvSpPr>
        <p:spPr>
          <a:xfrm>
            <a:off x="1069832" y="6019656"/>
            <a:ext cx="1356458" cy="566928"/>
          </a:xfrm>
          <a:prstGeom prst="leftArrow">
            <a:avLst/>
          </a:prstGeom>
          <a:solidFill>
            <a:schemeClr val="bg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Previous</a:t>
            </a:r>
            <a:endParaRPr lang="en-US" dirty="0"/>
          </a:p>
        </p:txBody>
      </p:sp>
      <p:sp>
        <p:nvSpPr>
          <p:cNvPr id="67" name="TextBox 66"/>
          <p:cNvSpPr txBox="1"/>
          <p:nvPr/>
        </p:nvSpPr>
        <p:spPr>
          <a:xfrm>
            <a:off x="7060443" y="4370708"/>
            <a:ext cx="17972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4x5  (n=8, n=9)</a:t>
            </a:r>
            <a:endParaRPr lang="en-US" sz="1400" dirty="0"/>
          </a:p>
        </p:txBody>
      </p:sp>
      <p:sp>
        <p:nvSpPr>
          <p:cNvPr id="68" name="Title 1"/>
          <p:cNvSpPr txBox="1">
            <a:spLocks/>
          </p:cNvSpPr>
          <p:nvPr/>
        </p:nvSpPr>
        <p:spPr>
          <a:xfrm>
            <a:off x="193227" y="388852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GUE Building Blocks</a:t>
            </a:r>
            <a:br>
              <a:rPr lang="en-US" smtClean="0"/>
            </a:br>
            <a:endParaRPr lang="en-US" dirty="0"/>
          </a:p>
        </p:txBody>
      </p:sp>
      <p:sp>
        <p:nvSpPr>
          <p:cNvPr id="69" name="TextBox 68"/>
          <p:cNvSpPr txBox="1"/>
          <p:nvPr/>
        </p:nvSpPr>
        <p:spPr>
          <a:xfrm>
            <a:off x="5027066" y="258802"/>
            <a:ext cx="3855690" cy="102155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dirty="0" smtClean="0"/>
              <a:t>Build Structure from bottom right</a:t>
            </a:r>
          </a:p>
          <a:p>
            <a:pPr marL="342900" indent="-342900">
              <a:buAutoNum type="arabicParenR"/>
            </a:pPr>
            <a:r>
              <a:rPr lang="en-US" dirty="0" smtClean="0"/>
              <a:t>GUE(n) = Union of  singular values of two consecutive structures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668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Cube 54"/>
          <p:cNvSpPr/>
          <p:nvPr/>
        </p:nvSpPr>
        <p:spPr>
          <a:xfrm>
            <a:off x="1688568" y="5203620"/>
            <a:ext cx="490159" cy="490159"/>
          </a:xfrm>
          <a:prstGeom prst="cub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Cube 55"/>
          <p:cNvSpPr/>
          <p:nvPr/>
        </p:nvSpPr>
        <p:spPr>
          <a:xfrm>
            <a:off x="2054700" y="5202414"/>
            <a:ext cx="490159" cy="490159"/>
          </a:xfrm>
          <a:prstGeom prst="cube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Cube 56"/>
          <p:cNvSpPr/>
          <p:nvPr/>
        </p:nvSpPr>
        <p:spPr>
          <a:xfrm>
            <a:off x="1329668" y="4832676"/>
            <a:ext cx="490159" cy="490159"/>
          </a:xfrm>
          <a:prstGeom prst="cube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Cube 57"/>
          <p:cNvSpPr/>
          <p:nvPr/>
        </p:nvSpPr>
        <p:spPr>
          <a:xfrm>
            <a:off x="1695795" y="4831471"/>
            <a:ext cx="490159" cy="490159"/>
          </a:xfrm>
          <a:prstGeom prst="cube">
            <a:avLst/>
          </a:prstGeom>
          <a:solidFill>
            <a:srgbClr val="0000FF"/>
          </a:solidFill>
          <a:ln>
            <a:solidFill>
              <a:schemeClr val="tx1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Cube 58"/>
          <p:cNvSpPr/>
          <p:nvPr/>
        </p:nvSpPr>
        <p:spPr>
          <a:xfrm>
            <a:off x="964746" y="4461732"/>
            <a:ext cx="490159" cy="490159"/>
          </a:xfrm>
          <a:prstGeom prst="cube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Cube 59"/>
          <p:cNvSpPr/>
          <p:nvPr/>
        </p:nvSpPr>
        <p:spPr>
          <a:xfrm>
            <a:off x="1336895" y="4460527"/>
            <a:ext cx="490159" cy="490159"/>
          </a:xfrm>
          <a:prstGeom prst="cube">
            <a:avLst/>
          </a:prstGeom>
          <a:solidFill>
            <a:srgbClr val="0000FF"/>
          </a:solidFill>
          <a:ln>
            <a:solidFill>
              <a:schemeClr val="tx1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Cube 61"/>
          <p:cNvSpPr/>
          <p:nvPr/>
        </p:nvSpPr>
        <p:spPr>
          <a:xfrm>
            <a:off x="971961" y="4095587"/>
            <a:ext cx="490159" cy="490159"/>
          </a:xfrm>
          <a:prstGeom prst="cube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2128357" y="2692398"/>
            <a:ext cx="4944735" cy="3965330"/>
            <a:chOff x="2128357" y="2692398"/>
            <a:chExt cx="4944735" cy="3965330"/>
          </a:xfrm>
        </p:grpSpPr>
        <p:sp>
          <p:nvSpPr>
            <p:cNvPr id="5" name="Cube 4"/>
            <p:cNvSpPr/>
            <p:nvPr/>
          </p:nvSpPr>
          <p:spPr>
            <a:xfrm>
              <a:off x="4948518" y="5441576"/>
              <a:ext cx="1216152" cy="1216152"/>
            </a:xfrm>
            <a:prstGeom prst="cub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Cube 3"/>
            <p:cNvSpPr/>
            <p:nvPr/>
          </p:nvSpPr>
          <p:spPr>
            <a:xfrm>
              <a:off x="5856940" y="5438586"/>
              <a:ext cx="1216152" cy="1216152"/>
            </a:xfrm>
            <a:prstGeom prst="cube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Cube 6"/>
            <p:cNvSpPr/>
            <p:nvPr/>
          </p:nvSpPr>
          <p:spPr>
            <a:xfrm>
              <a:off x="4058038" y="4521214"/>
              <a:ext cx="1216152" cy="1216152"/>
            </a:xfrm>
            <a:prstGeom prst="cub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Cube 5"/>
            <p:cNvSpPr/>
            <p:nvPr/>
          </p:nvSpPr>
          <p:spPr>
            <a:xfrm>
              <a:off x="4966449" y="4518224"/>
              <a:ext cx="1216152" cy="1216152"/>
            </a:xfrm>
            <a:prstGeom prst="cube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Cube 8"/>
            <p:cNvSpPr/>
            <p:nvPr/>
          </p:nvSpPr>
          <p:spPr>
            <a:xfrm>
              <a:off x="3152617" y="3600852"/>
              <a:ext cx="1216152" cy="1216152"/>
            </a:xfrm>
            <a:prstGeom prst="cub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Cube 7"/>
            <p:cNvSpPr/>
            <p:nvPr/>
          </p:nvSpPr>
          <p:spPr>
            <a:xfrm>
              <a:off x="4075969" y="3597862"/>
              <a:ext cx="1216152" cy="1216152"/>
            </a:xfrm>
            <a:prstGeom prst="cube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Cube 10"/>
            <p:cNvSpPr/>
            <p:nvPr/>
          </p:nvSpPr>
          <p:spPr>
            <a:xfrm>
              <a:off x="2259104" y="2692398"/>
              <a:ext cx="1216152" cy="1216152"/>
            </a:xfrm>
            <a:prstGeom prst="cub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Cube 9"/>
            <p:cNvSpPr/>
            <p:nvPr/>
          </p:nvSpPr>
          <p:spPr>
            <a:xfrm>
              <a:off x="3170517" y="2692398"/>
              <a:ext cx="1216152" cy="1216152"/>
            </a:xfrm>
            <a:prstGeom prst="cube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16" descr="latex-image-1.pdf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978" t="10631"/>
            <a:stretch/>
          </p:blipFill>
          <p:spPr>
            <a:xfrm>
              <a:off x="2128357" y="2763189"/>
              <a:ext cx="4385996" cy="3571869"/>
            </a:xfrm>
            <a:prstGeom prst="rect">
              <a:avLst/>
            </a:prstGeom>
          </p:spPr>
        </p:pic>
      </p:grpSp>
      <p:sp>
        <p:nvSpPr>
          <p:cNvPr id="16" name="TextBox 15"/>
          <p:cNvSpPr txBox="1"/>
          <p:nvPr/>
        </p:nvSpPr>
        <p:spPr>
          <a:xfrm>
            <a:off x="6973017" y="6277020"/>
            <a:ext cx="1579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4x5  (n=8, n=9)</a:t>
            </a:r>
            <a:endParaRPr lang="en-US" dirty="0"/>
          </a:p>
        </p:txBody>
      </p:sp>
      <p:grpSp>
        <p:nvGrpSpPr>
          <p:cNvPr id="41" name="Group 40"/>
          <p:cNvGrpSpPr/>
          <p:nvPr/>
        </p:nvGrpSpPr>
        <p:grpSpPr>
          <a:xfrm>
            <a:off x="6221045" y="2338402"/>
            <a:ext cx="1963215" cy="1970346"/>
            <a:chOff x="2202091" y="1769033"/>
            <a:chExt cx="4871001" cy="4888695"/>
          </a:xfrm>
        </p:grpSpPr>
        <p:sp>
          <p:nvSpPr>
            <p:cNvPr id="42" name="Cube 41"/>
            <p:cNvSpPr/>
            <p:nvPr/>
          </p:nvSpPr>
          <p:spPr>
            <a:xfrm>
              <a:off x="4948518" y="5441576"/>
              <a:ext cx="1216152" cy="1216152"/>
            </a:xfrm>
            <a:prstGeom prst="cub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Cube 42"/>
            <p:cNvSpPr/>
            <p:nvPr/>
          </p:nvSpPr>
          <p:spPr>
            <a:xfrm>
              <a:off x="5856940" y="5438586"/>
              <a:ext cx="1216152" cy="1216152"/>
            </a:xfrm>
            <a:prstGeom prst="cube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Cube 43"/>
            <p:cNvSpPr/>
            <p:nvPr/>
          </p:nvSpPr>
          <p:spPr>
            <a:xfrm>
              <a:off x="4058038" y="4521214"/>
              <a:ext cx="1216152" cy="1216152"/>
            </a:xfrm>
            <a:prstGeom prst="cub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Cube 44"/>
            <p:cNvSpPr/>
            <p:nvPr/>
          </p:nvSpPr>
          <p:spPr>
            <a:xfrm>
              <a:off x="4966449" y="4518224"/>
              <a:ext cx="1216152" cy="1216152"/>
            </a:xfrm>
            <a:prstGeom prst="cube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Cube 45"/>
            <p:cNvSpPr/>
            <p:nvPr/>
          </p:nvSpPr>
          <p:spPr>
            <a:xfrm>
              <a:off x="3152617" y="3600852"/>
              <a:ext cx="1216152" cy="1216152"/>
            </a:xfrm>
            <a:prstGeom prst="cub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Cube 46"/>
            <p:cNvSpPr/>
            <p:nvPr/>
          </p:nvSpPr>
          <p:spPr>
            <a:xfrm>
              <a:off x="4075969" y="3597862"/>
              <a:ext cx="1216152" cy="1216152"/>
            </a:xfrm>
            <a:prstGeom prst="cube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Cube 47"/>
            <p:cNvSpPr/>
            <p:nvPr/>
          </p:nvSpPr>
          <p:spPr>
            <a:xfrm>
              <a:off x="2259104" y="2692398"/>
              <a:ext cx="1216152" cy="1216152"/>
            </a:xfrm>
            <a:prstGeom prst="cub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Cube 48"/>
            <p:cNvSpPr/>
            <p:nvPr/>
          </p:nvSpPr>
          <p:spPr>
            <a:xfrm>
              <a:off x="3170517" y="2692398"/>
              <a:ext cx="1216152" cy="1216152"/>
            </a:xfrm>
            <a:prstGeom prst="cube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Cube 50"/>
            <p:cNvSpPr/>
            <p:nvPr/>
          </p:nvSpPr>
          <p:spPr>
            <a:xfrm>
              <a:off x="2247153" y="1769033"/>
              <a:ext cx="1216152" cy="1216152"/>
            </a:xfrm>
            <a:prstGeom prst="cube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2" name="Picture 51" descr="latex-image-1.pdf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459"/>
            <a:stretch/>
          </p:blipFill>
          <p:spPr>
            <a:xfrm>
              <a:off x="2202091" y="2338292"/>
              <a:ext cx="4312260" cy="3996764"/>
            </a:xfrm>
            <a:prstGeom prst="rect">
              <a:avLst/>
            </a:prstGeom>
          </p:spPr>
        </p:pic>
      </p:grpSp>
      <p:pic>
        <p:nvPicPr>
          <p:cNvPr id="65" name="Picture 64" descr="latex-image-1.pdf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06"/>
          <a:stretch/>
        </p:blipFill>
        <p:spPr>
          <a:xfrm>
            <a:off x="930031" y="3952868"/>
            <a:ext cx="1389633" cy="1610862"/>
          </a:xfrm>
          <a:prstGeom prst="rect">
            <a:avLst/>
          </a:prstGeom>
        </p:spPr>
      </p:pic>
      <p:sp>
        <p:nvSpPr>
          <p:cNvPr id="68" name="TextBox 67"/>
          <p:cNvSpPr txBox="1"/>
          <p:nvPr/>
        </p:nvSpPr>
        <p:spPr>
          <a:xfrm>
            <a:off x="1170612" y="5735717"/>
            <a:ext cx="15316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4 x 4  (n=7, n=8)</a:t>
            </a:r>
            <a:endParaRPr lang="en-US" sz="1400" dirty="0"/>
          </a:p>
        </p:txBody>
      </p:sp>
      <p:sp>
        <p:nvSpPr>
          <p:cNvPr id="69" name="Right Arrow 68"/>
          <p:cNvSpPr/>
          <p:nvPr/>
        </p:nvSpPr>
        <p:spPr>
          <a:xfrm>
            <a:off x="7101521" y="4625254"/>
            <a:ext cx="1353312" cy="568332"/>
          </a:xfrm>
          <a:prstGeom prst="rightArrow">
            <a:avLst/>
          </a:prstGeom>
          <a:solidFill>
            <a:schemeClr val="bg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Next</a:t>
            </a:r>
            <a:endParaRPr lang="en-US" dirty="0"/>
          </a:p>
        </p:txBody>
      </p:sp>
      <p:sp>
        <p:nvSpPr>
          <p:cNvPr id="70" name="Left Arrow 69"/>
          <p:cNvSpPr/>
          <p:nvPr/>
        </p:nvSpPr>
        <p:spPr>
          <a:xfrm>
            <a:off x="1069832" y="6019656"/>
            <a:ext cx="1356458" cy="566928"/>
          </a:xfrm>
          <a:prstGeom prst="leftArrow">
            <a:avLst/>
          </a:prstGeom>
          <a:solidFill>
            <a:schemeClr val="bg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Previous</a:t>
            </a:r>
            <a:endParaRPr lang="en-US" dirty="0"/>
          </a:p>
        </p:txBody>
      </p:sp>
      <p:sp>
        <p:nvSpPr>
          <p:cNvPr id="71" name="TextBox 70"/>
          <p:cNvSpPr txBox="1"/>
          <p:nvPr/>
        </p:nvSpPr>
        <p:spPr>
          <a:xfrm>
            <a:off x="7060443" y="4370708"/>
            <a:ext cx="17972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5x5  (n=9, n=10)</a:t>
            </a:r>
            <a:endParaRPr lang="en-US" sz="1400" dirty="0"/>
          </a:p>
        </p:txBody>
      </p:sp>
      <p:sp>
        <p:nvSpPr>
          <p:cNvPr id="74" name="Title 1"/>
          <p:cNvSpPr>
            <a:spLocks noGrp="1"/>
          </p:cNvSpPr>
          <p:nvPr>
            <p:ph type="title"/>
          </p:nvPr>
        </p:nvSpPr>
        <p:spPr>
          <a:xfrm>
            <a:off x="193227" y="388852"/>
            <a:ext cx="7886700" cy="1325563"/>
          </a:xfrm>
        </p:spPr>
        <p:txBody>
          <a:bodyPr/>
          <a:lstStyle/>
          <a:p>
            <a:r>
              <a:rPr lang="en-US" dirty="0" smtClean="0"/>
              <a:t>GUE Building Blocks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75" name="TextBox 74"/>
          <p:cNvSpPr txBox="1"/>
          <p:nvPr/>
        </p:nvSpPr>
        <p:spPr>
          <a:xfrm>
            <a:off x="5027066" y="258802"/>
            <a:ext cx="3855690" cy="102155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dirty="0" smtClean="0"/>
              <a:t>Build Structure from bottom right</a:t>
            </a:r>
          </a:p>
          <a:p>
            <a:pPr marL="342900" indent="-342900">
              <a:buAutoNum type="arabicParenR"/>
            </a:pPr>
            <a:r>
              <a:rPr lang="en-US" dirty="0" smtClean="0"/>
              <a:t>GUE(n) = Union of  singular values of two consecutive structures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3564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227" y="388852"/>
            <a:ext cx="7886700" cy="1325563"/>
          </a:xfrm>
        </p:spPr>
        <p:txBody>
          <a:bodyPr/>
          <a:lstStyle/>
          <a:p>
            <a:r>
              <a:rPr lang="en-US" dirty="0" smtClean="0"/>
              <a:t>GUE Building Blocks</a:t>
            </a:r>
            <a:br>
              <a:rPr lang="en-US" dirty="0" smtClean="0"/>
            </a:br>
            <a:endParaRPr lang="en-US" dirty="0"/>
          </a:p>
        </p:txBody>
      </p:sp>
      <p:grpSp>
        <p:nvGrpSpPr>
          <p:cNvPr id="58" name="Group 57"/>
          <p:cNvGrpSpPr/>
          <p:nvPr/>
        </p:nvGrpSpPr>
        <p:grpSpPr>
          <a:xfrm>
            <a:off x="2128357" y="1769033"/>
            <a:ext cx="4944735" cy="4888695"/>
            <a:chOff x="2128357" y="1769033"/>
            <a:chExt cx="4944735" cy="4888695"/>
          </a:xfrm>
        </p:grpSpPr>
        <p:sp>
          <p:nvSpPr>
            <p:cNvPr id="5" name="Cube 4"/>
            <p:cNvSpPr/>
            <p:nvPr/>
          </p:nvSpPr>
          <p:spPr>
            <a:xfrm>
              <a:off x="4948518" y="5441576"/>
              <a:ext cx="1216152" cy="1216152"/>
            </a:xfrm>
            <a:prstGeom prst="cub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Cube 3"/>
            <p:cNvSpPr/>
            <p:nvPr/>
          </p:nvSpPr>
          <p:spPr>
            <a:xfrm>
              <a:off x="5856940" y="5438586"/>
              <a:ext cx="1216152" cy="1216152"/>
            </a:xfrm>
            <a:prstGeom prst="cube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Cube 6"/>
            <p:cNvSpPr/>
            <p:nvPr/>
          </p:nvSpPr>
          <p:spPr>
            <a:xfrm>
              <a:off x="4058038" y="4521214"/>
              <a:ext cx="1216152" cy="1216152"/>
            </a:xfrm>
            <a:prstGeom prst="cub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Cube 5"/>
            <p:cNvSpPr/>
            <p:nvPr/>
          </p:nvSpPr>
          <p:spPr>
            <a:xfrm>
              <a:off x="4966449" y="4518224"/>
              <a:ext cx="1216152" cy="1216152"/>
            </a:xfrm>
            <a:prstGeom prst="cube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Cube 8"/>
            <p:cNvSpPr/>
            <p:nvPr/>
          </p:nvSpPr>
          <p:spPr>
            <a:xfrm>
              <a:off x="3152617" y="3600852"/>
              <a:ext cx="1216152" cy="1216152"/>
            </a:xfrm>
            <a:prstGeom prst="cub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Cube 7"/>
            <p:cNvSpPr/>
            <p:nvPr/>
          </p:nvSpPr>
          <p:spPr>
            <a:xfrm>
              <a:off x="4075969" y="3597862"/>
              <a:ext cx="1216152" cy="1216152"/>
            </a:xfrm>
            <a:prstGeom prst="cube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Cube 10"/>
            <p:cNvSpPr/>
            <p:nvPr/>
          </p:nvSpPr>
          <p:spPr>
            <a:xfrm>
              <a:off x="2259104" y="2692398"/>
              <a:ext cx="1216152" cy="1216152"/>
            </a:xfrm>
            <a:prstGeom prst="cub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Cube 9"/>
            <p:cNvSpPr/>
            <p:nvPr/>
          </p:nvSpPr>
          <p:spPr>
            <a:xfrm>
              <a:off x="3170517" y="2692398"/>
              <a:ext cx="1216152" cy="1216152"/>
            </a:xfrm>
            <a:prstGeom prst="cube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Cube 14"/>
            <p:cNvSpPr/>
            <p:nvPr/>
          </p:nvSpPr>
          <p:spPr>
            <a:xfrm>
              <a:off x="2247153" y="1769033"/>
              <a:ext cx="1216152" cy="1216152"/>
            </a:xfrm>
            <a:prstGeom prst="cube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16" descr="latex-image-1.pdf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978"/>
            <a:stretch/>
          </p:blipFill>
          <p:spPr>
            <a:xfrm>
              <a:off x="2128357" y="2338293"/>
              <a:ext cx="4385996" cy="3996765"/>
            </a:xfrm>
            <a:prstGeom prst="rect">
              <a:avLst/>
            </a:prstGeom>
          </p:spPr>
        </p:pic>
      </p:grpSp>
      <p:sp>
        <p:nvSpPr>
          <p:cNvPr id="16" name="TextBox 15"/>
          <p:cNvSpPr txBox="1"/>
          <p:nvPr/>
        </p:nvSpPr>
        <p:spPr>
          <a:xfrm>
            <a:off x="6973017" y="6277020"/>
            <a:ext cx="1696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5x5  (n=9, n=10)</a:t>
            </a:r>
            <a:endParaRPr lang="en-US" dirty="0"/>
          </a:p>
        </p:txBody>
      </p:sp>
      <p:grpSp>
        <p:nvGrpSpPr>
          <p:cNvPr id="45" name="Group 44"/>
          <p:cNvGrpSpPr/>
          <p:nvPr/>
        </p:nvGrpSpPr>
        <p:grpSpPr>
          <a:xfrm>
            <a:off x="5871870" y="2338402"/>
            <a:ext cx="2312390" cy="1970346"/>
            <a:chOff x="1335740" y="1769033"/>
            <a:chExt cx="5737352" cy="4888695"/>
          </a:xfrm>
        </p:grpSpPr>
        <p:sp>
          <p:nvSpPr>
            <p:cNvPr id="46" name="Cube 45"/>
            <p:cNvSpPr/>
            <p:nvPr/>
          </p:nvSpPr>
          <p:spPr>
            <a:xfrm>
              <a:off x="4948518" y="5441576"/>
              <a:ext cx="1216152" cy="1216152"/>
            </a:xfrm>
            <a:prstGeom prst="cub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Cube 46"/>
            <p:cNvSpPr/>
            <p:nvPr/>
          </p:nvSpPr>
          <p:spPr>
            <a:xfrm>
              <a:off x="5856940" y="5438586"/>
              <a:ext cx="1216152" cy="1216152"/>
            </a:xfrm>
            <a:prstGeom prst="cube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Cube 47"/>
            <p:cNvSpPr/>
            <p:nvPr/>
          </p:nvSpPr>
          <p:spPr>
            <a:xfrm>
              <a:off x="4058038" y="4521214"/>
              <a:ext cx="1216152" cy="1216152"/>
            </a:xfrm>
            <a:prstGeom prst="cub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Cube 48"/>
            <p:cNvSpPr/>
            <p:nvPr/>
          </p:nvSpPr>
          <p:spPr>
            <a:xfrm>
              <a:off x="4966449" y="4518224"/>
              <a:ext cx="1216152" cy="1216152"/>
            </a:xfrm>
            <a:prstGeom prst="cube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Cube 49"/>
            <p:cNvSpPr/>
            <p:nvPr/>
          </p:nvSpPr>
          <p:spPr>
            <a:xfrm>
              <a:off x="3152617" y="3600852"/>
              <a:ext cx="1216152" cy="1216152"/>
            </a:xfrm>
            <a:prstGeom prst="cub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Cube 50"/>
            <p:cNvSpPr/>
            <p:nvPr/>
          </p:nvSpPr>
          <p:spPr>
            <a:xfrm>
              <a:off x="4075969" y="3597862"/>
              <a:ext cx="1216152" cy="1216152"/>
            </a:xfrm>
            <a:prstGeom prst="cube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Cube 51"/>
            <p:cNvSpPr/>
            <p:nvPr/>
          </p:nvSpPr>
          <p:spPr>
            <a:xfrm>
              <a:off x="2259104" y="2692398"/>
              <a:ext cx="1216152" cy="1216152"/>
            </a:xfrm>
            <a:prstGeom prst="cub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Cube 52"/>
            <p:cNvSpPr/>
            <p:nvPr/>
          </p:nvSpPr>
          <p:spPr>
            <a:xfrm>
              <a:off x="3170517" y="2692398"/>
              <a:ext cx="1216152" cy="1216152"/>
            </a:xfrm>
            <a:prstGeom prst="cube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Cube 53"/>
            <p:cNvSpPr/>
            <p:nvPr/>
          </p:nvSpPr>
          <p:spPr>
            <a:xfrm>
              <a:off x="1335740" y="1769033"/>
              <a:ext cx="1216152" cy="1216152"/>
            </a:xfrm>
            <a:prstGeom prst="cub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Cube 54"/>
            <p:cNvSpPr/>
            <p:nvPr/>
          </p:nvSpPr>
          <p:spPr>
            <a:xfrm>
              <a:off x="2247153" y="1769033"/>
              <a:ext cx="1216152" cy="1216152"/>
            </a:xfrm>
            <a:prstGeom prst="cube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6" name="Picture 55" descr="latex-image-1.pdf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1470" y="2338293"/>
              <a:ext cx="4982883" cy="3996765"/>
            </a:xfrm>
            <a:prstGeom prst="rect">
              <a:avLst/>
            </a:prstGeom>
          </p:spPr>
        </p:pic>
      </p:grpSp>
      <p:sp>
        <p:nvSpPr>
          <p:cNvPr id="60" name="Cube 59"/>
          <p:cNvSpPr/>
          <p:nvPr/>
        </p:nvSpPr>
        <p:spPr>
          <a:xfrm>
            <a:off x="1688568" y="5203620"/>
            <a:ext cx="490159" cy="490159"/>
          </a:xfrm>
          <a:prstGeom prst="cub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Cube 60"/>
          <p:cNvSpPr/>
          <p:nvPr/>
        </p:nvSpPr>
        <p:spPr>
          <a:xfrm>
            <a:off x="2054700" y="5202414"/>
            <a:ext cx="490159" cy="490159"/>
          </a:xfrm>
          <a:prstGeom prst="cube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Cube 61"/>
          <p:cNvSpPr/>
          <p:nvPr/>
        </p:nvSpPr>
        <p:spPr>
          <a:xfrm>
            <a:off x="1329668" y="4832676"/>
            <a:ext cx="490159" cy="490159"/>
          </a:xfrm>
          <a:prstGeom prst="cube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Cube 62"/>
          <p:cNvSpPr/>
          <p:nvPr/>
        </p:nvSpPr>
        <p:spPr>
          <a:xfrm>
            <a:off x="1695795" y="4831471"/>
            <a:ext cx="490159" cy="490159"/>
          </a:xfrm>
          <a:prstGeom prst="cube">
            <a:avLst/>
          </a:prstGeom>
          <a:solidFill>
            <a:srgbClr val="0000FF"/>
          </a:solidFill>
          <a:ln>
            <a:solidFill>
              <a:schemeClr val="tx1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Cube 63"/>
          <p:cNvSpPr/>
          <p:nvPr/>
        </p:nvSpPr>
        <p:spPr>
          <a:xfrm>
            <a:off x="964746" y="4461732"/>
            <a:ext cx="490159" cy="490159"/>
          </a:xfrm>
          <a:prstGeom prst="cube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Cube 64"/>
          <p:cNvSpPr/>
          <p:nvPr/>
        </p:nvSpPr>
        <p:spPr>
          <a:xfrm>
            <a:off x="1336895" y="4460527"/>
            <a:ext cx="490159" cy="490159"/>
          </a:xfrm>
          <a:prstGeom prst="cube">
            <a:avLst/>
          </a:prstGeom>
          <a:solidFill>
            <a:srgbClr val="0000FF"/>
          </a:solidFill>
          <a:ln>
            <a:solidFill>
              <a:schemeClr val="tx1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Cube 65"/>
          <p:cNvSpPr/>
          <p:nvPr/>
        </p:nvSpPr>
        <p:spPr>
          <a:xfrm>
            <a:off x="604624" y="4095587"/>
            <a:ext cx="490159" cy="490159"/>
          </a:xfrm>
          <a:prstGeom prst="cub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Cube 66"/>
          <p:cNvSpPr/>
          <p:nvPr/>
        </p:nvSpPr>
        <p:spPr>
          <a:xfrm>
            <a:off x="971961" y="4095587"/>
            <a:ext cx="490159" cy="490159"/>
          </a:xfrm>
          <a:prstGeom prst="cube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0" name="Picture 69" descr="latex-image-1.pdf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6" t="7384"/>
          <a:stretch/>
        </p:blipFill>
        <p:spPr>
          <a:xfrm>
            <a:off x="562708" y="4071815"/>
            <a:ext cx="1756956" cy="1491914"/>
          </a:xfrm>
          <a:prstGeom prst="rect">
            <a:avLst/>
          </a:prstGeom>
        </p:spPr>
      </p:pic>
      <p:sp>
        <p:nvSpPr>
          <p:cNvPr id="71" name="TextBox 70"/>
          <p:cNvSpPr txBox="1"/>
          <p:nvPr/>
        </p:nvSpPr>
        <p:spPr>
          <a:xfrm>
            <a:off x="1170612" y="5735717"/>
            <a:ext cx="15316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4 x 5  (n=8, n=9)</a:t>
            </a:r>
            <a:endParaRPr lang="en-US" sz="1400" dirty="0"/>
          </a:p>
        </p:txBody>
      </p:sp>
      <p:sp>
        <p:nvSpPr>
          <p:cNvPr id="72" name="Right Arrow 71"/>
          <p:cNvSpPr/>
          <p:nvPr/>
        </p:nvSpPr>
        <p:spPr>
          <a:xfrm>
            <a:off x="7101521" y="4625254"/>
            <a:ext cx="1353312" cy="568332"/>
          </a:xfrm>
          <a:prstGeom prst="rightArrow">
            <a:avLst/>
          </a:prstGeom>
          <a:solidFill>
            <a:schemeClr val="bg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Next</a:t>
            </a:r>
            <a:endParaRPr lang="en-US" dirty="0"/>
          </a:p>
        </p:txBody>
      </p:sp>
      <p:sp>
        <p:nvSpPr>
          <p:cNvPr id="75" name="Left Arrow 74"/>
          <p:cNvSpPr/>
          <p:nvPr/>
        </p:nvSpPr>
        <p:spPr>
          <a:xfrm>
            <a:off x="1069832" y="6019656"/>
            <a:ext cx="1356458" cy="566928"/>
          </a:xfrm>
          <a:prstGeom prst="leftArrow">
            <a:avLst/>
          </a:prstGeom>
          <a:solidFill>
            <a:schemeClr val="bg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Previous</a:t>
            </a:r>
            <a:endParaRPr lang="en-US" dirty="0"/>
          </a:p>
        </p:txBody>
      </p:sp>
      <p:sp>
        <p:nvSpPr>
          <p:cNvPr id="76" name="TextBox 75"/>
          <p:cNvSpPr txBox="1"/>
          <p:nvPr/>
        </p:nvSpPr>
        <p:spPr>
          <a:xfrm>
            <a:off x="7060443" y="4370708"/>
            <a:ext cx="17972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5x6  (n=10, n=11)</a:t>
            </a:r>
            <a:endParaRPr lang="en-US" sz="1400" dirty="0"/>
          </a:p>
        </p:txBody>
      </p:sp>
      <p:sp>
        <p:nvSpPr>
          <p:cNvPr id="77" name="TextBox 76"/>
          <p:cNvSpPr txBox="1"/>
          <p:nvPr/>
        </p:nvSpPr>
        <p:spPr>
          <a:xfrm>
            <a:off x="5027066" y="258802"/>
            <a:ext cx="3855690" cy="102155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dirty="0" smtClean="0"/>
              <a:t>Build Structure from bottom right</a:t>
            </a:r>
          </a:p>
          <a:p>
            <a:pPr marL="342900" indent="-342900">
              <a:buAutoNum type="arabicParenR"/>
            </a:pPr>
            <a:r>
              <a:rPr lang="en-US" dirty="0" smtClean="0"/>
              <a:t>GUE(n) = Union of  singular values of two consecutive structures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6920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ube 13"/>
          <p:cNvSpPr/>
          <p:nvPr/>
        </p:nvSpPr>
        <p:spPr>
          <a:xfrm>
            <a:off x="1335740" y="1761218"/>
            <a:ext cx="1216152" cy="1216152"/>
          </a:xfrm>
          <a:prstGeom prst="cub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470" y="2330478"/>
            <a:ext cx="4982883" cy="3996765"/>
          </a:xfrm>
          <a:prstGeom prst="rect">
            <a:avLst/>
          </a:prstGeom>
        </p:spPr>
      </p:pic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193227" y="388852"/>
            <a:ext cx="7886700" cy="1325563"/>
          </a:xfrm>
        </p:spPr>
        <p:txBody>
          <a:bodyPr/>
          <a:lstStyle/>
          <a:p>
            <a:r>
              <a:rPr lang="en-US" dirty="0" smtClean="0"/>
              <a:t>GUE Building Blocks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027066" y="258802"/>
            <a:ext cx="3855690" cy="102155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dirty="0" smtClean="0"/>
              <a:t>Build Structure from bottom right</a:t>
            </a:r>
          </a:p>
          <a:p>
            <a:pPr marL="342900" indent="-342900">
              <a:buAutoNum type="arabicParenR"/>
            </a:pPr>
            <a:r>
              <a:rPr lang="en-US" dirty="0" smtClean="0"/>
              <a:t>GUE(n) = Union of  singular values of two consecutive structures</a:t>
            </a:r>
            <a:endParaRPr lang="en-US" dirty="0"/>
          </a:p>
        </p:txBody>
      </p:sp>
      <p:sp>
        <p:nvSpPr>
          <p:cNvPr id="20" name="Cube 19"/>
          <p:cNvSpPr/>
          <p:nvPr/>
        </p:nvSpPr>
        <p:spPr>
          <a:xfrm>
            <a:off x="1688568" y="5203620"/>
            <a:ext cx="490159" cy="490159"/>
          </a:xfrm>
          <a:prstGeom prst="cub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ube 20"/>
          <p:cNvSpPr/>
          <p:nvPr/>
        </p:nvSpPr>
        <p:spPr>
          <a:xfrm>
            <a:off x="2054700" y="5202414"/>
            <a:ext cx="490159" cy="490159"/>
          </a:xfrm>
          <a:prstGeom prst="cube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ube 21"/>
          <p:cNvSpPr/>
          <p:nvPr/>
        </p:nvSpPr>
        <p:spPr>
          <a:xfrm>
            <a:off x="1329668" y="4832676"/>
            <a:ext cx="490159" cy="490159"/>
          </a:xfrm>
          <a:prstGeom prst="cube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ube 22"/>
          <p:cNvSpPr/>
          <p:nvPr/>
        </p:nvSpPr>
        <p:spPr>
          <a:xfrm>
            <a:off x="1695795" y="4831471"/>
            <a:ext cx="490159" cy="490159"/>
          </a:xfrm>
          <a:prstGeom prst="cube">
            <a:avLst/>
          </a:prstGeom>
          <a:solidFill>
            <a:srgbClr val="0000FF"/>
          </a:solidFill>
          <a:ln>
            <a:solidFill>
              <a:schemeClr val="tx1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Cube 23"/>
          <p:cNvSpPr/>
          <p:nvPr/>
        </p:nvSpPr>
        <p:spPr>
          <a:xfrm>
            <a:off x="964746" y="4461732"/>
            <a:ext cx="490159" cy="490159"/>
          </a:xfrm>
          <a:prstGeom prst="cube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ube 24"/>
          <p:cNvSpPr/>
          <p:nvPr/>
        </p:nvSpPr>
        <p:spPr>
          <a:xfrm>
            <a:off x="1336895" y="4460527"/>
            <a:ext cx="490159" cy="490159"/>
          </a:xfrm>
          <a:prstGeom prst="cube">
            <a:avLst/>
          </a:prstGeom>
          <a:solidFill>
            <a:srgbClr val="0000FF"/>
          </a:solidFill>
          <a:ln>
            <a:solidFill>
              <a:schemeClr val="tx1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Cube 25"/>
          <p:cNvSpPr/>
          <p:nvPr/>
        </p:nvSpPr>
        <p:spPr>
          <a:xfrm>
            <a:off x="604624" y="4095587"/>
            <a:ext cx="490159" cy="490159"/>
          </a:xfrm>
          <a:prstGeom prst="cub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Cube 26"/>
          <p:cNvSpPr/>
          <p:nvPr/>
        </p:nvSpPr>
        <p:spPr>
          <a:xfrm>
            <a:off x="971961" y="4095587"/>
            <a:ext cx="490159" cy="490159"/>
          </a:xfrm>
          <a:prstGeom prst="cube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170612" y="5735717"/>
            <a:ext cx="15316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5</a:t>
            </a:r>
            <a:r>
              <a:rPr lang="en-US" sz="1400" dirty="0" smtClean="0"/>
              <a:t> x 5  (n=9, n=10)</a:t>
            </a:r>
            <a:endParaRPr lang="en-US" sz="1400" dirty="0"/>
          </a:p>
        </p:txBody>
      </p:sp>
      <p:sp>
        <p:nvSpPr>
          <p:cNvPr id="30" name="Left Arrow 29"/>
          <p:cNvSpPr/>
          <p:nvPr/>
        </p:nvSpPr>
        <p:spPr>
          <a:xfrm>
            <a:off x="1069832" y="6019656"/>
            <a:ext cx="1356458" cy="566928"/>
          </a:xfrm>
          <a:prstGeom prst="leftArrow">
            <a:avLst/>
          </a:prstGeom>
          <a:solidFill>
            <a:schemeClr val="bg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Previous</a:t>
            </a:r>
            <a:endParaRPr lang="en-US" dirty="0"/>
          </a:p>
        </p:txBody>
      </p:sp>
      <p:sp>
        <p:nvSpPr>
          <p:cNvPr id="31" name="Cube 30"/>
          <p:cNvSpPr/>
          <p:nvPr/>
        </p:nvSpPr>
        <p:spPr>
          <a:xfrm>
            <a:off x="604623" y="3720457"/>
            <a:ext cx="490160" cy="490159"/>
          </a:xfrm>
          <a:prstGeom prst="cube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 descr="latex-image-1.pdf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94" t="-4745"/>
          <a:stretch/>
        </p:blipFill>
        <p:spPr>
          <a:xfrm>
            <a:off x="578338" y="3876431"/>
            <a:ext cx="1741326" cy="168729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" name="Group 31"/>
          <p:cNvGrpSpPr/>
          <p:nvPr/>
        </p:nvGrpSpPr>
        <p:grpSpPr>
          <a:xfrm>
            <a:off x="2128357" y="1769033"/>
            <a:ext cx="4944735" cy="4888695"/>
            <a:chOff x="2128357" y="1769033"/>
            <a:chExt cx="4944735" cy="4888695"/>
          </a:xfrm>
        </p:grpSpPr>
        <p:sp>
          <p:nvSpPr>
            <p:cNvPr id="33" name="Cube 32"/>
            <p:cNvSpPr/>
            <p:nvPr/>
          </p:nvSpPr>
          <p:spPr>
            <a:xfrm>
              <a:off x="4948518" y="5441576"/>
              <a:ext cx="1216152" cy="1216152"/>
            </a:xfrm>
            <a:prstGeom prst="cub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Cube 33"/>
            <p:cNvSpPr/>
            <p:nvPr/>
          </p:nvSpPr>
          <p:spPr>
            <a:xfrm>
              <a:off x="5856940" y="5438586"/>
              <a:ext cx="1216152" cy="1216152"/>
            </a:xfrm>
            <a:prstGeom prst="cube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Cube 34"/>
            <p:cNvSpPr/>
            <p:nvPr/>
          </p:nvSpPr>
          <p:spPr>
            <a:xfrm>
              <a:off x="4058038" y="4521214"/>
              <a:ext cx="1216152" cy="1216152"/>
            </a:xfrm>
            <a:prstGeom prst="cub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Cube 35"/>
            <p:cNvSpPr/>
            <p:nvPr/>
          </p:nvSpPr>
          <p:spPr>
            <a:xfrm>
              <a:off x="4966449" y="4518224"/>
              <a:ext cx="1216152" cy="1216152"/>
            </a:xfrm>
            <a:prstGeom prst="cube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Cube 36"/>
            <p:cNvSpPr/>
            <p:nvPr/>
          </p:nvSpPr>
          <p:spPr>
            <a:xfrm>
              <a:off x="3152617" y="3600852"/>
              <a:ext cx="1216152" cy="1216152"/>
            </a:xfrm>
            <a:prstGeom prst="cub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Cube 37"/>
            <p:cNvSpPr/>
            <p:nvPr/>
          </p:nvSpPr>
          <p:spPr>
            <a:xfrm>
              <a:off x="4075969" y="3597862"/>
              <a:ext cx="1216152" cy="1216152"/>
            </a:xfrm>
            <a:prstGeom prst="cube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Cube 38"/>
            <p:cNvSpPr/>
            <p:nvPr/>
          </p:nvSpPr>
          <p:spPr>
            <a:xfrm>
              <a:off x="2259104" y="2692398"/>
              <a:ext cx="1216152" cy="1216152"/>
            </a:xfrm>
            <a:prstGeom prst="cub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Cube 39"/>
            <p:cNvSpPr/>
            <p:nvPr/>
          </p:nvSpPr>
          <p:spPr>
            <a:xfrm>
              <a:off x="3170517" y="2692398"/>
              <a:ext cx="1216152" cy="1216152"/>
            </a:xfrm>
            <a:prstGeom prst="cube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Cube 40"/>
            <p:cNvSpPr/>
            <p:nvPr/>
          </p:nvSpPr>
          <p:spPr>
            <a:xfrm>
              <a:off x="2247153" y="1769033"/>
              <a:ext cx="1216152" cy="1216152"/>
            </a:xfrm>
            <a:prstGeom prst="cube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2" name="Picture 41" descr="latex-image-1.pdf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978"/>
            <a:stretch/>
          </p:blipFill>
          <p:spPr>
            <a:xfrm>
              <a:off x="2128357" y="2338293"/>
              <a:ext cx="4385996" cy="3996765"/>
            </a:xfrm>
            <a:prstGeom prst="rect">
              <a:avLst/>
            </a:prstGeom>
          </p:spPr>
        </p:pic>
      </p:grpSp>
      <p:sp>
        <p:nvSpPr>
          <p:cNvPr id="43" name="TextBox 42"/>
          <p:cNvSpPr txBox="1"/>
          <p:nvPr/>
        </p:nvSpPr>
        <p:spPr>
          <a:xfrm>
            <a:off x="6973017" y="6277020"/>
            <a:ext cx="1813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5x6  (n=10, n=11)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5953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41288"/>
            <a:ext cx="2210670" cy="1325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GUE Building Blocks</a:t>
            </a:r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4980817" y="1038260"/>
            <a:ext cx="1637554" cy="1503022"/>
            <a:chOff x="1335740" y="1769033"/>
            <a:chExt cx="5737352" cy="4888695"/>
          </a:xfrm>
        </p:grpSpPr>
        <p:sp>
          <p:nvSpPr>
            <p:cNvPr id="18" name="Cube 17"/>
            <p:cNvSpPr/>
            <p:nvPr/>
          </p:nvSpPr>
          <p:spPr>
            <a:xfrm>
              <a:off x="4948518" y="5441576"/>
              <a:ext cx="1216152" cy="1216152"/>
            </a:xfrm>
            <a:prstGeom prst="cub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Cube 18"/>
            <p:cNvSpPr/>
            <p:nvPr/>
          </p:nvSpPr>
          <p:spPr>
            <a:xfrm>
              <a:off x="5856940" y="5438586"/>
              <a:ext cx="1216152" cy="1216152"/>
            </a:xfrm>
            <a:prstGeom prst="cube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Cube 19"/>
            <p:cNvSpPr/>
            <p:nvPr/>
          </p:nvSpPr>
          <p:spPr>
            <a:xfrm>
              <a:off x="4058038" y="4521214"/>
              <a:ext cx="1216152" cy="1216152"/>
            </a:xfrm>
            <a:prstGeom prst="cub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Cube 20"/>
            <p:cNvSpPr/>
            <p:nvPr/>
          </p:nvSpPr>
          <p:spPr>
            <a:xfrm>
              <a:off x="4966449" y="4518224"/>
              <a:ext cx="1216152" cy="1216152"/>
            </a:xfrm>
            <a:prstGeom prst="cube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Cube 21"/>
            <p:cNvSpPr/>
            <p:nvPr/>
          </p:nvSpPr>
          <p:spPr>
            <a:xfrm>
              <a:off x="3152617" y="3600852"/>
              <a:ext cx="1216152" cy="1216152"/>
            </a:xfrm>
            <a:prstGeom prst="cub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Cube 22"/>
            <p:cNvSpPr/>
            <p:nvPr/>
          </p:nvSpPr>
          <p:spPr>
            <a:xfrm>
              <a:off x="4075969" y="3597862"/>
              <a:ext cx="1216152" cy="1216152"/>
            </a:xfrm>
            <a:prstGeom prst="cube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Cube 23"/>
            <p:cNvSpPr/>
            <p:nvPr/>
          </p:nvSpPr>
          <p:spPr>
            <a:xfrm>
              <a:off x="2259104" y="2692398"/>
              <a:ext cx="1216152" cy="1216152"/>
            </a:xfrm>
            <a:prstGeom prst="cub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Cube 24"/>
            <p:cNvSpPr/>
            <p:nvPr/>
          </p:nvSpPr>
          <p:spPr>
            <a:xfrm>
              <a:off x="3170517" y="2692398"/>
              <a:ext cx="1216152" cy="1216152"/>
            </a:xfrm>
            <a:prstGeom prst="cube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Cube 25"/>
            <p:cNvSpPr/>
            <p:nvPr/>
          </p:nvSpPr>
          <p:spPr>
            <a:xfrm>
              <a:off x="1335740" y="1769033"/>
              <a:ext cx="1216152" cy="1216152"/>
            </a:xfrm>
            <a:prstGeom prst="cub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Cube 26"/>
            <p:cNvSpPr/>
            <p:nvPr/>
          </p:nvSpPr>
          <p:spPr>
            <a:xfrm>
              <a:off x="2247153" y="1769033"/>
              <a:ext cx="1216152" cy="1216152"/>
            </a:xfrm>
            <a:prstGeom prst="cube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105308" y="1083350"/>
            <a:ext cx="1377419" cy="1503022"/>
            <a:chOff x="2289146" y="1470213"/>
            <a:chExt cx="1377419" cy="1503022"/>
          </a:xfrm>
        </p:grpSpPr>
        <p:sp>
          <p:nvSpPr>
            <p:cNvPr id="38" name="Cube 37"/>
            <p:cNvSpPr/>
            <p:nvPr/>
          </p:nvSpPr>
          <p:spPr>
            <a:xfrm>
              <a:off x="3060169" y="2599331"/>
              <a:ext cx="347114" cy="373904"/>
            </a:xfrm>
            <a:prstGeom prst="cub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Cube 38"/>
            <p:cNvSpPr/>
            <p:nvPr/>
          </p:nvSpPr>
          <p:spPr>
            <a:xfrm>
              <a:off x="3319451" y="2598412"/>
              <a:ext cx="347114" cy="373904"/>
            </a:xfrm>
            <a:prstGeom prst="cube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Cube 39"/>
            <p:cNvSpPr/>
            <p:nvPr/>
          </p:nvSpPr>
          <p:spPr>
            <a:xfrm>
              <a:off x="2806009" y="2316367"/>
              <a:ext cx="347114" cy="373904"/>
            </a:xfrm>
            <a:prstGeom prst="cub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Cube 40"/>
            <p:cNvSpPr/>
            <p:nvPr/>
          </p:nvSpPr>
          <p:spPr>
            <a:xfrm>
              <a:off x="3065287" y="2315448"/>
              <a:ext cx="347114" cy="373904"/>
            </a:xfrm>
            <a:prstGeom prst="cube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Cube 41"/>
            <p:cNvSpPr/>
            <p:nvPr/>
          </p:nvSpPr>
          <p:spPr>
            <a:xfrm>
              <a:off x="2547584" y="2033403"/>
              <a:ext cx="347114" cy="373904"/>
            </a:xfrm>
            <a:prstGeom prst="cub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Cube 42"/>
            <p:cNvSpPr/>
            <p:nvPr/>
          </p:nvSpPr>
          <p:spPr>
            <a:xfrm>
              <a:off x="2811127" y="2032484"/>
              <a:ext cx="347114" cy="373904"/>
            </a:xfrm>
            <a:prstGeom prst="cube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Cube 43"/>
            <p:cNvSpPr/>
            <p:nvPr/>
          </p:nvSpPr>
          <p:spPr>
            <a:xfrm>
              <a:off x="2292557" y="1754100"/>
              <a:ext cx="347114" cy="373904"/>
            </a:xfrm>
            <a:prstGeom prst="cub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Cube 44"/>
            <p:cNvSpPr/>
            <p:nvPr/>
          </p:nvSpPr>
          <p:spPr>
            <a:xfrm>
              <a:off x="2552693" y="1754100"/>
              <a:ext cx="347114" cy="373904"/>
            </a:xfrm>
            <a:prstGeom prst="cube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Cube 46"/>
            <p:cNvSpPr/>
            <p:nvPr/>
          </p:nvSpPr>
          <p:spPr>
            <a:xfrm>
              <a:off x="2289146" y="1470213"/>
              <a:ext cx="347114" cy="373904"/>
            </a:xfrm>
            <a:prstGeom prst="cube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9" name="Cube 48"/>
          <p:cNvSpPr/>
          <p:nvPr/>
        </p:nvSpPr>
        <p:spPr>
          <a:xfrm>
            <a:off x="6011975" y="3440466"/>
            <a:ext cx="347114" cy="373904"/>
          </a:xfrm>
          <a:prstGeom prst="cub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Cube 49"/>
          <p:cNvSpPr/>
          <p:nvPr/>
        </p:nvSpPr>
        <p:spPr>
          <a:xfrm>
            <a:off x="6271257" y="3439547"/>
            <a:ext cx="347114" cy="373904"/>
          </a:xfrm>
          <a:prstGeom prst="cube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Cube 50"/>
          <p:cNvSpPr/>
          <p:nvPr/>
        </p:nvSpPr>
        <p:spPr>
          <a:xfrm>
            <a:off x="5757815" y="3157502"/>
            <a:ext cx="347114" cy="373904"/>
          </a:xfrm>
          <a:prstGeom prst="cube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Cube 51"/>
          <p:cNvSpPr/>
          <p:nvPr/>
        </p:nvSpPr>
        <p:spPr>
          <a:xfrm>
            <a:off x="6017093" y="3156583"/>
            <a:ext cx="347114" cy="373904"/>
          </a:xfrm>
          <a:prstGeom prst="cube">
            <a:avLst/>
          </a:prstGeom>
          <a:solidFill>
            <a:srgbClr val="0000FF"/>
          </a:solidFill>
          <a:ln>
            <a:solidFill>
              <a:schemeClr val="tx1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Cube 52"/>
          <p:cNvSpPr/>
          <p:nvPr/>
        </p:nvSpPr>
        <p:spPr>
          <a:xfrm>
            <a:off x="5499390" y="2874538"/>
            <a:ext cx="347114" cy="373904"/>
          </a:xfrm>
          <a:prstGeom prst="cube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Cube 53"/>
          <p:cNvSpPr/>
          <p:nvPr/>
        </p:nvSpPr>
        <p:spPr>
          <a:xfrm>
            <a:off x="5762933" y="2873619"/>
            <a:ext cx="347114" cy="373904"/>
          </a:xfrm>
          <a:prstGeom prst="cube">
            <a:avLst/>
          </a:prstGeom>
          <a:solidFill>
            <a:srgbClr val="0000FF"/>
          </a:solidFill>
          <a:ln>
            <a:solidFill>
              <a:schemeClr val="tx1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Cube 54"/>
          <p:cNvSpPr/>
          <p:nvPr/>
        </p:nvSpPr>
        <p:spPr>
          <a:xfrm>
            <a:off x="5244363" y="2595235"/>
            <a:ext cx="347114" cy="373904"/>
          </a:xfrm>
          <a:prstGeom prst="cub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Cube 55"/>
          <p:cNvSpPr/>
          <p:nvPr/>
        </p:nvSpPr>
        <p:spPr>
          <a:xfrm>
            <a:off x="5504499" y="2595235"/>
            <a:ext cx="347114" cy="373904"/>
          </a:xfrm>
          <a:prstGeom prst="cube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Cube 57"/>
          <p:cNvSpPr/>
          <p:nvPr/>
        </p:nvSpPr>
        <p:spPr>
          <a:xfrm>
            <a:off x="2888170" y="3536044"/>
            <a:ext cx="347114" cy="373904"/>
          </a:xfrm>
          <a:prstGeom prst="cub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Cube 58"/>
          <p:cNvSpPr/>
          <p:nvPr/>
        </p:nvSpPr>
        <p:spPr>
          <a:xfrm>
            <a:off x="3147452" y="3535125"/>
            <a:ext cx="347114" cy="373904"/>
          </a:xfrm>
          <a:prstGeom prst="cube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Cube 59"/>
          <p:cNvSpPr/>
          <p:nvPr/>
        </p:nvSpPr>
        <p:spPr>
          <a:xfrm>
            <a:off x="2634010" y="3253080"/>
            <a:ext cx="347114" cy="373904"/>
          </a:xfrm>
          <a:prstGeom prst="cube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Cube 60"/>
          <p:cNvSpPr/>
          <p:nvPr/>
        </p:nvSpPr>
        <p:spPr>
          <a:xfrm>
            <a:off x="2893288" y="3252161"/>
            <a:ext cx="347114" cy="373904"/>
          </a:xfrm>
          <a:prstGeom prst="cube">
            <a:avLst/>
          </a:prstGeom>
          <a:solidFill>
            <a:srgbClr val="0000FF"/>
          </a:solidFill>
          <a:ln>
            <a:solidFill>
              <a:schemeClr val="tx1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Cube 61"/>
          <p:cNvSpPr/>
          <p:nvPr/>
        </p:nvSpPr>
        <p:spPr>
          <a:xfrm>
            <a:off x="2375585" y="2970116"/>
            <a:ext cx="347114" cy="373904"/>
          </a:xfrm>
          <a:prstGeom prst="cube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Cube 62"/>
          <p:cNvSpPr/>
          <p:nvPr/>
        </p:nvSpPr>
        <p:spPr>
          <a:xfrm>
            <a:off x="2639128" y="2969197"/>
            <a:ext cx="347114" cy="373904"/>
          </a:xfrm>
          <a:prstGeom prst="cube">
            <a:avLst/>
          </a:prstGeom>
          <a:solidFill>
            <a:srgbClr val="0000FF"/>
          </a:solidFill>
          <a:ln>
            <a:solidFill>
              <a:schemeClr val="tx1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Cube 64"/>
          <p:cNvSpPr/>
          <p:nvPr/>
        </p:nvSpPr>
        <p:spPr>
          <a:xfrm>
            <a:off x="2380694" y="2690813"/>
            <a:ext cx="347114" cy="373904"/>
          </a:xfrm>
          <a:prstGeom prst="cube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Cube 65"/>
          <p:cNvSpPr/>
          <p:nvPr/>
        </p:nvSpPr>
        <p:spPr>
          <a:xfrm>
            <a:off x="6009675" y="4478520"/>
            <a:ext cx="347114" cy="373904"/>
          </a:xfrm>
          <a:prstGeom prst="cub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Cube 66"/>
          <p:cNvSpPr/>
          <p:nvPr/>
        </p:nvSpPr>
        <p:spPr>
          <a:xfrm>
            <a:off x="6268957" y="4477601"/>
            <a:ext cx="347114" cy="373904"/>
          </a:xfrm>
          <a:prstGeom prst="cube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Cube 67"/>
          <p:cNvSpPr/>
          <p:nvPr/>
        </p:nvSpPr>
        <p:spPr>
          <a:xfrm>
            <a:off x="5755515" y="4195556"/>
            <a:ext cx="347114" cy="373904"/>
          </a:xfrm>
          <a:prstGeom prst="cube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Cube 68"/>
          <p:cNvSpPr/>
          <p:nvPr/>
        </p:nvSpPr>
        <p:spPr>
          <a:xfrm>
            <a:off x="6014793" y="4194637"/>
            <a:ext cx="347114" cy="373904"/>
          </a:xfrm>
          <a:prstGeom prst="cube">
            <a:avLst/>
          </a:prstGeom>
          <a:solidFill>
            <a:srgbClr val="0000FF"/>
          </a:solidFill>
          <a:ln>
            <a:solidFill>
              <a:schemeClr val="tx1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Cube 69"/>
          <p:cNvSpPr/>
          <p:nvPr/>
        </p:nvSpPr>
        <p:spPr>
          <a:xfrm>
            <a:off x="5497090" y="3912592"/>
            <a:ext cx="347114" cy="373904"/>
          </a:xfrm>
          <a:prstGeom prst="cube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Cube 70"/>
          <p:cNvSpPr/>
          <p:nvPr/>
        </p:nvSpPr>
        <p:spPr>
          <a:xfrm>
            <a:off x="5760633" y="3911673"/>
            <a:ext cx="347114" cy="373904"/>
          </a:xfrm>
          <a:prstGeom prst="cube">
            <a:avLst/>
          </a:prstGeom>
          <a:solidFill>
            <a:srgbClr val="0000FF"/>
          </a:solidFill>
          <a:ln>
            <a:solidFill>
              <a:schemeClr val="tx1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Cube 72"/>
          <p:cNvSpPr/>
          <p:nvPr/>
        </p:nvSpPr>
        <p:spPr>
          <a:xfrm>
            <a:off x="2879205" y="4647668"/>
            <a:ext cx="347114" cy="373904"/>
          </a:xfrm>
          <a:prstGeom prst="cub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Cube 73"/>
          <p:cNvSpPr/>
          <p:nvPr/>
        </p:nvSpPr>
        <p:spPr>
          <a:xfrm>
            <a:off x="3138487" y="4646749"/>
            <a:ext cx="347114" cy="373904"/>
          </a:xfrm>
          <a:prstGeom prst="cube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Cube 74"/>
          <p:cNvSpPr/>
          <p:nvPr/>
        </p:nvSpPr>
        <p:spPr>
          <a:xfrm>
            <a:off x="2625045" y="4364704"/>
            <a:ext cx="347114" cy="373904"/>
          </a:xfrm>
          <a:prstGeom prst="cube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Cube 75"/>
          <p:cNvSpPr/>
          <p:nvPr/>
        </p:nvSpPr>
        <p:spPr>
          <a:xfrm>
            <a:off x="2884323" y="4363785"/>
            <a:ext cx="347114" cy="373904"/>
          </a:xfrm>
          <a:prstGeom prst="cube">
            <a:avLst/>
          </a:prstGeom>
          <a:solidFill>
            <a:srgbClr val="0000FF"/>
          </a:solidFill>
          <a:ln>
            <a:solidFill>
              <a:schemeClr val="tx1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Cube 77"/>
          <p:cNvSpPr/>
          <p:nvPr/>
        </p:nvSpPr>
        <p:spPr>
          <a:xfrm>
            <a:off x="2630163" y="4080821"/>
            <a:ext cx="347114" cy="373904"/>
          </a:xfrm>
          <a:prstGeom prst="cube">
            <a:avLst/>
          </a:prstGeom>
          <a:solidFill>
            <a:srgbClr val="0000FF"/>
          </a:solidFill>
          <a:ln>
            <a:solidFill>
              <a:schemeClr val="tx1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Cube 83"/>
          <p:cNvSpPr/>
          <p:nvPr/>
        </p:nvSpPr>
        <p:spPr>
          <a:xfrm>
            <a:off x="6009675" y="5365416"/>
            <a:ext cx="347114" cy="373904"/>
          </a:xfrm>
          <a:prstGeom prst="cub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Cube 84"/>
          <p:cNvSpPr/>
          <p:nvPr/>
        </p:nvSpPr>
        <p:spPr>
          <a:xfrm>
            <a:off x="6268957" y="5364497"/>
            <a:ext cx="347114" cy="373904"/>
          </a:xfrm>
          <a:prstGeom prst="cube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Cube 85"/>
          <p:cNvSpPr/>
          <p:nvPr/>
        </p:nvSpPr>
        <p:spPr>
          <a:xfrm>
            <a:off x="5755515" y="5082452"/>
            <a:ext cx="347114" cy="373904"/>
          </a:xfrm>
          <a:prstGeom prst="cube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Cube 86"/>
          <p:cNvSpPr/>
          <p:nvPr/>
        </p:nvSpPr>
        <p:spPr>
          <a:xfrm>
            <a:off x="6014793" y="5081533"/>
            <a:ext cx="347114" cy="373904"/>
          </a:xfrm>
          <a:prstGeom prst="cube">
            <a:avLst/>
          </a:prstGeom>
          <a:solidFill>
            <a:srgbClr val="0000FF"/>
          </a:solidFill>
          <a:ln>
            <a:solidFill>
              <a:schemeClr val="tx1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Cube 88"/>
          <p:cNvSpPr/>
          <p:nvPr/>
        </p:nvSpPr>
        <p:spPr>
          <a:xfrm>
            <a:off x="2855299" y="5445526"/>
            <a:ext cx="347114" cy="373904"/>
          </a:xfrm>
          <a:prstGeom prst="cub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Cube 89"/>
          <p:cNvSpPr/>
          <p:nvPr/>
        </p:nvSpPr>
        <p:spPr>
          <a:xfrm>
            <a:off x="3114581" y="5444607"/>
            <a:ext cx="347114" cy="373904"/>
          </a:xfrm>
          <a:prstGeom prst="cube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Cube 91"/>
          <p:cNvSpPr/>
          <p:nvPr/>
        </p:nvSpPr>
        <p:spPr>
          <a:xfrm>
            <a:off x="2860417" y="5161643"/>
            <a:ext cx="347114" cy="373904"/>
          </a:xfrm>
          <a:prstGeom prst="cube">
            <a:avLst/>
          </a:prstGeom>
          <a:solidFill>
            <a:srgbClr val="0000FF"/>
          </a:solidFill>
          <a:ln>
            <a:solidFill>
              <a:schemeClr val="tx1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Cube 92"/>
          <p:cNvSpPr/>
          <p:nvPr/>
        </p:nvSpPr>
        <p:spPr>
          <a:xfrm>
            <a:off x="6003823" y="5943631"/>
            <a:ext cx="347114" cy="373904"/>
          </a:xfrm>
          <a:prstGeom prst="cub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Cube 93"/>
          <p:cNvSpPr/>
          <p:nvPr/>
        </p:nvSpPr>
        <p:spPr>
          <a:xfrm>
            <a:off x="6263105" y="5942712"/>
            <a:ext cx="347114" cy="373904"/>
          </a:xfrm>
          <a:prstGeom prst="cube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Cube 95"/>
          <p:cNvSpPr/>
          <p:nvPr/>
        </p:nvSpPr>
        <p:spPr>
          <a:xfrm>
            <a:off x="3114581" y="6064829"/>
            <a:ext cx="347114" cy="373904"/>
          </a:xfrm>
          <a:prstGeom prst="cube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829094" y="6514170"/>
            <a:ext cx="1153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[0 x 1]</a:t>
            </a:r>
            <a:endParaRPr lang="en-US" dirty="0"/>
          </a:p>
        </p:txBody>
      </p:sp>
      <p:sp>
        <p:nvSpPr>
          <p:cNvPr id="134" name="TextBox 133"/>
          <p:cNvSpPr txBox="1"/>
          <p:nvPr/>
        </p:nvSpPr>
        <p:spPr>
          <a:xfrm>
            <a:off x="3919255" y="3551142"/>
            <a:ext cx="8835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7 x 7 GUE</a:t>
            </a:r>
            <a:endParaRPr lang="en-US" sz="1400" dirty="0"/>
          </a:p>
        </p:txBody>
      </p:sp>
      <p:sp>
        <p:nvSpPr>
          <p:cNvPr id="135" name="TextBox 134"/>
          <p:cNvSpPr txBox="1"/>
          <p:nvPr/>
        </p:nvSpPr>
        <p:spPr>
          <a:xfrm>
            <a:off x="3827883" y="1734857"/>
            <a:ext cx="10663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10 x 10 GUE</a:t>
            </a:r>
            <a:endParaRPr lang="en-US" sz="1400" dirty="0"/>
          </a:p>
        </p:txBody>
      </p:sp>
      <p:pic>
        <p:nvPicPr>
          <p:cNvPr id="136" name="Picture 135" descr="latex-image-1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1735" y="1207089"/>
            <a:ext cx="1494118" cy="1307352"/>
          </a:xfrm>
          <a:prstGeom prst="rect">
            <a:avLst/>
          </a:prstGeom>
        </p:spPr>
      </p:pic>
      <p:sp>
        <p:nvSpPr>
          <p:cNvPr id="137" name="TextBox 136"/>
          <p:cNvSpPr txBox="1"/>
          <p:nvPr/>
        </p:nvSpPr>
        <p:spPr>
          <a:xfrm>
            <a:off x="3919255" y="2269901"/>
            <a:ext cx="8835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9 x 9 GUE</a:t>
            </a:r>
            <a:endParaRPr lang="en-US" sz="1400" dirty="0"/>
          </a:p>
        </p:txBody>
      </p:sp>
      <p:sp>
        <p:nvSpPr>
          <p:cNvPr id="142" name="TextBox 141"/>
          <p:cNvSpPr txBox="1"/>
          <p:nvPr/>
        </p:nvSpPr>
        <p:spPr>
          <a:xfrm>
            <a:off x="1472116" y="614797"/>
            <a:ext cx="1712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Square Matrices</a:t>
            </a:r>
            <a:endParaRPr lang="en-US" dirty="0"/>
          </a:p>
        </p:txBody>
      </p:sp>
      <p:sp>
        <p:nvSpPr>
          <p:cNvPr id="143" name="TextBox 142"/>
          <p:cNvSpPr txBox="1"/>
          <p:nvPr/>
        </p:nvSpPr>
        <p:spPr>
          <a:xfrm>
            <a:off x="3937181" y="641649"/>
            <a:ext cx="2954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One More Column than Rows</a:t>
            </a:r>
            <a:endParaRPr lang="en-US" dirty="0"/>
          </a:p>
        </p:txBody>
      </p:sp>
      <p:sp>
        <p:nvSpPr>
          <p:cNvPr id="144" name="TextBox 143"/>
          <p:cNvSpPr txBox="1"/>
          <p:nvPr/>
        </p:nvSpPr>
        <p:spPr>
          <a:xfrm>
            <a:off x="1060712" y="180111"/>
            <a:ext cx="2976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Exactly a </a:t>
            </a:r>
            <a:r>
              <a:rPr lang="en-US" u="sng" dirty="0" err="1" smtClean="0"/>
              <a:t>Laguerre</a:t>
            </a:r>
            <a:r>
              <a:rPr lang="en-US" u="sng" dirty="0" smtClean="0"/>
              <a:t> -1/2 model</a:t>
            </a:r>
            <a:endParaRPr lang="en-US" u="sng" dirty="0"/>
          </a:p>
        </p:txBody>
      </p:sp>
      <p:sp>
        <p:nvSpPr>
          <p:cNvPr id="145" name="TextBox 144"/>
          <p:cNvSpPr txBox="1"/>
          <p:nvPr/>
        </p:nvSpPr>
        <p:spPr>
          <a:xfrm>
            <a:off x="4325415" y="112233"/>
            <a:ext cx="2183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Equivalent to  a </a:t>
            </a:r>
            <a:r>
              <a:rPr lang="en-US" u="sng" dirty="0" err="1" smtClean="0"/>
              <a:t>Laguerre</a:t>
            </a:r>
            <a:r>
              <a:rPr lang="en-US" u="sng" dirty="0" smtClean="0"/>
              <a:t> +1/2 model</a:t>
            </a:r>
            <a:endParaRPr lang="en-US" u="sng" dirty="0"/>
          </a:p>
        </p:txBody>
      </p:sp>
      <p:grpSp>
        <p:nvGrpSpPr>
          <p:cNvPr id="146" name="Group 145"/>
          <p:cNvGrpSpPr/>
          <p:nvPr/>
        </p:nvGrpSpPr>
        <p:grpSpPr>
          <a:xfrm>
            <a:off x="7417883" y="1029319"/>
            <a:ext cx="1377419" cy="1503022"/>
            <a:chOff x="2289146" y="1470213"/>
            <a:chExt cx="1377419" cy="1503022"/>
          </a:xfrm>
        </p:grpSpPr>
        <p:sp>
          <p:nvSpPr>
            <p:cNvPr id="147" name="Cube 146"/>
            <p:cNvSpPr/>
            <p:nvPr/>
          </p:nvSpPr>
          <p:spPr>
            <a:xfrm>
              <a:off x="3060169" y="2599331"/>
              <a:ext cx="347114" cy="373904"/>
            </a:xfrm>
            <a:prstGeom prst="cub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Cube 147"/>
            <p:cNvSpPr/>
            <p:nvPr/>
          </p:nvSpPr>
          <p:spPr>
            <a:xfrm>
              <a:off x="3319451" y="2598412"/>
              <a:ext cx="347114" cy="373904"/>
            </a:xfrm>
            <a:prstGeom prst="cube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Cube 148"/>
            <p:cNvSpPr/>
            <p:nvPr/>
          </p:nvSpPr>
          <p:spPr>
            <a:xfrm>
              <a:off x="2806009" y="2316367"/>
              <a:ext cx="347114" cy="373904"/>
            </a:xfrm>
            <a:prstGeom prst="cub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Cube 149"/>
            <p:cNvSpPr/>
            <p:nvPr/>
          </p:nvSpPr>
          <p:spPr>
            <a:xfrm>
              <a:off x="3065287" y="2315448"/>
              <a:ext cx="347114" cy="373904"/>
            </a:xfrm>
            <a:prstGeom prst="cube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Cube 150"/>
            <p:cNvSpPr/>
            <p:nvPr/>
          </p:nvSpPr>
          <p:spPr>
            <a:xfrm>
              <a:off x="2547584" y="2033403"/>
              <a:ext cx="347114" cy="373904"/>
            </a:xfrm>
            <a:prstGeom prst="cub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Cube 151"/>
            <p:cNvSpPr/>
            <p:nvPr/>
          </p:nvSpPr>
          <p:spPr>
            <a:xfrm>
              <a:off x="2811127" y="2032484"/>
              <a:ext cx="347114" cy="373904"/>
            </a:xfrm>
            <a:prstGeom prst="cube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Cube 152"/>
            <p:cNvSpPr/>
            <p:nvPr/>
          </p:nvSpPr>
          <p:spPr>
            <a:xfrm>
              <a:off x="2292557" y="1754100"/>
              <a:ext cx="347114" cy="373904"/>
            </a:xfrm>
            <a:prstGeom prst="cub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Cube 153"/>
            <p:cNvSpPr/>
            <p:nvPr/>
          </p:nvSpPr>
          <p:spPr>
            <a:xfrm>
              <a:off x="2552693" y="1754100"/>
              <a:ext cx="347114" cy="373904"/>
            </a:xfrm>
            <a:prstGeom prst="cube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Cube 154"/>
            <p:cNvSpPr/>
            <p:nvPr/>
          </p:nvSpPr>
          <p:spPr>
            <a:xfrm>
              <a:off x="2289146" y="1470213"/>
              <a:ext cx="347114" cy="373904"/>
            </a:xfrm>
            <a:prstGeom prst="cube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9" name="Picture 158" descr="latex-image-1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853" y="1224287"/>
            <a:ext cx="1206531" cy="1175824"/>
          </a:xfrm>
          <a:prstGeom prst="rect">
            <a:avLst/>
          </a:prstGeom>
        </p:spPr>
      </p:pic>
      <p:sp>
        <p:nvSpPr>
          <p:cNvPr id="160" name="TextBox 159"/>
          <p:cNvSpPr txBox="1"/>
          <p:nvPr/>
        </p:nvSpPr>
        <p:spPr>
          <a:xfrm>
            <a:off x="6912587" y="188294"/>
            <a:ext cx="22160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Square </a:t>
            </a:r>
            <a:r>
              <a:rPr lang="en-US" dirty="0" err="1" smtClean="0"/>
              <a:t>Laguerre</a:t>
            </a:r>
            <a:endParaRPr lang="en-US" dirty="0" smtClean="0"/>
          </a:p>
          <a:p>
            <a:pPr algn="ctr"/>
            <a:r>
              <a:rPr lang="en-US" dirty="0" smtClean="0"/>
              <a:t>but missing a number</a:t>
            </a:r>
            <a:endParaRPr lang="en-US" dirty="0"/>
          </a:p>
        </p:txBody>
      </p:sp>
      <p:pic>
        <p:nvPicPr>
          <p:cNvPr id="98" name="Picture 97" descr="latex-image-1.pdf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59"/>
          <a:stretch/>
        </p:blipFill>
        <p:spPr>
          <a:xfrm>
            <a:off x="2062107" y="1207089"/>
            <a:ext cx="1296011" cy="1307352"/>
          </a:xfrm>
          <a:prstGeom prst="rect">
            <a:avLst/>
          </a:prstGeom>
        </p:spPr>
      </p:pic>
      <p:sp>
        <p:nvSpPr>
          <p:cNvPr id="29" name="Left-Right Arrow 28"/>
          <p:cNvSpPr/>
          <p:nvPr/>
        </p:nvSpPr>
        <p:spPr>
          <a:xfrm>
            <a:off x="6767166" y="1889466"/>
            <a:ext cx="830641" cy="374391"/>
          </a:xfrm>
          <a:prstGeom prst="leftRightArrow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5" name="Straight Connector 124"/>
          <p:cNvCxnSpPr/>
          <p:nvPr/>
        </p:nvCxnSpPr>
        <p:spPr>
          <a:xfrm flipV="1">
            <a:off x="3594476" y="2107313"/>
            <a:ext cx="1527944" cy="8224"/>
          </a:xfrm>
          <a:prstGeom prst="line">
            <a:avLst/>
          </a:prstGeom>
          <a:ln w="19050"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>
            <a:off x="3600974" y="2492405"/>
            <a:ext cx="1532353" cy="453462"/>
          </a:xfrm>
          <a:prstGeom prst="line">
            <a:avLst/>
          </a:prstGeom>
          <a:ln w="19050"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>
            <a:off x="3621711" y="3724881"/>
            <a:ext cx="1516974" cy="336580"/>
          </a:xfrm>
          <a:prstGeom prst="line">
            <a:avLst/>
          </a:prstGeom>
          <a:ln w="19050"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/>
          <p:nvPr/>
        </p:nvCxnSpPr>
        <p:spPr>
          <a:xfrm>
            <a:off x="3654005" y="6465015"/>
            <a:ext cx="1517032" cy="284462"/>
          </a:xfrm>
          <a:prstGeom prst="line">
            <a:avLst/>
          </a:prstGeom>
          <a:ln w="19050"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8" name="Straight Connector 157"/>
          <p:cNvCxnSpPr/>
          <p:nvPr/>
        </p:nvCxnSpPr>
        <p:spPr>
          <a:xfrm flipV="1">
            <a:off x="3607053" y="3420654"/>
            <a:ext cx="1527944" cy="8224"/>
          </a:xfrm>
          <a:prstGeom prst="line">
            <a:avLst/>
          </a:prstGeom>
          <a:ln w="19050"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/>
          <p:nvPr/>
        </p:nvCxnSpPr>
        <p:spPr>
          <a:xfrm flipV="1">
            <a:off x="3608923" y="4578116"/>
            <a:ext cx="1527944" cy="8224"/>
          </a:xfrm>
          <a:prstGeom prst="line">
            <a:avLst/>
          </a:prstGeom>
          <a:ln w="19050"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2" name="Straight Connector 161"/>
          <p:cNvCxnSpPr/>
          <p:nvPr/>
        </p:nvCxnSpPr>
        <p:spPr>
          <a:xfrm flipV="1">
            <a:off x="3614799" y="5524499"/>
            <a:ext cx="1527944" cy="8224"/>
          </a:xfrm>
          <a:prstGeom prst="line">
            <a:avLst/>
          </a:prstGeom>
          <a:ln w="19050"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>
            <a:off x="3654381" y="6300399"/>
            <a:ext cx="1499088" cy="16217"/>
          </a:xfrm>
          <a:prstGeom prst="line">
            <a:avLst/>
          </a:prstGeom>
          <a:ln w="19050"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6" name="Straight Connector 165"/>
          <p:cNvCxnSpPr/>
          <p:nvPr/>
        </p:nvCxnSpPr>
        <p:spPr>
          <a:xfrm>
            <a:off x="3628040" y="4825061"/>
            <a:ext cx="1516974" cy="336580"/>
          </a:xfrm>
          <a:prstGeom prst="line">
            <a:avLst/>
          </a:prstGeom>
          <a:ln w="19050"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9" name="Straight Connector 168"/>
          <p:cNvCxnSpPr/>
          <p:nvPr/>
        </p:nvCxnSpPr>
        <p:spPr>
          <a:xfrm>
            <a:off x="3651588" y="5796826"/>
            <a:ext cx="1519449" cy="302155"/>
          </a:xfrm>
          <a:prstGeom prst="line">
            <a:avLst/>
          </a:prstGeom>
          <a:ln w="19050"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3" name="TextBox 172"/>
          <p:cNvSpPr txBox="1"/>
          <p:nvPr/>
        </p:nvSpPr>
        <p:spPr>
          <a:xfrm>
            <a:off x="3919255" y="4221327"/>
            <a:ext cx="8835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6 x 6 GUE</a:t>
            </a:r>
            <a:endParaRPr lang="en-US" sz="1400" dirty="0"/>
          </a:p>
        </p:txBody>
      </p:sp>
      <p:sp>
        <p:nvSpPr>
          <p:cNvPr id="176" name="TextBox 175"/>
          <p:cNvSpPr txBox="1"/>
          <p:nvPr/>
        </p:nvSpPr>
        <p:spPr>
          <a:xfrm>
            <a:off x="3899217" y="4663350"/>
            <a:ext cx="9236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5 x 5  GUE</a:t>
            </a:r>
            <a:endParaRPr lang="en-US" sz="1400" dirty="0"/>
          </a:p>
        </p:txBody>
      </p:sp>
      <p:sp>
        <p:nvSpPr>
          <p:cNvPr id="177" name="TextBox 176"/>
          <p:cNvSpPr txBox="1"/>
          <p:nvPr/>
        </p:nvSpPr>
        <p:spPr>
          <a:xfrm>
            <a:off x="3919255" y="6028702"/>
            <a:ext cx="8835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2 x 2 GUE</a:t>
            </a:r>
            <a:endParaRPr lang="en-US" sz="1400" dirty="0"/>
          </a:p>
        </p:txBody>
      </p:sp>
      <p:sp>
        <p:nvSpPr>
          <p:cNvPr id="178" name="TextBox 177"/>
          <p:cNvSpPr txBox="1"/>
          <p:nvPr/>
        </p:nvSpPr>
        <p:spPr>
          <a:xfrm>
            <a:off x="3899217" y="6313305"/>
            <a:ext cx="9236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 x 1  GUE</a:t>
            </a:r>
            <a:endParaRPr lang="en-US" sz="1400" dirty="0"/>
          </a:p>
        </p:txBody>
      </p:sp>
      <p:sp>
        <p:nvSpPr>
          <p:cNvPr id="179" name="TextBox 178"/>
          <p:cNvSpPr txBox="1"/>
          <p:nvPr/>
        </p:nvSpPr>
        <p:spPr>
          <a:xfrm>
            <a:off x="3919255" y="3135875"/>
            <a:ext cx="8835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8 x 8 GUE</a:t>
            </a:r>
            <a:endParaRPr lang="en-US" sz="1400" dirty="0"/>
          </a:p>
        </p:txBody>
      </p:sp>
      <p:sp>
        <p:nvSpPr>
          <p:cNvPr id="180" name="TextBox 179"/>
          <p:cNvSpPr txBox="1"/>
          <p:nvPr/>
        </p:nvSpPr>
        <p:spPr>
          <a:xfrm>
            <a:off x="3919255" y="5166107"/>
            <a:ext cx="8835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4 x 4 GUE</a:t>
            </a:r>
            <a:endParaRPr lang="en-US" sz="1400" dirty="0"/>
          </a:p>
        </p:txBody>
      </p:sp>
      <p:sp>
        <p:nvSpPr>
          <p:cNvPr id="181" name="TextBox 180"/>
          <p:cNvSpPr txBox="1"/>
          <p:nvPr/>
        </p:nvSpPr>
        <p:spPr>
          <a:xfrm>
            <a:off x="3919255" y="5599914"/>
            <a:ext cx="8835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3 x 3 GUE</a:t>
            </a:r>
            <a:endParaRPr lang="en-US" sz="1400" dirty="0"/>
          </a:p>
        </p:txBody>
      </p:sp>
      <p:pic>
        <p:nvPicPr>
          <p:cNvPr id="102" name="Picture 101" descr="latex-image-1.pdf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23"/>
          <a:stretch/>
        </p:blipFill>
        <p:spPr>
          <a:xfrm>
            <a:off x="2324485" y="2537126"/>
            <a:ext cx="1032094" cy="1307352"/>
          </a:xfrm>
          <a:prstGeom prst="rect">
            <a:avLst/>
          </a:prstGeom>
        </p:spPr>
      </p:pic>
      <p:pic>
        <p:nvPicPr>
          <p:cNvPr id="103" name="Picture 102" descr="latex-image-1.pdf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26" r="1"/>
          <a:stretch/>
        </p:blipFill>
        <p:spPr>
          <a:xfrm>
            <a:off x="2570788" y="3667041"/>
            <a:ext cx="776554" cy="1307352"/>
          </a:xfrm>
          <a:prstGeom prst="rect">
            <a:avLst/>
          </a:prstGeom>
        </p:spPr>
      </p:pic>
      <p:pic>
        <p:nvPicPr>
          <p:cNvPr id="167" name="Picture 166" descr="latex-image-1.pdf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29" t="53429"/>
          <a:stretch/>
        </p:blipFill>
        <p:spPr>
          <a:xfrm>
            <a:off x="2790092" y="5134708"/>
            <a:ext cx="507566" cy="608844"/>
          </a:xfrm>
          <a:prstGeom prst="rect">
            <a:avLst/>
          </a:prstGeom>
        </p:spPr>
      </p:pic>
      <p:pic>
        <p:nvPicPr>
          <p:cNvPr id="168" name="Picture 167" descr="latex-image-1.pdf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19" t="78486" r="1" b="-4790"/>
          <a:stretch/>
        </p:blipFill>
        <p:spPr>
          <a:xfrm>
            <a:off x="3071445" y="6088184"/>
            <a:ext cx="256689" cy="343878"/>
          </a:xfrm>
          <a:prstGeom prst="rect">
            <a:avLst/>
          </a:prstGeom>
        </p:spPr>
      </p:pic>
      <p:pic>
        <p:nvPicPr>
          <p:cNvPr id="170" name="Picture 169" descr="latex-image-1.pdf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74" t="7198"/>
          <a:stretch/>
        </p:blipFill>
        <p:spPr>
          <a:xfrm>
            <a:off x="5189415" y="2524368"/>
            <a:ext cx="1279358" cy="1213247"/>
          </a:xfrm>
          <a:prstGeom prst="rect">
            <a:avLst/>
          </a:prstGeom>
        </p:spPr>
      </p:pic>
      <p:pic>
        <p:nvPicPr>
          <p:cNvPr id="171" name="Picture 170" descr="latex-image-1.pdf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56" t="31788"/>
          <a:stretch/>
        </p:blipFill>
        <p:spPr>
          <a:xfrm>
            <a:off x="5462954" y="3907692"/>
            <a:ext cx="1037584" cy="891772"/>
          </a:xfrm>
          <a:prstGeom prst="rect">
            <a:avLst/>
          </a:prstGeom>
        </p:spPr>
      </p:pic>
      <p:pic>
        <p:nvPicPr>
          <p:cNvPr id="174" name="Picture 173" descr="latex-image-1.pdf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12" t="52458"/>
          <a:stretch/>
        </p:blipFill>
        <p:spPr>
          <a:xfrm>
            <a:off x="5713046" y="5064369"/>
            <a:ext cx="751358" cy="621540"/>
          </a:xfrm>
          <a:prstGeom prst="rect">
            <a:avLst/>
          </a:prstGeom>
        </p:spPr>
      </p:pic>
      <p:pic>
        <p:nvPicPr>
          <p:cNvPr id="175" name="Picture 174" descr="latex-image-1.pdf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96" t="83149" b="1"/>
          <a:stretch/>
        </p:blipFill>
        <p:spPr>
          <a:xfrm>
            <a:off x="5978769" y="6041292"/>
            <a:ext cx="506570" cy="220292"/>
          </a:xfrm>
          <a:prstGeom prst="rect">
            <a:avLst/>
          </a:prstGeom>
        </p:spPr>
      </p:pic>
      <p:sp>
        <p:nvSpPr>
          <p:cNvPr id="192" name="Cube 191"/>
          <p:cNvSpPr/>
          <p:nvPr/>
        </p:nvSpPr>
        <p:spPr>
          <a:xfrm>
            <a:off x="8186088" y="3415744"/>
            <a:ext cx="347114" cy="373904"/>
          </a:xfrm>
          <a:prstGeom prst="cub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Cube 192"/>
          <p:cNvSpPr/>
          <p:nvPr/>
        </p:nvSpPr>
        <p:spPr>
          <a:xfrm>
            <a:off x="8445370" y="3414825"/>
            <a:ext cx="347114" cy="373904"/>
          </a:xfrm>
          <a:prstGeom prst="cube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Cube 193"/>
          <p:cNvSpPr/>
          <p:nvPr/>
        </p:nvSpPr>
        <p:spPr>
          <a:xfrm>
            <a:off x="7931928" y="3132780"/>
            <a:ext cx="347114" cy="373904"/>
          </a:xfrm>
          <a:prstGeom prst="cube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Cube 194"/>
          <p:cNvSpPr/>
          <p:nvPr/>
        </p:nvSpPr>
        <p:spPr>
          <a:xfrm>
            <a:off x="8191206" y="3131861"/>
            <a:ext cx="347114" cy="373904"/>
          </a:xfrm>
          <a:prstGeom prst="cube">
            <a:avLst/>
          </a:prstGeom>
          <a:solidFill>
            <a:srgbClr val="0000FF"/>
          </a:solidFill>
          <a:ln>
            <a:solidFill>
              <a:schemeClr val="tx1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Cube 195"/>
          <p:cNvSpPr/>
          <p:nvPr/>
        </p:nvSpPr>
        <p:spPr>
          <a:xfrm>
            <a:off x="7673503" y="2849816"/>
            <a:ext cx="347114" cy="373904"/>
          </a:xfrm>
          <a:prstGeom prst="cube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Cube 196"/>
          <p:cNvSpPr/>
          <p:nvPr/>
        </p:nvSpPr>
        <p:spPr>
          <a:xfrm>
            <a:off x="7937046" y="2848897"/>
            <a:ext cx="347114" cy="373904"/>
          </a:xfrm>
          <a:prstGeom prst="cube">
            <a:avLst/>
          </a:prstGeom>
          <a:solidFill>
            <a:srgbClr val="0000FF"/>
          </a:solidFill>
          <a:ln>
            <a:solidFill>
              <a:schemeClr val="tx1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Cube 198"/>
          <p:cNvSpPr/>
          <p:nvPr/>
        </p:nvSpPr>
        <p:spPr>
          <a:xfrm>
            <a:off x="7678612" y="2570513"/>
            <a:ext cx="347114" cy="373904"/>
          </a:xfrm>
          <a:prstGeom prst="cube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Cube 199"/>
          <p:cNvSpPr/>
          <p:nvPr/>
        </p:nvSpPr>
        <p:spPr>
          <a:xfrm>
            <a:off x="8183788" y="4453798"/>
            <a:ext cx="347114" cy="373904"/>
          </a:xfrm>
          <a:prstGeom prst="cub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Cube 200"/>
          <p:cNvSpPr/>
          <p:nvPr/>
        </p:nvSpPr>
        <p:spPr>
          <a:xfrm>
            <a:off x="8443070" y="4452879"/>
            <a:ext cx="347114" cy="373904"/>
          </a:xfrm>
          <a:prstGeom prst="cube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Cube 201"/>
          <p:cNvSpPr/>
          <p:nvPr/>
        </p:nvSpPr>
        <p:spPr>
          <a:xfrm>
            <a:off x="7929628" y="4170834"/>
            <a:ext cx="347114" cy="373904"/>
          </a:xfrm>
          <a:prstGeom prst="cube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Cube 202"/>
          <p:cNvSpPr/>
          <p:nvPr/>
        </p:nvSpPr>
        <p:spPr>
          <a:xfrm>
            <a:off x="8188906" y="4169915"/>
            <a:ext cx="347114" cy="373904"/>
          </a:xfrm>
          <a:prstGeom prst="cube">
            <a:avLst/>
          </a:prstGeom>
          <a:solidFill>
            <a:srgbClr val="0000FF"/>
          </a:solidFill>
          <a:ln>
            <a:solidFill>
              <a:schemeClr val="tx1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Cube 204"/>
          <p:cNvSpPr/>
          <p:nvPr/>
        </p:nvSpPr>
        <p:spPr>
          <a:xfrm>
            <a:off x="7934746" y="3886951"/>
            <a:ext cx="347114" cy="373904"/>
          </a:xfrm>
          <a:prstGeom prst="cube">
            <a:avLst/>
          </a:prstGeom>
          <a:solidFill>
            <a:srgbClr val="0000FF"/>
          </a:solidFill>
          <a:ln>
            <a:solidFill>
              <a:schemeClr val="tx1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Cube 205"/>
          <p:cNvSpPr/>
          <p:nvPr/>
        </p:nvSpPr>
        <p:spPr>
          <a:xfrm>
            <a:off x="8183788" y="5340694"/>
            <a:ext cx="347114" cy="373904"/>
          </a:xfrm>
          <a:prstGeom prst="cub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" name="Cube 206"/>
          <p:cNvSpPr/>
          <p:nvPr/>
        </p:nvSpPr>
        <p:spPr>
          <a:xfrm>
            <a:off x="8443070" y="5339775"/>
            <a:ext cx="347114" cy="373904"/>
          </a:xfrm>
          <a:prstGeom prst="cube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Cube 208"/>
          <p:cNvSpPr/>
          <p:nvPr/>
        </p:nvSpPr>
        <p:spPr>
          <a:xfrm>
            <a:off x="8188906" y="5056811"/>
            <a:ext cx="347114" cy="373904"/>
          </a:xfrm>
          <a:prstGeom prst="cube">
            <a:avLst/>
          </a:prstGeom>
          <a:solidFill>
            <a:srgbClr val="0000FF"/>
          </a:solidFill>
          <a:ln>
            <a:solidFill>
              <a:schemeClr val="tx1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" name="Cube 210"/>
          <p:cNvSpPr/>
          <p:nvPr/>
        </p:nvSpPr>
        <p:spPr>
          <a:xfrm>
            <a:off x="8437218" y="5917990"/>
            <a:ext cx="347114" cy="373904"/>
          </a:xfrm>
          <a:prstGeom prst="cube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6" name="Picture 215" descr="latex-image-1.pdf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62"/>
          <a:stretch/>
        </p:blipFill>
        <p:spPr>
          <a:xfrm>
            <a:off x="7651262" y="2524635"/>
            <a:ext cx="1010334" cy="1175824"/>
          </a:xfrm>
          <a:prstGeom prst="rect">
            <a:avLst/>
          </a:prstGeom>
        </p:spPr>
      </p:pic>
      <p:pic>
        <p:nvPicPr>
          <p:cNvPr id="217" name="Picture 216" descr="latex-image-1.pdf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04" t="21899"/>
          <a:stretch/>
        </p:blipFill>
        <p:spPr>
          <a:xfrm>
            <a:off x="7916985" y="3829538"/>
            <a:ext cx="752825" cy="918326"/>
          </a:xfrm>
          <a:prstGeom prst="rect">
            <a:avLst/>
          </a:prstGeom>
        </p:spPr>
      </p:pic>
      <p:pic>
        <p:nvPicPr>
          <p:cNvPr id="218" name="Picture 217" descr="latex-image-1.pdf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71" t="41756"/>
          <a:stretch/>
        </p:blipFill>
        <p:spPr>
          <a:xfrm>
            <a:off x="8151446" y="4954954"/>
            <a:ext cx="487789" cy="684846"/>
          </a:xfrm>
          <a:prstGeom prst="rect">
            <a:avLst/>
          </a:prstGeom>
        </p:spPr>
      </p:pic>
      <p:pic>
        <p:nvPicPr>
          <p:cNvPr id="219" name="Picture 218" descr="latex-image-1.pdf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36" t="68652"/>
          <a:stretch/>
        </p:blipFill>
        <p:spPr>
          <a:xfrm>
            <a:off x="8401538" y="5830277"/>
            <a:ext cx="246904" cy="368594"/>
          </a:xfrm>
          <a:prstGeom prst="rect">
            <a:avLst/>
          </a:prstGeom>
        </p:spPr>
      </p:pic>
      <p:sp>
        <p:nvSpPr>
          <p:cNvPr id="220" name="Left-Right Arrow 219"/>
          <p:cNvSpPr/>
          <p:nvPr/>
        </p:nvSpPr>
        <p:spPr>
          <a:xfrm>
            <a:off x="6767166" y="3208451"/>
            <a:ext cx="830641" cy="374391"/>
          </a:xfrm>
          <a:prstGeom prst="leftRightArrow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Left-Right Arrow 220"/>
          <p:cNvSpPr/>
          <p:nvPr/>
        </p:nvSpPr>
        <p:spPr>
          <a:xfrm>
            <a:off x="6767166" y="4155340"/>
            <a:ext cx="830641" cy="374391"/>
          </a:xfrm>
          <a:prstGeom prst="leftRightArrow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" name="Left-Right Arrow 222"/>
          <p:cNvSpPr/>
          <p:nvPr/>
        </p:nvSpPr>
        <p:spPr>
          <a:xfrm>
            <a:off x="6767166" y="5225523"/>
            <a:ext cx="830641" cy="374391"/>
          </a:xfrm>
          <a:prstGeom prst="leftRightArrow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Left-Right Arrow 223"/>
          <p:cNvSpPr/>
          <p:nvPr/>
        </p:nvSpPr>
        <p:spPr>
          <a:xfrm>
            <a:off x="6767166" y="5934494"/>
            <a:ext cx="830641" cy="374391"/>
          </a:xfrm>
          <a:prstGeom prst="leftRightArrow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1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3598" y="28180"/>
            <a:ext cx="8515350" cy="1325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Anti-symmetric ensembles: the irony!</a:t>
            </a:r>
            <a:br>
              <a:rPr lang="en-US" dirty="0" smtClean="0"/>
            </a:br>
            <a:r>
              <a:rPr lang="en-US" dirty="0"/>
              <a:t>	</a:t>
            </a:r>
            <a:endParaRPr lang="en-US" sz="22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2067" y="738667"/>
            <a:ext cx="5154287" cy="1652519"/>
          </a:xfrm>
          <a:prstGeom prst="rect">
            <a:avLst/>
          </a:prstGeom>
          <a:ln>
            <a:noFill/>
          </a:ln>
        </p:spPr>
      </p:pic>
      <p:grpSp>
        <p:nvGrpSpPr>
          <p:cNvPr id="22" name="Group 21"/>
          <p:cNvGrpSpPr/>
          <p:nvPr/>
        </p:nvGrpSpPr>
        <p:grpSpPr>
          <a:xfrm>
            <a:off x="175860" y="2455336"/>
            <a:ext cx="8514847" cy="1225710"/>
            <a:chOff x="175861" y="3005665"/>
            <a:chExt cx="8470900" cy="1296374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/>
            <a:srcRect t="16331"/>
            <a:stretch/>
          </p:blipFill>
          <p:spPr>
            <a:xfrm>
              <a:off x="175861" y="3005665"/>
              <a:ext cx="8470900" cy="129637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cxnSp>
          <p:nvCxnSpPr>
            <p:cNvPr id="17" name="Straight Connector 16"/>
            <p:cNvCxnSpPr/>
            <p:nvPr/>
          </p:nvCxnSpPr>
          <p:spPr>
            <a:xfrm flipV="1">
              <a:off x="627032" y="3884305"/>
              <a:ext cx="2934093" cy="81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087" y="677332"/>
            <a:ext cx="1095023" cy="1747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0701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3598" y="28180"/>
            <a:ext cx="8515350" cy="1325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Anti-symmetric ensembles: the irony!</a:t>
            </a:r>
            <a:br>
              <a:rPr lang="en-US" dirty="0" smtClean="0"/>
            </a:br>
            <a:r>
              <a:rPr lang="en-US" dirty="0"/>
              <a:t>	</a:t>
            </a:r>
            <a:endParaRPr lang="en-US" sz="22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2067" y="738667"/>
            <a:ext cx="5154287" cy="1652519"/>
          </a:xfrm>
          <a:prstGeom prst="rect">
            <a:avLst/>
          </a:prstGeom>
          <a:ln>
            <a:noFill/>
          </a:ln>
        </p:spPr>
      </p:pic>
      <p:grpSp>
        <p:nvGrpSpPr>
          <p:cNvPr id="22" name="Group 21"/>
          <p:cNvGrpSpPr/>
          <p:nvPr/>
        </p:nvGrpSpPr>
        <p:grpSpPr>
          <a:xfrm>
            <a:off x="175860" y="2455336"/>
            <a:ext cx="8514847" cy="1225710"/>
            <a:chOff x="175861" y="3005665"/>
            <a:chExt cx="8470900" cy="1296374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/>
            <a:srcRect t="16331"/>
            <a:stretch/>
          </p:blipFill>
          <p:spPr>
            <a:xfrm>
              <a:off x="175861" y="3005665"/>
              <a:ext cx="8470900" cy="129637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cxnSp>
          <p:nvCxnSpPr>
            <p:cNvPr id="17" name="Straight Connector 16"/>
            <p:cNvCxnSpPr/>
            <p:nvPr/>
          </p:nvCxnSpPr>
          <p:spPr>
            <a:xfrm flipV="1">
              <a:off x="627032" y="3884305"/>
              <a:ext cx="2934093" cy="81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087" y="677332"/>
            <a:ext cx="1095023" cy="1747378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83839" y="3787882"/>
            <a:ext cx="5429029" cy="1636601"/>
            <a:chOff x="2449481" y="4894607"/>
            <a:chExt cx="5429029" cy="163660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5"/>
            <a:srcRect b="65194"/>
            <a:stretch/>
          </p:blipFill>
          <p:spPr>
            <a:xfrm>
              <a:off x="2457368" y="4894607"/>
              <a:ext cx="5421142" cy="739741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5"/>
            <a:srcRect t="58381"/>
            <a:stretch/>
          </p:blipFill>
          <p:spPr>
            <a:xfrm>
              <a:off x="2449481" y="5646677"/>
              <a:ext cx="5421142" cy="884531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/>
          <a:srcRect t="13914"/>
          <a:stretch/>
        </p:blipFill>
        <p:spPr>
          <a:xfrm>
            <a:off x="1087533" y="5584757"/>
            <a:ext cx="7203722" cy="1128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8222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GUE Quiz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 the </a:t>
            </a:r>
            <a:r>
              <a:rPr lang="en-US" u="sng" dirty="0" smtClean="0"/>
              <a:t>eigenvalues</a:t>
            </a:r>
            <a:r>
              <a:rPr lang="en-US" dirty="0" smtClean="0"/>
              <a:t> repel?</a:t>
            </a:r>
          </a:p>
          <a:p>
            <a:pPr lvl="1"/>
            <a:r>
              <a:rPr lang="en-US" dirty="0" smtClean="0"/>
              <a:t>Yes of course</a:t>
            </a:r>
          </a:p>
        </p:txBody>
      </p:sp>
    </p:spTree>
    <p:extLst>
      <p:ext uri="{BB962C8B-B14F-4D97-AF65-F5344CB8AC3E}">
        <p14:creationId xmlns:p14="http://schemas.microsoft.com/office/powerpoint/2010/main" val="26796583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3598" y="28180"/>
            <a:ext cx="8515350" cy="1325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Anti-symmetric ensembles: the irony!</a:t>
            </a:r>
            <a:br>
              <a:rPr lang="en-US" dirty="0" smtClean="0"/>
            </a:br>
            <a:r>
              <a:rPr lang="en-US" dirty="0"/>
              <a:t>	</a:t>
            </a:r>
            <a:endParaRPr lang="en-US" sz="22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2067" y="738667"/>
            <a:ext cx="5154287" cy="1652519"/>
          </a:xfrm>
          <a:prstGeom prst="rect">
            <a:avLst/>
          </a:prstGeom>
          <a:ln>
            <a:noFill/>
          </a:ln>
        </p:spPr>
      </p:pic>
      <p:grpSp>
        <p:nvGrpSpPr>
          <p:cNvPr id="22" name="Group 21"/>
          <p:cNvGrpSpPr/>
          <p:nvPr/>
        </p:nvGrpSpPr>
        <p:grpSpPr>
          <a:xfrm>
            <a:off x="175860" y="2455336"/>
            <a:ext cx="8514847" cy="1225710"/>
            <a:chOff x="175861" y="3005665"/>
            <a:chExt cx="8470900" cy="1296374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/>
            <a:srcRect t="16331"/>
            <a:stretch/>
          </p:blipFill>
          <p:spPr>
            <a:xfrm>
              <a:off x="175861" y="3005665"/>
              <a:ext cx="8470900" cy="129637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cxnSp>
          <p:nvCxnSpPr>
            <p:cNvPr id="17" name="Straight Connector 16"/>
            <p:cNvCxnSpPr/>
            <p:nvPr/>
          </p:nvCxnSpPr>
          <p:spPr>
            <a:xfrm flipV="1">
              <a:off x="627032" y="3884305"/>
              <a:ext cx="2934093" cy="81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087" y="677332"/>
            <a:ext cx="1095023" cy="1747378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83839" y="3787882"/>
            <a:ext cx="5429029" cy="1636601"/>
            <a:chOff x="2449481" y="4894607"/>
            <a:chExt cx="5429029" cy="163660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5"/>
            <a:srcRect b="65194"/>
            <a:stretch/>
          </p:blipFill>
          <p:spPr>
            <a:xfrm>
              <a:off x="2457368" y="4894607"/>
              <a:ext cx="5421142" cy="739741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5"/>
            <a:srcRect t="58381"/>
            <a:stretch/>
          </p:blipFill>
          <p:spPr>
            <a:xfrm>
              <a:off x="2449481" y="5646677"/>
              <a:ext cx="5421142" cy="884531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/>
          <a:srcRect t="13914"/>
          <a:stretch/>
        </p:blipFill>
        <p:spPr>
          <a:xfrm>
            <a:off x="1087533" y="5584757"/>
            <a:ext cx="7203722" cy="112845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725114" y="3815656"/>
            <a:ext cx="3041065" cy="163449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Guess what?</a:t>
            </a:r>
          </a:p>
          <a:p>
            <a:r>
              <a:rPr lang="en-US" dirty="0" smtClean="0"/>
              <a:t>Turns out the anti-symmetric</a:t>
            </a:r>
          </a:p>
          <a:p>
            <a:r>
              <a:rPr lang="en-US" dirty="0" smtClean="0"/>
              <a:t>ensembles encode the very</a:t>
            </a:r>
          </a:p>
          <a:p>
            <a:r>
              <a:rPr lang="en-US" dirty="0" smtClean="0"/>
              <a:t>gap probabilities they were </a:t>
            </a:r>
          </a:p>
          <a:p>
            <a:r>
              <a:rPr lang="en-US" dirty="0" smtClean="0"/>
              <a:t>studying!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9524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Antisymmetric</a:t>
            </a:r>
            <a:r>
              <a:rPr lang="en-US" dirty="0" smtClean="0"/>
              <a:t> Ensembles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4062" y="1551869"/>
            <a:ext cx="7859453" cy="4911454"/>
          </a:xfrm>
        </p:spPr>
        <p:txBody>
          <a:bodyPr>
            <a:noAutofit/>
          </a:bodyPr>
          <a:lstStyle/>
          <a:p>
            <a:r>
              <a:rPr lang="en-US" sz="2400" dirty="0" smtClean="0"/>
              <a:t>Thanks to </a:t>
            </a:r>
            <a:r>
              <a:rPr lang="en-US" sz="2400" dirty="0" err="1" smtClean="0"/>
              <a:t>Dumitriu</a:t>
            </a:r>
            <a:r>
              <a:rPr lang="en-US" sz="2400" dirty="0" smtClean="0"/>
              <a:t>, Forrester (2009):</a:t>
            </a:r>
          </a:p>
          <a:p>
            <a:pPr lvl="1"/>
            <a:r>
              <a:rPr lang="en-US" sz="2000" dirty="0" smtClean="0"/>
              <a:t>Unitary </a:t>
            </a:r>
            <a:r>
              <a:rPr lang="en-US" sz="2000" dirty="0" err="1" smtClean="0"/>
              <a:t>Antisymmetric</a:t>
            </a:r>
            <a:r>
              <a:rPr lang="en-US" sz="2000" dirty="0" smtClean="0"/>
              <a:t> Ensembles equivalent to Laguerre Ensembles with α = +1/2 or -1/2 (alternating)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0904" y="2743257"/>
            <a:ext cx="5737792" cy="14223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921303" y="4357029"/>
            <a:ext cx="2927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really a </a:t>
            </a:r>
            <a:r>
              <a:rPr lang="en-US" dirty="0" err="1" smtClean="0"/>
              <a:t>bidiagonal</a:t>
            </a:r>
            <a:r>
              <a:rPr lang="en-US" dirty="0" smtClean="0"/>
              <a:t> realization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826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Antisymmetric</a:t>
            </a:r>
            <a:r>
              <a:rPr lang="en-US" dirty="0" smtClean="0"/>
              <a:t> Ensembles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4062" y="1551869"/>
            <a:ext cx="7859453" cy="4911454"/>
          </a:xfrm>
        </p:spPr>
        <p:txBody>
          <a:bodyPr>
            <a:noAutofit/>
          </a:bodyPr>
          <a:lstStyle/>
          <a:p>
            <a:r>
              <a:rPr lang="en-US" sz="2400" dirty="0" smtClean="0"/>
              <a:t>DF: Take </a:t>
            </a:r>
            <a:r>
              <a:rPr lang="en-US" sz="2400" dirty="0" err="1" smtClean="0"/>
              <a:t>bidiagonal</a:t>
            </a:r>
            <a:r>
              <a:rPr lang="en-US" sz="2400" dirty="0" smtClean="0"/>
              <a:t> B, turn it into an </a:t>
            </a:r>
            <a:r>
              <a:rPr lang="en-US" sz="2400" dirty="0" err="1" smtClean="0"/>
              <a:t>antisymmetric</a:t>
            </a:r>
            <a:r>
              <a:rPr lang="en-US" sz="2400" dirty="0" smtClean="0"/>
              <a:t>:</a:t>
            </a:r>
          </a:p>
          <a:p>
            <a:endParaRPr lang="en-US" sz="2400" dirty="0" smtClean="0"/>
          </a:p>
          <a:p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Then </a:t>
            </a:r>
            <a:r>
              <a:rPr lang="en-US" sz="2400" u="sng" dirty="0" smtClean="0"/>
              <a:t>“un-shuffle”</a:t>
            </a:r>
            <a:r>
              <a:rPr lang="en-US" sz="2400" dirty="0" smtClean="0"/>
              <a:t>  permute to an </a:t>
            </a:r>
            <a:r>
              <a:rPr lang="en-US" sz="2400" dirty="0" err="1" smtClean="0"/>
              <a:t>antisymmetric</a:t>
            </a:r>
            <a:r>
              <a:rPr lang="en-US" sz="2400" dirty="0" smtClean="0"/>
              <a:t> </a:t>
            </a:r>
            <a:r>
              <a:rPr lang="en-US" sz="2400" dirty="0" err="1" smtClean="0"/>
              <a:t>tridiagonal</a:t>
            </a:r>
            <a:r>
              <a:rPr lang="en-US" sz="2400" dirty="0" smtClean="0"/>
              <a:t> which could have been obtained by Householder reduction.</a:t>
            </a:r>
          </a:p>
          <a:p>
            <a:r>
              <a:rPr lang="en-US" sz="2400" dirty="0" smtClean="0"/>
              <a:t>Our results therefore say that the </a:t>
            </a:r>
            <a:r>
              <a:rPr lang="en-US" sz="2400" dirty="0" smtClean="0">
                <a:solidFill>
                  <a:srgbClr val="FF0000"/>
                </a:solidFill>
              </a:rPr>
              <a:t>eigenvalues of the GUE are a combination of the unique singular values of two </a:t>
            </a:r>
            <a:r>
              <a:rPr lang="en-US" sz="2400" dirty="0" err="1" smtClean="0">
                <a:solidFill>
                  <a:srgbClr val="FF0000"/>
                </a:solidFill>
              </a:rPr>
              <a:t>antisymmetrics</a:t>
            </a:r>
            <a:r>
              <a:rPr lang="en-US" sz="2400" dirty="0" smtClean="0">
                <a:solidFill>
                  <a:srgbClr val="FF0000"/>
                </a:solidFill>
              </a:rPr>
              <a:t>.</a:t>
            </a:r>
          </a:p>
          <a:p>
            <a:r>
              <a:rPr lang="en-US" sz="2400" dirty="0" smtClean="0"/>
              <a:t>In particular the </a:t>
            </a:r>
            <a:r>
              <a:rPr lang="en-US" sz="2400" u="sng" dirty="0" smtClean="0"/>
              <a:t>gap probability</a:t>
            </a:r>
            <a:r>
              <a:rPr lang="en-US" sz="2400" dirty="0" smtClean="0"/>
              <a:t>!</a:t>
            </a:r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818" y="2252404"/>
            <a:ext cx="1615700" cy="8268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1573" y="2093039"/>
            <a:ext cx="2959726" cy="11455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311192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540" y="-155222"/>
            <a:ext cx="8289572" cy="1325563"/>
          </a:xfrm>
        </p:spPr>
        <p:txBody>
          <a:bodyPr/>
          <a:lstStyle/>
          <a:p>
            <a:r>
              <a:rPr lang="en-US" dirty="0" err="1" smtClean="0"/>
              <a:t>Fredholm</a:t>
            </a:r>
            <a:r>
              <a:rPr lang="en-US" dirty="0" smtClean="0"/>
              <a:t> Determinant Formulation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59428" y="866069"/>
            <a:ext cx="7886700" cy="4905376"/>
          </a:xfrm>
        </p:spPr>
        <p:txBody>
          <a:bodyPr>
            <a:normAutofit/>
          </a:bodyPr>
          <a:lstStyle/>
          <a:p>
            <a:pPr lvl="1"/>
            <a:r>
              <a:rPr lang="en-US" dirty="0" smtClean="0"/>
              <a:t>GUE has no eigenvalues in [-</a:t>
            </a:r>
            <a:r>
              <a:rPr lang="en-US" dirty="0" err="1" smtClean="0"/>
              <a:t>s,s</a:t>
            </a:r>
            <a:r>
              <a:rPr lang="en-US" dirty="0" smtClean="0"/>
              <a:t>]  </a:t>
            </a:r>
          </a:p>
          <a:p>
            <a:pPr lvl="1"/>
            <a:r>
              <a:rPr lang="en-US" dirty="0" smtClean="0"/>
              <a:t>GUE has no singular values in [0,s]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fr-FR" dirty="0" smtClean="0"/>
              <a:t>LUE (-1/2) has no </a:t>
            </a:r>
            <a:r>
              <a:rPr lang="fr-FR" dirty="0" err="1" smtClean="0"/>
              <a:t>eigenvalues</a:t>
            </a:r>
            <a:r>
              <a:rPr lang="fr-FR" dirty="0" smtClean="0"/>
              <a:t> in [0,s^2]</a:t>
            </a:r>
          </a:p>
          <a:p>
            <a:pPr lvl="1"/>
            <a:r>
              <a:rPr lang="fr-FR" dirty="0" smtClean="0"/>
              <a:t>LUE </a:t>
            </a:r>
            <a:r>
              <a:rPr lang="fr-FR" dirty="0"/>
              <a:t>(-1/2) </a:t>
            </a:r>
            <a:r>
              <a:rPr lang="fr-FR" dirty="0" smtClean="0"/>
              <a:t> has  no </a:t>
            </a:r>
            <a:r>
              <a:rPr lang="fr-FR" dirty="0" err="1" smtClean="0"/>
              <a:t>singular</a:t>
            </a:r>
            <a:r>
              <a:rPr lang="fr-FR" dirty="0" smtClean="0"/>
              <a:t> values in[0,s]</a:t>
            </a:r>
          </a:p>
          <a:p>
            <a:pPr marL="457200" lvl="1" indent="0">
              <a:buNone/>
            </a:pPr>
            <a:endParaRPr lang="fr-FR" dirty="0"/>
          </a:p>
          <a:p>
            <a:pPr lvl="1"/>
            <a:r>
              <a:rPr lang="nl-NL" dirty="0" smtClean="0"/>
              <a:t>LUE(+ 1/2)</a:t>
            </a:r>
            <a:r>
              <a:rPr lang="fr-FR" dirty="0"/>
              <a:t> has no </a:t>
            </a:r>
            <a:r>
              <a:rPr lang="fr-FR" dirty="0" err="1"/>
              <a:t>eigenvalues</a:t>
            </a:r>
            <a:r>
              <a:rPr lang="fr-FR" dirty="0"/>
              <a:t> in [0,s^2]</a:t>
            </a:r>
          </a:p>
          <a:p>
            <a:pPr lvl="1"/>
            <a:r>
              <a:rPr lang="fr-FR" dirty="0" smtClean="0"/>
              <a:t>LUE (+1</a:t>
            </a:r>
            <a:r>
              <a:rPr lang="fr-FR" dirty="0"/>
              <a:t>/2)  has  no </a:t>
            </a:r>
            <a:r>
              <a:rPr lang="fr-FR" dirty="0" err="1"/>
              <a:t>singular</a:t>
            </a:r>
            <a:r>
              <a:rPr lang="fr-FR" dirty="0"/>
              <a:t> values in[0,s]</a:t>
            </a:r>
          </a:p>
          <a:p>
            <a:pPr lvl="1"/>
            <a:endParaRPr lang="nl-NL" dirty="0" smtClean="0"/>
          </a:p>
          <a:p>
            <a:pPr lvl="1"/>
            <a:endParaRPr lang="nl-NL" dirty="0"/>
          </a:p>
          <a:p>
            <a:endParaRPr lang="en-US" dirty="0"/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593"/>
          <a:stretch/>
        </p:blipFill>
        <p:spPr>
          <a:xfrm>
            <a:off x="197555" y="963789"/>
            <a:ext cx="2709333" cy="842433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279"/>
          <a:stretch/>
        </p:blipFill>
        <p:spPr>
          <a:xfrm>
            <a:off x="0" y="2991556"/>
            <a:ext cx="2709333" cy="1002844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19" b="41365"/>
          <a:stretch/>
        </p:blipFill>
        <p:spPr>
          <a:xfrm>
            <a:off x="451555" y="1679222"/>
            <a:ext cx="2709333" cy="131233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397000" y="5556258"/>
            <a:ext cx="57186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Probability of No GUE  Singular Value in [0,s] =</a:t>
            </a:r>
          </a:p>
          <a:p>
            <a:r>
              <a:rPr lang="en-US" dirty="0"/>
              <a:t> </a:t>
            </a:r>
            <a:r>
              <a:rPr lang="en-US" dirty="0" smtClean="0"/>
              <a:t>      The Probability of no LUE(-1/2) Singular Value in [0,s] *</a:t>
            </a:r>
          </a:p>
          <a:p>
            <a:r>
              <a:rPr lang="en-US" dirty="0"/>
              <a:t> </a:t>
            </a:r>
            <a:r>
              <a:rPr lang="en-US" dirty="0" smtClean="0"/>
              <a:t>      The Probability of no LUE(1/2) Singular Value </a:t>
            </a:r>
            <a:r>
              <a:rPr lang="en-US" dirty="0" smtClean="0"/>
              <a:t>in [</a:t>
            </a:r>
            <a:r>
              <a:rPr lang="en-US" dirty="0" smtClean="0"/>
              <a:t>0,s]</a:t>
            </a:r>
            <a:endParaRPr lang="en-US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391" y="4448367"/>
            <a:ext cx="8164994" cy="773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915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24015"/>
            <a:ext cx="7886700" cy="1325563"/>
          </a:xfrm>
        </p:spPr>
        <p:txBody>
          <a:bodyPr/>
          <a:lstStyle/>
          <a:p>
            <a:r>
              <a:rPr lang="en-US" dirty="0" smtClean="0"/>
              <a:t>Numerical Verification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1" y="1232759"/>
            <a:ext cx="6620933" cy="51454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0" name="Group 9"/>
          <p:cNvGrpSpPr/>
          <p:nvPr/>
        </p:nvGrpSpPr>
        <p:grpSpPr>
          <a:xfrm>
            <a:off x="4632526" y="3084289"/>
            <a:ext cx="4196861" cy="1659649"/>
            <a:chOff x="5382379" y="3234288"/>
            <a:chExt cx="3371486" cy="1312334"/>
          </a:xfrm>
        </p:grpSpPr>
        <p:sp>
          <p:nvSpPr>
            <p:cNvPr id="9" name="Rectangle 8"/>
            <p:cNvSpPr/>
            <p:nvPr/>
          </p:nvSpPr>
          <p:spPr>
            <a:xfrm>
              <a:off x="5382379" y="3234288"/>
              <a:ext cx="3371486" cy="131233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515729" y="3303076"/>
              <a:ext cx="2033073" cy="30272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Bornemann</a:t>
              </a:r>
              <a:r>
                <a:rPr lang="en-US" dirty="0" smtClean="0"/>
                <a:t> Toolbox:</a:t>
              </a:r>
            </a:p>
          </p:txBody>
        </p:sp>
      </p:grpSp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251" y="3591585"/>
            <a:ext cx="2512737" cy="221292"/>
          </a:xfrm>
          <a:prstGeom prst="rect">
            <a:avLst/>
          </a:prstGeom>
        </p:spPr>
      </p:pic>
      <p:pic>
        <p:nvPicPr>
          <p:cNvPr id="12" name="Picture 11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066" y="3948237"/>
            <a:ext cx="3880322" cy="195594"/>
          </a:xfrm>
          <a:prstGeom prst="rect">
            <a:avLst/>
          </a:prstGeom>
        </p:spPr>
      </p:pic>
      <p:pic>
        <p:nvPicPr>
          <p:cNvPr id="13" name="Picture 12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205" y="4309108"/>
            <a:ext cx="4038292" cy="20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8333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Laguerre</a:t>
            </a:r>
            <a:r>
              <a:rPr lang="en-US" dirty="0" smtClean="0"/>
              <a:t> smallest </a:t>
            </a:r>
            <a:r>
              <a:rPr lang="en-US" dirty="0" err="1" smtClean="0"/>
              <a:t>sv</a:t>
            </a:r>
            <a:r>
              <a:rPr lang="en-US" dirty="0" smtClean="0"/>
              <a:t> potential formulas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22616"/>
          <a:stretch/>
        </p:blipFill>
        <p:spPr>
          <a:xfrm>
            <a:off x="1661932" y="2163627"/>
            <a:ext cx="5593818" cy="22627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366933" y="4813071"/>
            <a:ext cx="76470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Shows that many of these formulations are not powerful enough to understand</a:t>
            </a:r>
          </a:p>
          <a:p>
            <a:r>
              <a:rPr lang="en-US" dirty="0" err="1" smtClean="0"/>
              <a:t>ν</a:t>
            </a:r>
            <a:r>
              <a:rPr lang="en-US" dirty="0" smtClean="0"/>
              <a:t> by </a:t>
            </a:r>
            <a:r>
              <a:rPr lang="en-US" dirty="0" err="1" smtClean="0"/>
              <a:t>ν</a:t>
            </a:r>
            <a:r>
              <a:rPr lang="en-US" dirty="0" smtClean="0"/>
              <a:t> determinants when </a:t>
            </a:r>
            <a:r>
              <a:rPr lang="en-US" dirty="0" err="1" smtClean="0"/>
              <a:t>ν</a:t>
            </a:r>
            <a:r>
              <a:rPr lang="en-US" dirty="0" smtClean="0"/>
              <a:t> is not a positive integer</a:t>
            </a:r>
          </a:p>
          <a:p>
            <a:r>
              <a:rPr lang="en-US" dirty="0" smtClean="0"/>
              <a:t>especially when +1/2 and -1/2 is otherwise so natural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786592" y="6414190"/>
            <a:ext cx="5070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(More in upcoming paper with </a:t>
            </a:r>
            <a:r>
              <a:rPr lang="en-US" dirty="0" err="1" smtClean="0"/>
              <a:t>Guionnet</a:t>
            </a:r>
            <a:r>
              <a:rPr lang="en-US" dirty="0" smtClean="0"/>
              <a:t> and </a:t>
            </a:r>
            <a:r>
              <a:rPr lang="en-US" smtClean="0"/>
              <a:t>P</a:t>
            </a:r>
            <a:r>
              <a:rPr lang="en-US" smtClean="0"/>
              <a:t>é</a:t>
            </a:r>
            <a:r>
              <a:rPr lang="en-US" smtClean="0"/>
              <a:t>ch</a:t>
            </a:r>
            <a:r>
              <a:rPr lang="en-US" smtClean="0"/>
              <a:t>é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6143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465" y="1493414"/>
            <a:ext cx="78867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GUE Level Density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Laguerre Singular </a:t>
            </a:r>
          </a:p>
          <a:p>
            <a:pPr marL="0" indent="0">
              <a:buNone/>
            </a:pPr>
            <a:r>
              <a:rPr lang="en-US" dirty="0" smtClean="0"/>
              <a:t>Value density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3413787" y="1238040"/>
            <a:ext cx="2806705" cy="958726"/>
            <a:chOff x="4219222" y="2300110"/>
            <a:chExt cx="2850445" cy="973667"/>
          </a:xfrm>
        </p:grpSpPr>
        <p:pic>
          <p:nvPicPr>
            <p:cNvPr id="5" name="Picture 4" descr="latex-image-1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06196" y="2312478"/>
              <a:ext cx="2518232" cy="904856"/>
            </a:xfrm>
            <a:prstGeom prst="rect">
              <a:avLst/>
            </a:prstGeom>
            <a:ln>
              <a:noFill/>
            </a:ln>
          </p:spPr>
        </p:pic>
        <p:sp>
          <p:nvSpPr>
            <p:cNvPr id="6" name="Rectangle 5"/>
            <p:cNvSpPr/>
            <p:nvPr/>
          </p:nvSpPr>
          <p:spPr>
            <a:xfrm>
              <a:off x="4219222" y="2300110"/>
              <a:ext cx="2850445" cy="973667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/>
          <p:cNvSpPr/>
          <p:nvPr/>
        </p:nvSpPr>
        <p:spPr>
          <a:xfrm rot="5400000">
            <a:off x="4696032" y="2116797"/>
            <a:ext cx="413896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3600" dirty="0" smtClean="0"/>
              <a:t>=</a:t>
            </a:r>
            <a:endParaRPr lang="en-US" sz="3600" dirty="0"/>
          </a:p>
        </p:txBody>
      </p:sp>
      <p:sp>
        <p:nvSpPr>
          <p:cNvPr id="15" name="Rectangle 14"/>
          <p:cNvSpPr/>
          <p:nvPr/>
        </p:nvSpPr>
        <p:spPr>
          <a:xfrm rot="5400000">
            <a:off x="4725077" y="3982041"/>
            <a:ext cx="413896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3600" dirty="0" smtClean="0"/>
              <a:t>+</a:t>
            </a:r>
            <a:endParaRPr lang="en-US" sz="3600" dirty="0"/>
          </a:p>
        </p:txBody>
      </p:sp>
      <p:sp>
        <p:nvSpPr>
          <p:cNvPr id="16" name="Rounded Rectangle 15"/>
          <p:cNvSpPr/>
          <p:nvPr/>
        </p:nvSpPr>
        <p:spPr>
          <a:xfrm>
            <a:off x="3315598" y="2900117"/>
            <a:ext cx="4804586" cy="2797908"/>
          </a:xfrm>
          <a:prstGeom prst="roundRect">
            <a:avLst/>
          </a:prstGeom>
          <a:noFill/>
          <a:ln w="19050"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636465" y="-158817"/>
            <a:ext cx="7886700" cy="1325563"/>
          </a:xfrm>
        </p:spPr>
        <p:txBody>
          <a:bodyPr/>
          <a:lstStyle/>
          <a:p>
            <a:r>
              <a:rPr lang="en-US" dirty="0" err="1" smtClean="0"/>
              <a:t>Hermite</a:t>
            </a:r>
            <a:r>
              <a:rPr lang="en-US" dirty="0" smtClean="0"/>
              <a:t> = </a:t>
            </a:r>
            <a:r>
              <a:rPr lang="en-US" dirty="0" err="1" smtClean="0"/>
              <a:t>Laguerre</a:t>
            </a:r>
            <a:r>
              <a:rPr lang="en-US" dirty="0" smtClean="0"/>
              <a:t> + </a:t>
            </a:r>
            <a:r>
              <a:rPr lang="en-US" dirty="0" err="1" smtClean="0"/>
              <a:t>Laguerre</a:t>
            </a:r>
            <a:endParaRPr lang="en-US" dirty="0"/>
          </a:p>
        </p:txBody>
      </p:sp>
      <p:pic>
        <p:nvPicPr>
          <p:cNvPr id="19" name="Picture 18" descr="latex-image-1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458" y="1995526"/>
            <a:ext cx="3764229" cy="733647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723" y="3068339"/>
            <a:ext cx="4235116" cy="914400"/>
          </a:xfrm>
          <a:prstGeom prst="rect">
            <a:avLst/>
          </a:prstGeom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983" y="4721294"/>
            <a:ext cx="4217923" cy="91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1712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dirty="0" smtClean="0"/>
          </a:p>
          <a:p>
            <a:pPr lvl="1"/>
            <a:r>
              <a:rPr lang="en-US" dirty="0" smtClean="0"/>
              <a:t>Proof 1: Use the famous </a:t>
            </a:r>
            <a:r>
              <a:rPr lang="en-US" dirty="0" err="1" smtClean="0"/>
              <a:t>Hermite</a:t>
            </a:r>
            <a:r>
              <a:rPr lang="en-US" dirty="0" smtClean="0"/>
              <a:t>/Laguerre equality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 smtClean="0"/>
              <a:t>Proof 2</a:t>
            </a:r>
            <a:r>
              <a:rPr lang="en-US" dirty="0"/>
              <a:t>: a random singular value of the GUE </a:t>
            </a:r>
            <a:r>
              <a:rPr lang="en-US" dirty="0" smtClean="0"/>
              <a:t>is </a:t>
            </a:r>
            <a:r>
              <a:rPr lang="en-US" dirty="0"/>
              <a:t>a random singular value of (+1/2) or (-1/2) </a:t>
            </a:r>
            <a:r>
              <a:rPr lang="en-US" dirty="0" smtClean="0"/>
              <a:t>LUE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827784" y="2797908"/>
            <a:ext cx="1868525" cy="687754"/>
            <a:chOff x="4219222" y="2300110"/>
            <a:chExt cx="2850445" cy="973667"/>
          </a:xfrm>
        </p:grpSpPr>
        <p:pic>
          <p:nvPicPr>
            <p:cNvPr id="5" name="Picture 4" descr="latex-image-1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06196" y="2312478"/>
              <a:ext cx="2518232" cy="904856"/>
            </a:xfrm>
            <a:prstGeom prst="rect">
              <a:avLst/>
            </a:prstGeom>
            <a:ln>
              <a:noFill/>
            </a:ln>
          </p:spPr>
        </p:pic>
        <p:sp>
          <p:nvSpPr>
            <p:cNvPr id="6" name="Rectangle 5"/>
            <p:cNvSpPr/>
            <p:nvPr/>
          </p:nvSpPr>
          <p:spPr>
            <a:xfrm>
              <a:off x="4219222" y="2300110"/>
              <a:ext cx="2850445" cy="973667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688889" y="2986884"/>
            <a:ext cx="300082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=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683958" y="2986884"/>
            <a:ext cx="300082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36465" y="-158817"/>
            <a:ext cx="7886700" cy="1325563"/>
          </a:xfrm>
        </p:spPr>
        <p:txBody>
          <a:bodyPr/>
          <a:lstStyle/>
          <a:p>
            <a:r>
              <a:rPr lang="en-US" dirty="0" err="1" smtClean="0"/>
              <a:t>Hermite</a:t>
            </a:r>
            <a:r>
              <a:rPr lang="en-US" dirty="0" smtClean="0"/>
              <a:t> = </a:t>
            </a:r>
            <a:r>
              <a:rPr lang="en-US" dirty="0" err="1" smtClean="0"/>
              <a:t>Laguerre</a:t>
            </a:r>
            <a:r>
              <a:rPr lang="en-US" dirty="0" smtClean="0"/>
              <a:t> + </a:t>
            </a:r>
            <a:r>
              <a:rPr lang="en-US" dirty="0" err="1" smtClean="0"/>
              <a:t>Laguerre</a:t>
            </a:r>
            <a:endParaRPr lang="en-US" dirty="0"/>
          </a:p>
        </p:txBody>
      </p:sp>
      <p:pic>
        <p:nvPicPr>
          <p:cNvPr id="15" name="Picture 14" descr="latex-image-1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710" y="2927233"/>
            <a:ext cx="2541070" cy="548640"/>
          </a:xfrm>
          <a:prstGeom prst="rect">
            <a:avLst/>
          </a:prstGeom>
        </p:spPr>
      </p:pic>
      <p:pic>
        <p:nvPicPr>
          <p:cNvPr id="16" name="Picture 15" descr="latex-image-1.pd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628" y="2904547"/>
            <a:ext cx="2531446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1149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" y="365126"/>
            <a:ext cx="8763000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|Semicircle| </a:t>
            </a:r>
            <a:br>
              <a:rPr lang="en-US" dirty="0" smtClean="0"/>
            </a:br>
            <a:r>
              <a:rPr lang="en-US" dirty="0" smtClean="0"/>
              <a:t>= </a:t>
            </a:r>
            <a:r>
              <a:rPr lang="en-US" sz="4000" dirty="0" err="1" smtClean="0"/>
              <a:t>QuarterCircle</a:t>
            </a:r>
            <a:r>
              <a:rPr lang="en-US" dirty="0" smtClean="0"/>
              <a:t> + </a:t>
            </a:r>
            <a:r>
              <a:rPr lang="en-US" sz="4000" dirty="0" err="1" smtClean="0"/>
              <a:t>QuarterCircle</a:t>
            </a:r>
            <a:endParaRPr lang="en-US" sz="40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5141" y="3398425"/>
            <a:ext cx="1407609" cy="13687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4451" y="3400777"/>
            <a:ext cx="1364076" cy="13264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6580986" y="3556724"/>
            <a:ext cx="5678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/>
              <a:t>+</a:t>
            </a:r>
            <a:endParaRPr lang="en-US" sz="6000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/>
          <a:srcRect l="2496" t="2192" r="2458" b="3589"/>
          <a:stretch/>
        </p:blipFill>
        <p:spPr>
          <a:xfrm>
            <a:off x="968642" y="2922738"/>
            <a:ext cx="3165231" cy="25321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4401655" y="3420881"/>
            <a:ext cx="6445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/>
              <a:t>=</a:t>
            </a:r>
            <a:endParaRPr lang="en-US" sz="7200" dirty="0"/>
          </a:p>
        </p:txBody>
      </p:sp>
      <p:sp>
        <p:nvSpPr>
          <p:cNvPr id="21" name="TextBox 20"/>
          <p:cNvSpPr txBox="1"/>
          <p:nvPr/>
        </p:nvSpPr>
        <p:spPr>
          <a:xfrm>
            <a:off x="2074333" y="5870222"/>
            <a:ext cx="32215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Random Variables:  “Union”</a:t>
            </a:r>
          </a:p>
          <a:p>
            <a:r>
              <a:rPr lang="en-US" dirty="0" smtClean="0"/>
              <a:t>Densities:    Fold and normalize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784968" y="2778035"/>
            <a:ext cx="0" cy="2804493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297738" y="2833424"/>
            <a:ext cx="0" cy="2804493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09601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Forrester Rains </a:t>
            </a:r>
            <a:r>
              <a:rPr lang="en-US" dirty="0" err="1" smtClean="0"/>
              <a:t>downdating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3100"/>
            <a:ext cx="9144000" cy="29538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77066" y="5636712"/>
            <a:ext cx="32880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Sounds similar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but is different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concerns ordered eigenvalues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54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GUE Quiz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 the eigenvalues repel?</a:t>
            </a:r>
          </a:p>
          <a:p>
            <a:pPr lvl="1"/>
            <a:r>
              <a:rPr lang="en-US" dirty="0" smtClean="0"/>
              <a:t>Yes of course</a:t>
            </a:r>
          </a:p>
          <a:p>
            <a:r>
              <a:rPr lang="en-US" dirty="0" smtClean="0"/>
              <a:t>Do the </a:t>
            </a:r>
            <a:r>
              <a:rPr lang="en-US" u="sng" dirty="0" smtClean="0"/>
              <a:t>singular values </a:t>
            </a:r>
            <a:r>
              <a:rPr lang="en-US" dirty="0" smtClean="0"/>
              <a:t>repel?</a:t>
            </a:r>
          </a:p>
          <a:p>
            <a:pPr lvl="1"/>
            <a:r>
              <a:rPr lang="en-US" dirty="0" smtClean="0"/>
              <a:t>No, surprisingly they do not.</a:t>
            </a:r>
          </a:p>
          <a:p>
            <a:pPr lvl="1"/>
            <a:r>
              <a:rPr lang="en-US" dirty="0" smtClean="0"/>
              <a:t>Guess what? they are </a:t>
            </a:r>
            <a:r>
              <a:rPr lang="en-US" b="1" dirty="0" smtClean="0">
                <a:solidFill>
                  <a:srgbClr val="FF0000"/>
                </a:solidFill>
              </a:rPr>
              <a:t>independent</a:t>
            </a:r>
          </a:p>
        </p:txBody>
      </p:sp>
    </p:spTree>
    <p:extLst>
      <p:ext uri="{BB962C8B-B14F-4D97-AF65-F5344CB8AC3E}">
        <p14:creationId xmlns:p14="http://schemas.microsoft.com/office/powerpoint/2010/main" val="3931417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84556"/>
            <a:ext cx="851535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err="1" smtClean="0"/>
              <a:t>Selberg</a:t>
            </a:r>
            <a:r>
              <a:rPr lang="en-US" dirty="0" smtClean="0"/>
              <a:t> Integrals and)</a:t>
            </a:r>
            <a:br>
              <a:rPr lang="en-US" dirty="0" smtClean="0"/>
            </a:br>
            <a:r>
              <a:rPr lang="en-US" dirty="0" err="1" smtClean="0"/>
              <a:t>Combinatorics</a:t>
            </a:r>
            <a:r>
              <a:rPr lang="en-US" dirty="0" smtClean="0"/>
              <a:t> of </a:t>
            </a:r>
            <a:r>
              <a:rPr lang="en-US" dirty="0" err="1" smtClean="0"/>
              <a:t>mult</a:t>
            </a:r>
            <a:r>
              <a:rPr lang="en-US" dirty="0" smtClean="0"/>
              <a:t> polynomials:</a:t>
            </a:r>
            <a:br>
              <a:rPr lang="en-US" dirty="0" smtClean="0"/>
            </a:br>
            <a:r>
              <a:rPr lang="en-US" dirty="0" smtClean="0"/>
              <a:t>Graphs on Surfaces</a:t>
            </a:r>
            <a:br>
              <a:rPr lang="en-US" dirty="0" smtClean="0"/>
            </a:br>
            <a:r>
              <a:rPr lang="en-US" sz="2400" dirty="0" smtClean="0"/>
              <a:t>(Thanks to Mike </a:t>
            </a:r>
            <a:r>
              <a:rPr lang="en-US" sz="2400" dirty="0" err="1" smtClean="0"/>
              <a:t>LaCroix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7084" y="1996215"/>
            <a:ext cx="8070507" cy="4642553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err="1" smtClean="0"/>
              <a:t>Hermite</a:t>
            </a:r>
            <a:r>
              <a:rPr lang="en-US" dirty="0" smtClean="0"/>
              <a:t>: Maps with one Vertex Coloring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b="1" dirty="0" err="1" smtClean="0"/>
              <a:t>Laguerre</a:t>
            </a:r>
            <a:r>
              <a:rPr lang="en-US" dirty="0" smtClean="0"/>
              <a:t>: Bipartite Maps with multiple Vertex Colorings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b="1" dirty="0" smtClean="0"/>
              <a:t>Jacobi</a:t>
            </a:r>
            <a:r>
              <a:rPr lang="en-US" dirty="0" smtClean="0"/>
              <a:t>: We know it’s there, but don’t have it quite yet.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21431" y="2449160"/>
            <a:ext cx="2082948" cy="1525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02474" y="4434534"/>
            <a:ext cx="2294589" cy="1606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371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Hard Edge for GUE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LUE and JUE each have hard edges</a:t>
            </a:r>
          </a:p>
          <a:p>
            <a:r>
              <a:rPr lang="en-US" dirty="0" smtClean="0"/>
              <a:t>We argue that the smallest singular value of the GUE is a kind of overlooked hard edge as well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7160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094" y="0"/>
            <a:ext cx="7886700" cy="1325563"/>
          </a:xfrm>
        </p:spPr>
        <p:txBody>
          <a:bodyPr/>
          <a:lstStyle/>
          <a:p>
            <a:r>
              <a:rPr lang="en-US" dirty="0" smtClean="0"/>
              <a:t>Proof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0444" y="1430514"/>
            <a:ext cx="8833556" cy="48207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/>
              <a:t>Let                              be the GUE eigenvalue density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The singular value density is then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664" y="1543050"/>
            <a:ext cx="3048000" cy="469900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33" y="3689604"/>
            <a:ext cx="7408333" cy="88104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57111" y="5319889"/>
            <a:ext cx="65617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“An image in each n-dimensional quadrant”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8748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094" y="0"/>
            <a:ext cx="7886700" cy="1325563"/>
          </a:xfrm>
        </p:spPr>
        <p:txBody>
          <a:bodyPr/>
          <a:lstStyle/>
          <a:p>
            <a:r>
              <a:rPr lang="en-US" dirty="0" smtClean="0"/>
              <a:t>Proof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59957"/>
            <a:ext cx="9637889" cy="5498043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ts val="5500"/>
              </a:lnSpc>
              <a:buNone/>
            </a:pPr>
            <a:r>
              <a:rPr lang="en-US" sz="4000" dirty="0" smtClean="0"/>
              <a:t>Let                                     and</a:t>
            </a:r>
          </a:p>
          <a:p>
            <a:pPr marL="0" indent="0">
              <a:lnSpc>
                <a:spcPts val="5500"/>
              </a:lnSpc>
              <a:buNone/>
            </a:pPr>
            <a:r>
              <a:rPr lang="en-US" sz="4000" dirty="0" smtClean="0"/>
              <a:t>                                          be LUE </a:t>
            </a:r>
            <a:r>
              <a:rPr lang="en-US" sz="4000" dirty="0" err="1" smtClean="0"/>
              <a:t>svd</a:t>
            </a:r>
            <a:r>
              <a:rPr lang="en-US" sz="4000" dirty="0"/>
              <a:t> </a:t>
            </a:r>
            <a:r>
              <a:rPr lang="en-US" sz="4000" dirty="0" smtClean="0"/>
              <a:t>densities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The mixed density is</a:t>
            </a:r>
          </a:p>
          <a:p>
            <a:pPr marL="0" indent="0">
              <a:buNone/>
            </a:pPr>
            <a:r>
              <a:rPr lang="en-US" sz="4000" dirty="0" smtClean="0"/>
              <a:t>                                       </a:t>
            </a:r>
          </a:p>
          <a:p>
            <a:pPr marL="0" indent="0">
              <a:buNone/>
            </a:pPr>
            <a:r>
              <a:rPr lang="en-US" sz="4000" dirty="0" smtClean="0"/>
              <a:t>where the sum is taken over </a:t>
            </a:r>
            <a:r>
              <a:rPr lang="en-US" sz="4000" dirty="0" smtClean="0"/>
              <a:t>the </a:t>
            </a:r>
          </a:p>
          <a:p>
            <a:pPr marL="0" indent="0">
              <a:buNone/>
            </a:pPr>
            <a:r>
              <a:rPr lang="en-US" sz="4000" dirty="0" smtClean="0"/>
              <a:t>partitions of </a:t>
            </a:r>
            <a:r>
              <a:rPr lang="en-US" sz="4000" dirty="0" smtClean="0"/>
              <a:t>1:n into </a:t>
            </a:r>
            <a:r>
              <a:rPr lang="en-US" sz="4000" dirty="0" smtClean="0"/>
              <a:t> </a:t>
            </a:r>
            <a:r>
              <a:rPr lang="en-US" sz="4000" dirty="0" smtClean="0"/>
              <a:t>parts of size </a:t>
            </a:r>
          </a:p>
          <a:p>
            <a:pPr marL="0" indent="0">
              <a:buNone/>
            </a:pPr>
            <a:r>
              <a:rPr lang="en-US" dirty="0" smtClean="0"/>
              <a:t> 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0" y="1267177"/>
            <a:ext cx="3810000" cy="711200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085" y="2170291"/>
            <a:ext cx="3746500" cy="711200"/>
          </a:xfrm>
          <a:prstGeom prst="rect">
            <a:avLst/>
          </a:prstGeom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399" y="6160783"/>
            <a:ext cx="3632200" cy="469900"/>
          </a:xfrm>
          <a:prstGeom prst="rect">
            <a:avLst/>
          </a:prstGeom>
        </p:spPr>
      </p:pic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28" y="4044013"/>
            <a:ext cx="8432800" cy="749300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725" y="4807403"/>
            <a:ext cx="984381" cy="669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6465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Vandermonde</a:t>
            </a:r>
            <a:r>
              <a:rPr lang="en-US" dirty="0" smtClean="0"/>
              <a:t> Determinant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456" y="1344789"/>
            <a:ext cx="7175500" cy="2108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144" y="3927121"/>
            <a:ext cx="6379633" cy="274177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9333" y="3584222"/>
            <a:ext cx="73223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Sum  </a:t>
            </a:r>
            <a:r>
              <a:rPr lang="en-US" sz="2800" dirty="0" err="1" smtClean="0"/>
              <a:t>n</a:t>
            </a:r>
            <a:r>
              <a:rPr lang="en-US" sz="2800" baseline="30000" dirty="0" err="1" smtClean="0"/>
              <a:t>n</a:t>
            </a:r>
            <a:r>
              <a:rPr lang="en-US" sz="2800" dirty="0" smtClean="0"/>
              <a:t> determinants, only permutations remain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102543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902" y="328788"/>
            <a:ext cx="7175500" cy="2108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045" y="3118555"/>
            <a:ext cx="7150100" cy="3289300"/>
          </a:xfrm>
          <a:prstGeom prst="rect">
            <a:avLst/>
          </a:prstGeom>
        </p:spPr>
      </p:pic>
      <p:sp>
        <p:nvSpPr>
          <p:cNvPr id="8" name="Curved Right Arrow 7"/>
          <p:cNvSpPr/>
          <p:nvPr/>
        </p:nvSpPr>
        <p:spPr>
          <a:xfrm rot="5400000">
            <a:off x="3922889" y="2285999"/>
            <a:ext cx="731520" cy="1216152"/>
          </a:xfrm>
          <a:prstGeom prst="curvedRightArrow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urved Right Arrow 8"/>
          <p:cNvSpPr/>
          <p:nvPr/>
        </p:nvSpPr>
        <p:spPr>
          <a:xfrm rot="5400000" flipH="1" flipV="1">
            <a:off x="3764845" y="5884164"/>
            <a:ext cx="731520" cy="1216152"/>
          </a:xfrm>
          <a:prstGeom prst="curvedRightArrow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59112" y="6488668"/>
            <a:ext cx="1061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unshuffle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611512" y="2379512"/>
            <a:ext cx="818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shuffle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9719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52457"/>
          <a:stretch/>
        </p:blipFill>
        <p:spPr>
          <a:xfrm>
            <a:off x="5584212" y="1653894"/>
            <a:ext cx="3399367" cy="32893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7157" y="1564105"/>
            <a:ext cx="556126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3600" dirty="0"/>
              <a:t>When adding </a:t>
            </a:r>
            <a:r>
              <a:rPr lang="en-US" sz="3600" dirty="0">
                <a:latin typeface="ＭＳ ゴシック"/>
                <a:ea typeface="ＭＳ ゴシック"/>
                <a:cs typeface="ＭＳ ゴシック"/>
              </a:rPr>
              <a:t>±</a:t>
            </a:r>
            <a:r>
              <a:rPr lang="en-US" sz="3600" dirty="0"/>
              <a:t>, gray entries vanish</a:t>
            </a:r>
            <a:r>
              <a:rPr lang="en-US" sz="3600" dirty="0" smtClean="0"/>
              <a:t>.</a:t>
            </a:r>
          </a:p>
          <a:p>
            <a:pPr marL="285750" indent="-285750">
              <a:buFont typeface="Arial"/>
              <a:buChar char="•"/>
            </a:pPr>
            <a:r>
              <a:rPr lang="en-US" sz="3600" dirty="0" smtClean="0">
                <a:sym typeface="Wingdings"/>
              </a:rPr>
              <a:t> Product of </a:t>
            </a:r>
            <a:r>
              <a:rPr lang="en-US" sz="3600" dirty="0" err="1" smtClean="0">
                <a:sym typeface="Wingdings"/>
              </a:rPr>
              <a:t>detrminants</a:t>
            </a:r>
            <a:endParaRPr lang="en-US" sz="3600" dirty="0" smtClean="0">
              <a:sym typeface="Wingdings"/>
            </a:endParaRPr>
          </a:p>
          <a:p>
            <a:pPr marL="285750" indent="-285750">
              <a:buFont typeface="Arial"/>
              <a:buChar char="•"/>
            </a:pPr>
            <a:r>
              <a:rPr lang="en-US" sz="3600" dirty="0" smtClean="0">
                <a:sym typeface="Wingdings"/>
              </a:rPr>
              <a:t>Correspond to LUE SVD densities</a:t>
            </a:r>
          </a:p>
          <a:p>
            <a:pPr marL="285750" indent="-285750">
              <a:buFont typeface="Arial"/>
              <a:buChar char="•"/>
            </a:pPr>
            <a:r>
              <a:rPr lang="en-US" sz="3600" dirty="0" smtClean="0">
                <a:sym typeface="Wingdings"/>
              </a:rPr>
              <a:t>One term for each choice of splitting</a:t>
            </a:r>
            <a:r>
              <a:rPr lang="en-US" sz="3600" dirty="0" smtClean="0"/>
              <a:t>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1325563"/>
          </a:xfrm>
        </p:spPr>
        <p:txBody>
          <a:bodyPr/>
          <a:lstStyle/>
          <a:p>
            <a:r>
              <a:rPr lang="en-US" dirty="0" smtClean="0"/>
              <a:t>Proof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359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 and Moral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you probably know, just when you think everything about a field is already known, there always seems to be surprises that have been missed</a:t>
            </a:r>
          </a:p>
          <a:p>
            <a:r>
              <a:rPr lang="en-US" dirty="0" smtClean="0"/>
              <a:t>Applications can be made to condition number distributions of GUE </a:t>
            </a:r>
            <a:r>
              <a:rPr lang="en-US" dirty="0" smtClean="0"/>
              <a:t>matrices</a:t>
            </a:r>
          </a:p>
          <a:p>
            <a:r>
              <a:rPr lang="en-US" dirty="0" smtClean="0"/>
              <a:t>Any general beta versions to be found?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3709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GUE Quiz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2191483"/>
          </a:xfrm>
        </p:spPr>
        <p:txBody>
          <a:bodyPr>
            <a:normAutofit/>
          </a:bodyPr>
          <a:lstStyle/>
          <a:p>
            <a:r>
              <a:rPr lang="en-US" dirty="0" smtClean="0"/>
              <a:t>Do the eigenvalues repel?</a:t>
            </a:r>
          </a:p>
          <a:p>
            <a:pPr lvl="1"/>
            <a:r>
              <a:rPr lang="en-US" dirty="0" smtClean="0"/>
              <a:t>Yes of course</a:t>
            </a:r>
          </a:p>
          <a:p>
            <a:r>
              <a:rPr lang="en-US" dirty="0" smtClean="0"/>
              <a:t>Do the singular values repel?</a:t>
            </a:r>
          </a:p>
          <a:p>
            <a:pPr lvl="1"/>
            <a:r>
              <a:rPr lang="en-US" dirty="0" smtClean="0"/>
              <a:t>No, surprisingly they do not.</a:t>
            </a:r>
          </a:p>
          <a:p>
            <a:pPr lvl="1"/>
            <a:r>
              <a:rPr lang="en-US" dirty="0" smtClean="0"/>
              <a:t>Guess what? they are </a:t>
            </a:r>
            <a:r>
              <a:rPr lang="en-US" b="1" dirty="0" smtClean="0">
                <a:solidFill>
                  <a:srgbClr val="FF0000"/>
                </a:solidFill>
              </a:rPr>
              <a:t>independent</a:t>
            </a:r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5" name="Rectangle 4"/>
          <p:cNvSpPr/>
          <p:nvPr/>
        </p:nvSpPr>
        <p:spPr>
          <a:xfrm>
            <a:off x="543168" y="4152044"/>
            <a:ext cx="788181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US" sz="2000" dirty="0"/>
              <a:t>The GUE was introduced by Dyson in 1962, has been well studied for 50+ years, and this simple fact seems not to have been noticed.</a:t>
            </a:r>
          </a:p>
        </p:txBody>
      </p:sp>
    </p:spTree>
    <p:extLst>
      <p:ext uri="{BB962C8B-B14F-4D97-AF65-F5344CB8AC3E}">
        <p14:creationId xmlns:p14="http://schemas.microsoft.com/office/powerpoint/2010/main" val="1573417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GUE Quiz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2191483"/>
          </a:xfrm>
        </p:spPr>
        <p:txBody>
          <a:bodyPr>
            <a:normAutofit/>
          </a:bodyPr>
          <a:lstStyle/>
          <a:p>
            <a:r>
              <a:rPr lang="en-US" dirty="0" smtClean="0"/>
              <a:t>Do the eigenvalues repel?</a:t>
            </a:r>
          </a:p>
          <a:p>
            <a:pPr lvl="1"/>
            <a:r>
              <a:rPr lang="en-US" dirty="0" smtClean="0"/>
              <a:t>Yes of course</a:t>
            </a:r>
          </a:p>
          <a:p>
            <a:r>
              <a:rPr lang="en-US" dirty="0" smtClean="0"/>
              <a:t>Do the singular values repel?</a:t>
            </a:r>
          </a:p>
          <a:p>
            <a:pPr lvl="1"/>
            <a:r>
              <a:rPr lang="en-US" dirty="0" smtClean="0"/>
              <a:t>No, surprisingly they do not.</a:t>
            </a:r>
          </a:p>
          <a:p>
            <a:pPr lvl="1"/>
            <a:r>
              <a:rPr lang="en-US" dirty="0" smtClean="0"/>
              <a:t>Guess what? they are </a:t>
            </a:r>
            <a:r>
              <a:rPr lang="en-US" b="1" dirty="0" smtClean="0">
                <a:solidFill>
                  <a:srgbClr val="FF0000"/>
                </a:solidFill>
              </a:rPr>
              <a:t>independent</a:t>
            </a:r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5" name="Rectangle 4"/>
          <p:cNvSpPr/>
          <p:nvPr/>
        </p:nvSpPr>
        <p:spPr>
          <a:xfrm>
            <a:off x="543168" y="4152044"/>
            <a:ext cx="788181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US" sz="2000" dirty="0"/>
              <a:t>The GUE was introduced by Dyson in 1962, has been well studied for 50+ years, and this simple fact seems not to have been noticed.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54924" y="5069237"/>
            <a:ext cx="8209657" cy="783193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When n=2: the GUE singular values are </a:t>
            </a:r>
            <a:r>
              <a:rPr lang="en-US" sz="2000" dirty="0" smtClean="0"/>
              <a:t> </a:t>
            </a:r>
            <a:r>
              <a:rPr lang="en-US" sz="2000" dirty="0" smtClean="0"/>
              <a:t>independent         and 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Perhaps just a special small case?  That happens.</a:t>
            </a:r>
            <a:endParaRPr lang="en-US" sz="2000" dirty="0"/>
          </a:p>
        </p:txBody>
      </p:sp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804" y="5201092"/>
            <a:ext cx="323850" cy="228600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794" y="5201093"/>
            <a:ext cx="333375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5234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en-US" dirty="0" smtClean="0"/>
              <a:t> Main Theorem</a:t>
            </a:r>
            <a:endParaRPr lang="en-US" sz="2400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7754" y="3137869"/>
            <a:ext cx="8034375" cy="1625871"/>
          </a:xfrm>
        </p:spPr>
        <p:txBody>
          <a:bodyPr>
            <a:noAutofit/>
          </a:bodyPr>
          <a:lstStyle/>
          <a:p>
            <a:r>
              <a:rPr lang="en-US" sz="3200" dirty="0" smtClean="0"/>
              <a:t>… with some </a:t>
            </a:r>
            <a:r>
              <a:rPr lang="en-US" sz="3200" b="1" dirty="0" smtClean="0">
                <a:solidFill>
                  <a:srgbClr val="FF0000"/>
                </a:solidFill>
              </a:rPr>
              <a:t>½</a:t>
            </a:r>
            <a:r>
              <a:rPr lang="en-US" sz="3200" dirty="0" smtClean="0"/>
              <a:t> integer dimensions!!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n x n GUE</a:t>
            </a:r>
            <a:r>
              <a:rPr lang="en-US" dirty="0" smtClean="0">
                <a:solidFill>
                  <a:srgbClr val="1F4E79"/>
                </a:solidFill>
              </a:rPr>
              <a:t> =   </a:t>
            </a:r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en-US" dirty="0">
                <a:solidFill>
                  <a:srgbClr val="FF0000"/>
                </a:solidFill>
              </a:rPr>
              <a:t>n-1)/2  </a:t>
            </a:r>
            <a:r>
              <a:rPr lang="en-US" dirty="0"/>
              <a:t>x</a:t>
            </a:r>
            <a:r>
              <a:rPr lang="en-US" dirty="0" smtClean="0"/>
              <a:t> </a:t>
            </a:r>
            <a:r>
              <a:rPr lang="en-US" dirty="0">
                <a:solidFill>
                  <a:srgbClr val="FF0000"/>
                </a:solidFill>
              </a:rPr>
              <a:t>n/2</a:t>
            </a:r>
            <a:r>
              <a:rPr lang="en-US" dirty="0"/>
              <a:t> </a:t>
            </a:r>
            <a:r>
              <a:rPr lang="en-US" dirty="0" smtClean="0"/>
              <a:t>LUE  Union </a:t>
            </a:r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en-US" dirty="0">
                <a:solidFill>
                  <a:srgbClr val="FF0000"/>
                </a:solidFill>
              </a:rPr>
              <a:t>n+1)/2</a:t>
            </a:r>
            <a:r>
              <a:rPr lang="en-US" dirty="0"/>
              <a:t> x  </a:t>
            </a:r>
            <a:r>
              <a:rPr lang="en-US" dirty="0">
                <a:solidFill>
                  <a:srgbClr val="FF0000"/>
                </a:solidFill>
              </a:rPr>
              <a:t>n/2</a:t>
            </a:r>
            <a:r>
              <a:rPr lang="en-US" dirty="0"/>
              <a:t> </a:t>
            </a:r>
            <a:r>
              <a:rPr lang="en-US" dirty="0" smtClean="0"/>
              <a:t>LUE</a:t>
            </a:r>
          </a:p>
          <a:p>
            <a:pPr lvl="1"/>
            <a:r>
              <a:rPr lang="en-US" dirty="0" smtClean="0"/>
              <a:t>singular value count: add the integers</a:t>
            </a:r>
          </a:p>
          <a:p>
            <a:pPr lvl="2"/>
            <a:r>
              <a:rPr lang="en-US" dirty="0" smtClean="0"/>
              <a:t>n even: n=n/2 + n/2      n odd: n=(n-1)/2 + (n+1)/2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974398" y="1825797"/>
            <a:ext cx="7195203" cy="783193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dirty="0"/>
              <a:t>The singular values of an n x n GUE(matrix) are the “mixing” of the singular values of two </a:t>
            </a:r>
            <a:r>
              <a:rPr lang="en-US" sz="2000" dirty="0" smtClean="0"/>
              <a:t>independent </a:t>
            </a:r>
            <a:r>
              <a:rPr lang="en-US" sz="2000" dirty="0" err="1" smtClean="0"/>
              <a:t>Laguerre</a:t>
            </a:r>
            <a:r>
              <a:rPr lang="en-US" sz="2000" dirty="0" smtClean="0"/>
              <a:t> </a:t>
            </a:r>
            <a:r>
              <a:rPr lang="en-US" sz="2000" dirty="0"/>
              <a:t>ensembles</a:t>
            </a:r>
          </a:p>
        </p:txBody>
      </p:sp>
    </p:spTree>
    <p:extLst>
      <p:ext uri="{BB962C8B-B14F-4D97-AF65-F5344CB8AC3E}">
        <p14:creationId xmlns:p14="http://schemas.microsoft.com/office/powerpoint/2010/main" val="1966043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822"/>
          <a:stretch/>
        </p:blipFill>
        <p:spPr>
          <a:xfrm>
            <a:off x="1836616" y="2439298"/>
            <a:ext cx="7181278" cy="36801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en-US" dirty="0" smtClean="0"/>
              <a:t> Main Theorem</a:t>
            </a:r>
            <a:endParaRPr lang="en-US" sz="2400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24368" y="3108910"/>
            <a:ext cx="44088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16 x 16 GUE  =  8.5 x 8  LUE   union   7.5 x 8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1600" dirty="0" smtClean="0"/>
              <a:t> LUE    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628650" y="4088759"/>
            <a:ext cx="1989642" cy="715089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-     (GUE)</a:t>
            </a:r>
          </a:p>
          <a:p>
            <a:pPr algn="ctr"/>
            <a:r>
              <a:rPr lang="en-US" dirty="0" err="1" smtClean="0">
                <a:solidFill>
                  <a:srgbClr val="0000FF"/>
                </a:solidFill>
              </a:rPr>
              <a:t>tridiagonal</a:t>
            </a:r>
            <a:r>
              <a:rPr lang="en-US" dirty="0" smtClean="0">
                <a:solidFill>
                  <a:srgbClr val="0000FF"/>
                </a:solidFill>
              </a:rPr>
              <a:t> models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31143" y="4081531"/>
            <a:ext cx="2021972" cy="715089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    (LUEs)</a:t>
            </a:r>
          </a:p>
          <a:p>
            <a:pPr algn="ctr"/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bidiagonal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models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26067" y="2861593"/>
            <a:ext cx="2491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Level Density Illustration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974398" y="1825797"/>
            <a:ext cx="7195203" cy="783193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dirty="0"/>
              <a:t>The singular values of an n x n GUE(matrix) are the “mixing” of the singular values of two Laguerre ensembles</a:t>
            </a:r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656" y="4251435"/>
            <a:ext cx="192689" cy="154151"/>
          </a:xfrm>
          <a:prstGeom prst="rect">
            <a:avLst/>
          </a:prstGeom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194" y="4246246"/>
            <a:ext cx="194310" cy="155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246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70" y="155949"/>
            <a:ext cx="8860118" cy="1325563"/>
          </a:xfrm>
        </p:spPr>
        <p:txBody>
          <a:bodyPr/>
          <a:lstStyle/>
          <a:p>
            <a:r>
              <a:rPr lang="en-US" dirty="0" smtClean="0"/>
              <a:t>How could this have been </a:t>
            </a:r>
            <a:r>
              <a:rPr lang="en-US" b="1" dirty="0" smtClean="0"/>
              <a:t>missed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22400"/>
            <a:ext cx="7886700" cy="4754563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lnSpc>
                <a:spcPct val="130000"/>
              </a:lnSpc>
              <a:buFont typeface="+mj-lt"/>
              <a:buAutoNum type="arabicPeriod"/>
            </a:pPr>
            <a:r>
              <a:rPr lang="en-US" b="1" dirty="0" smtClean="0"/>
              <a:t>Non-integer sizes</a:t>
            </a:r>
            <a:r>
              <a:rPr lang="en-US" dirty="0" smtClean="0"/>
              <a:t>:</a:t>
            </a:r>
          </a:p>
          <a:p>
            <a:pPr lvl="1">
              <a:lnSpc>
                <a:spcPct val="130000"/>
              </a:lnSpc>
            </a:pPr>
            <a:r>
              <a:rPr lang="en-US" u="sng" dirty="0" smtClean="0"/>
              <a:t>n x (n+1/2) and n by (n-1/2) matrices boggle the imagination</a:t>
            </a:r>
          </a:p>
          <a:p>
            <a:pPr lvl="1">
              <a:lnSpc>
                <a:spcPct val="130000"/>
              </a:lnSpc>
            </a:pPr>
            <a:r>
              <a:rPr lang="en-US" dirty="0" err="1" smtClean="0"/>
              <a:t>Dumitriu</a:t>
            </a:r>
            <a:r>
              <a:rPr lang="en-US" dirty="0" smtClean="0"/>
              <a:t> and Forrester (2010) came “part of the way”</a:t>
            </a:r>
            <a:endParaRPr lang="en-US" dirty="0"/>
          </a:p>
          <a:p>
            <a:pPr marL="514350" indent="-514350">
              <a:lnSpc>
                <a:spcPct val="130000"/>
              </a:lnSpc>
              <a:buFont typeface="+mj-lt"/>
              <a:buAutoNum type="arabicPeriod"/>
            </a:pPr>
            <a:r>
              <a:rPr lang="en-US" b="1" dirty="0" smtClean="0"/>
              <a:t>Singular Values </a:t>
            </a:r>
            <a:r>
              <a:rPr lang="en-US" b="1" dirty="0" err="1" smtClean="0"/>
              <a:t>vs</a:t>
            </a:r>
            <a:r>
              <a:rPr lang="en-US" b="1" dirty="0" smtClean="0"/>
              <a:t> Eigenvalues:</a:t>
            </a:r>
          </a:p>
          <a:p>
            <a:pPr lvl="1">
              <a:lnSpc>
                <a:spcPct val="130000"/>
              </a:lnSpc>
            </a:pPr>
            <a:r>
              <a:rPr lang="en-US" dirty="0" smtClean="0"/>
              <a:t>have not enjoyed equal rights in mathematics until recent history (</a:t>
            </a:r>
            <a:r>
              <a:rPr lang="en-US" dirty="0" err="1" smtClean="0"/>
              <a:t>Laguerre</a:t>
            </a:r>
            <a:r>
              <a:rPr lang="en-US" dirty="0" smtClean="0"/>
              <a:t> ensembles are SVD ensembles)</a:t>
            </a:r>
          </a:p>
          <a:p>
            <a:pPr lvl="1">
              <a:lnSpc>
                <a:spcPct val="130000"/>
              </a:lnSpc>
            </a:pPr>
            <a:r>
              <a:rPr lang="en-US" dirty="0" smtClean="0"/>
              <a:t>                  it feels like we are throwing away the sign, but </a:t>
            </a:r>
            <a:r>
              <a:rPr lang="en-US" u="sng" dirty="0" smtClean="0"/>
              <a:t>“less is more”</a:t>
            </a:r>
          </a:p>
          <a:p>
            <a:pPr marL="514350" indent="-514350">
              <a:lnSpc>
                <a:spcPct val="130000"/>
              </a:lnSpc>
              <a:buFont typeface="+mj-lt"/>
              <a:buAutoNum type="arabicPeriod"/>
            </a:pPr>
            <a:r>
              <a:rPr lang="en-US" b="1" dirty="0" smtClean="0"/>
              <a:t>Non pretty densities</a:t>
            </a:r>
          </a:p>
          <a:p>
            <a:pPr lvl="1">
              <a:lnSpc>
                <a:spcPct val="130000"/>
              </a:lnSpc>
            </a:pPr>
            <a:r>
              <a:rPr lang="en-US" dirty="0" smtClean="0"/>
              <a:t>density: sum over 2^n choices of sign on the eigenvalues</a:t>
            </a:r>
          </a:p>
          <a:p>
            <a:pPr lvl="1">
              <a:lnSpc>
                <a:spcPct val="130000"/>
              </a:lnSpc>
            </a:pPr>
            <a:r>
              <a:rPr lang="en-US" dirty="0" smtClean="0"/>
              <a:t>characterization: mixture of random </a:t>
            </a:r>
            <a:r>
              <a:rPr lang="en-US" dirty="0" smtClean="0"/>
              <a:t>variables</a:t>
            </a:r>
            <a:endParaRPr lang="en-US" dirty="0" smtClean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789" y="4045606"/>
            <a:ext cx="944987" cy="28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827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13179</TotalTime>
  <Words>1876</Words>
  <Application>Microsoft Macintosh PowerPoint</Application>
  <PresentationFormat>On-screen Show (4:3)</PresentationFormat>
  <Paragraphs>313</Paragraphs>
  <Slides>47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Office Theme</vt:lpstr>
      <vt:lpstr> Singular Values of the GUE Surprises that we Missed </vt:lpstr>
      <vt:lpstr>GUE Quiz</vt:lpstr>
      <vt:lpstr>GUE Quiz</vt:lpstr>
      <vt:lpstr>GUE Quiz</vt:lpstr>
      <vt:lpstr>GUE Quiz</vt:lpstr>
      <vt:lpstr>GUE Quiz</vt:lpstr>
      <vt:lpstr>The Main Theorem</vt:lpstr>
      <vt:lpstr>The Main Theorem</vt:lpstr>
      <vt:lpstr>How could this have been missed?</vt:lpstr>
      <vt:lpstr>Tao-Vu (2012)</vt:lpstr>
      <vt:lpstr>Tao-Vu (2012)</vt:lpstr>
      <vt:lpstr>Tao-Vu (2012)</vt:lpstr>
      <vt:lpstr>Laguerre Models Reminder</vt:lpstr>
      <vt:lpstr>Laguerre Models  Done the Other Way</vt:lpstr>
      <vt:lpstr>GUE Building Blocks </vt:lpstr>
      <vt:lpstr>GUE Building Blocks </vt:lpstr>
      <vt:lpstr>GUE Building Blocks </vt:lpstr>
      <vt:lpstr>PowerPoint Presentation</vt:lpstr>
      <vt:lpstr>GUE Building Blocks </vt:lpstr>
      <vt:lpstr>GUE Building Blocks </vt:lpstr>
      <vt:lpstr>GUE Building Blocks </vt:lpstr>
      <vt:lpstr>GUE Building Blocks </vt:lpstr>
      <vt:lpstr>PowerPoint Presentation</vt:lpstr>
      <vt:lpstr>GUE Building Blocks </vt:lpstr>
      <vt:lpstr>GUE Building Blocks </vt:lpstr>
      <vt:lpstr>GUE Building Blocks </vt:lpstr>
      <vt:lpstr>GUE Building Blocks</vt:lpstr>
      <vt:lpstr>Anti-symmetric ensembles: the irony!  </vt:lpstr>
      <vt:lpstr>Anti-symmetric ensembles: the irony!  </vt:lpstr>
      <vt:lpstr>Anti-symmetric ensembles: the irony!  </vt:lpstr>
      <vt:lpstr>Antisymmetric Ensembles</vt:lpstr>
      <vt:lpstr>Antisymmetric Ensembles</vt:lpstr>
      <vt:lpstr>Fredholm Determinant Formulation</vt:lpstr>
      <vt:lpstr>Numerical Verification</vt:lpstr>
      <vt:lpstr>Laguerre smallest sv potential formulas</vt:lpstr>
      <vt:lpstr>Hermite = Laguerre + Laguerre</vt:lpstr>
      <vt:lpstr>Hermite = Laguerre + Laguerre</vt:lpstr>
      <vt:lpstr>|Semicircle|  = QuarterCircle + QuarterCircle</vt:lpstr>
      <vt:lpstr>Forrester Rains downdating</vt:lpstr>
      <vt:lpstr>  (Selberg Integrals and) Combinatorics of mult polynomials: Graphs on Surfaces (Thanks to Mike LaCroix)</vt:lpstr>
      <vt:lpstr>A Hard Edge for GUE</vt:lpstr>
      <vt:lpstr>Proof Outline</vt:lpstr>
      <vt:lpstr>Proof Outline</vt:lpstr>
      <vt:lpstr>Vandermonde Determinant</vt:lpstr>
      <vt:lpstr>PowerPoint Presentation</vt:lpstr>
      <vt:lpstr>Proof</vt:lpstr>
      <vt:lpstr>Conclusion and Moral</vt:lpstr>
    </vt:vector>
  </TitlesOfParts>
  <Company>Unknown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Bernie Wang</dc:creator>
  <cp:lastModifiedBy>Julia</cp:lastModifiedBy>
  <cp:revision>1128</cp:revision>
  <cp:lastPrinted>2014-06-15T20:19:47Z</cp:lastPrinted>
  <dcterms:created xsi:type="dcterms:W3CDTF">2014-01-07T04:22:01Z</dcterms:created>
  <dcterms:modified xsi:type="dcterms:W3CDTF">2014-06-16T03:41:09Z</dcterms:modified>
</cp:coreProperties>
</file>