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2"/>
  </p:notesMasterIdLst>
  <p:sldIdLst>
    <p:sldId id="270" r:id="rId2"/>
    <p:sldId id="271" r:id="rId3"/>
    <p:sldId id="256" r:id="rId4"/>
    <p:sldId id="273" r:id="rId5"/>
    <p:sldId id="257" r:id="rId6"/>
    <p:sldId id="260" r:id="rId7"/>
    <p:sldId id="258" r:id="rId8"/>
    <p:sldId id="272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4" r:id="rId19"/>
    <p:sldId id="333" r:id="rId20"/>
    <p:sldId id="287" r:id="rId21"/>
    <p:sldId id="288" r:id="rId22"/>
    <p:sldId id="289" r:id="rId23"/>
    <p:sldId id="278" r:id="rId24"/>
    <p:sldId id="318" r:id="rId25"/>
    <p:sldId id="279" r:id="rId26"/>
    <p:sldId id="280" r:id="rId27"/>
    <p:sldId id="322" r:id="rId28"/>
    <p:sldId id="325" r:id="rId29"/>
    <p:sldId id="281" r:id="rId30"/>
    <p:sldId id="330" r:id="rId31"/>
    <p:sldId id="282" r:id="rId32"/>
    <p:sldId id="283" r:id="rId33"/>
    <p:sldId id="331" r:id="rId34"/>
    <p:sldId id="284" r:id="rId35"/>
    <p:sldId id="285" r:id="rId36"/>
    <p:sldId id="286" r:id="rId37"/>
    <p:sldId id="324" r:id="rId38"/>
    <p:sldId id="291" r:id="rId39"/>
    <p:sldId id="294" r:id="rId40"/>
    <p:sldId id="334" r:id="rId41"/>
    <p:sldId id="327" r:id="rId42"/>
    <p:sldId id="326" r:id="rId43"/>
    <p:sldId id="332" r:id="rId44"/>
    <p:sldId id="295" r:id="rId45"/>
    <p:sldId id="296" r:id="rId46"/>
    <p:sldId id="297" r:id="rId47"/>
    <p:sldId id="298" r:id="rId48"/>
    <p:sldId id="299" r:id="rId49"/>
    <p:sldId id="300" r:id="rId50"/>
    <p:sldId id="305" r:id="rId51"/>
    <p:sldId id="306" r:id="rId52"/>
    <p:sldId id="307" r:id="rId53"/>
    <p:sldId id="308" r:id="rId54"/>
    <p:sldId id="309" r:id="rId55"/>
    <p:sldId id="310" r:id="rId56"/>
    <p:sldId id="338" r:id="rId57"/>
    <p:sldId id="312" r:id="rId58"/>
    <p:sldId id="313" r:id="rId59"/>
    <p:sldId id="335" r:id="rId60"/>
    <p:sldId id="336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-1120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interSettings" Target="printerSettings/printerSettings1.bin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DE2D6E-F13D-46BE-8269-55AAA8AA49FA}" type="datetimeFigureOut">
              <a:rPr lang="en-US" smtClean="0"/>
              <a:t>1/12/14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208105-3F30-4416-B131-7A21687F27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753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36984-25D7-4498-91BA-D00F4752BA9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5497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note:</a:t>
            </a:r>
            <a:r>
              <a:rPr lang="en-US" baseline="0" dirty="0" smtClean="0"/>
              <a:t> here r = -2.338*3/2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36984-25D7-4498-91BA-D00F4752BA9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5586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N=10^4</a:t>
            </a:r>
          </a:p>
          <a:p>
            <a:r>
              <a:rPr lang="pt-BR" dirty="0" smtClean="0"/>
              <a:t>beta=2;</a:t>
            </a:r>
          </a:p>
          <a:p>
            <a:r>
              <a:rPr lang="pt-BR" dirty="0" smtClean="0"/>
              <a:t>beta2= 1;</a:t>
            </a:r>
          </a:p>
          <a:p>
            <a:r>
              <a:rPr lang="pt-BR" dirty="0" smtClean="0"/>
              <a:t>h=N^(-1/3); </a:t>
            </a:r>
          </a:p>
          <a:p>
            <a:r>
              <a:rPr lang="pt-BR" dirty="0" smtClean="0"/>
              <a:t>x=[0:h:10];</a:t>
            </a:r>
          </a:p>
          <a:p>
            <a:r>
              <a:rPr lang="pt-BR" dirty="0" smtClean="0"/>
              <a:t>n = length(x)</a:t>
            </a:r>
          </a:p>
          <a:p>
            <a:r>
              <a:rPr lang="pt-BR" dirty="0" smtClean="0"/>
              <a:t>b=(1/h^2)*ones(n-1);</a:t>
            </a:r>
          </a:p>
          <a:p>
            <a:r>
              <a:rPr lang="pt-BR" dirty="0" smtClean="0"/>
              <a:t>A=-(2/h^2)*ones(n);  </a:t>
            </a:r>
          </a:p>
          <a:p>
            <a:r>
              <a:rPr lang="pt-BR" dirty="0" smtClean="0"/>
              <a:t>A=A-x;</a:t>
            </a:r>
          </a:p>
          <a:p>
            <a:endParaRPr lang="pt-BR" dirty="0" smtClean="0"/>
          </a:p>
          <a:p>
            <a:r>
              <a:rPr lang="pt-BR" dirty="0" smtClean="0"/>
              <a:t> T = SymTridiagonal(A+(2/sqrt(beta))*a_t*sqrt(h)/h  + (sqrt(4/beta2-4/beta))*randn(n)*sqrt(h)/h,b)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36984-25D7-4498-91BA-D00F4752BA9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5172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smtClean="0"/>
                  <a:t>TW2 superimposed on </a:t>
                </a:r>
                <a14:m>
                  <m:oMath xmlns:m="http://schemas.openxmlformats.org/officeDocument/2006/math" xmlns="">
                    <m:r>
                      <a:rPr lang="en-US" i="1" smtClean="0">
                        <a:solidFill>
                          <a:schemeClr val="bg1"/>
                        </a:solidFill>
                        <a:latin typeface="Cambria Math"/>
                      </a:rPr>
                      <m:t>𝑓</m:t>
                    </m:r>
                    <m:r>
                      <a:rPr lang="en-US" i="1" smtClean="0">
                        <a:solidFill>
                          <a:schemeClr val="bg1"/>
                        </a:solidFill>
                        <a:latin typeface="Cambria Math"/>
                      </a:rPr>
                      <m:t>(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(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𝛽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=1)|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𝜆</m:t>
                    </m:r>
                    <m:d>
                      <m:d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𝛽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=2</m:t>
                        </m:r>
                      </m:e>
                    </m:d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=−2.338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endParaRPr lang="en-US" dirty="0" smtClean="0">
                  <a:solidFill>
                    <a:schemeClr val="bg1"/>
                  </a:solidFill>
                </a:endParaRP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 smtClean="0">
                  <a:solidFill>
                    <a:schemeClr val="bg1"/>
                  </a:solidFill>
                </a:endParaRPr>
              </a:p>
              <a:p>
                <a:pPr marL="228600" marR="0" indent="-2286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rabicParenR"/>
                  <a:tabLst/>
                  <a:defRPr/>
                </a:pPr>
                <a:r>
                  <a:rPr lang="en-US" baseline="0" dirty="0" smtClean="0">
                    <a:solidFill>
                      <a:schemeClr val="bg1"/>
                    </a:solidFill>
                  </a:rPr>
                  <a:t>Alan will add a slide with TW for lots of different betas</a:t>
                </a:r>
              </a:p>
              <a:p>
                <a:pPr marL="228600" marR="0" indent="-2286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rabicParenR"/>
                  <a:tabLst/>
                  <a:defRPr/>
                </a:pPr>
                <a:endParaRPr lang="en-US" baseline="0" dirty="0" smtClean="0">
                  <a:solidFill>
                    <a:schemeClr val="bg1"/>
                  </a:solidFill>
                </a:endParaRPr>
              </a:p>
              <a:p>
                <a:pPr marL="228600" marR="0" indent="-2286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rabicParenR"/>
                  <a:tabLst/>
                  <a:defRPr/>
                </a:pPr>
                <a:r>
                  <a:rPr lang="en-US" dirty="0" smtClean="0">
                    <a:solidFill>
                      <a:schemeClr val="bg1"/>
                    </a:solidFill>
                  </a:rPr>
                  <a:t>Conditioned TW for ½</a:t>
                </a:r>
                <a:r>
                  <a:rPr lang="en-US" baseline="0" dirty="0" smtClean="0">
                    <a:solidFill>
                      <a:schemeClr val="bg1"/>
                    </a:solidFill>
                  </a:rPr>
                  <a:t> airy root, 0, and 1.5 airy root, with shifted </a:t>
                </a:r>
                <a:r>
                  <a:rPr lang="en-US" baseline="0" dirty="0" err="1" smtClean="0">
                    <a:solidFill>
                      <a:schemeClr val="bg1"/>
                    </a:solidFill>
                  </a:rPr>
                  <a:t>painleve</a:t>
                </a:r>
                <a:r>
                  <a:rPr lang="en-US" baseline="0" dirty="0" smtClean="0">
                    <a:solidFill>
                      <a:schemeClr val="bg1"/>
                    </a:solidFill>
                  </a:rPr>
                  <a:t> to compare</a:t>
                </a:r>
                <a:endParaRPr lang="en-US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smtClean="0"/>
                  <a:t>TW2 superimposed on </a:t>
                </a:r>
                <a:r>
                  <a:rPr lang="en-US" i="0" smtClean="0">
                    <a:solidFill>
                      <a:schemeClr val="bg1"/>
                    </a:solidFill>
                    <a:latin typeface="Cambria Math"/>
                  </a:rPr>
                  <a:t>𝑓(</a:t>
                </a:r>
                <a:r>
                  <a:rPr lang="en-US" i="0">
                    <a:solidFill>
                      <a:schemeClr val="bg1"/>
                    </a:solidFill>
                    <a:latin typeface="Cambria Math"/>
                    <a:ea typeface="Cambria Math"/>
                  </a:rPr>
                  <a:t>𝜆(𝛽=1)|𝜆</a:t>
                </a:r>
                <a:r>
                  <a:rPr lang="en-US" i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/>
                  </a:rPr>
                  <a:t>(</a:t>
                </a:r>
                <a:r>
                  <a:rPr lang="en-US" i="0">
                    <a:solidFill>
                      <a:schemeClr val="bg1"/>
                    </a:solidFill>
                    <a:latin typeface="Cambria Math"/>
                    <a:ea typeface="Cambria Math"/>
                  </a:rPr>
                  <a:t>𝛽=2</a:t>
                </a:r>
                <a:r>
                  <a:rPr lang="en-US" i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/>
                  </a:rPr>
                  <a:t>)</a:t>
                </a:r>
                <a:r>
                  <a:rPr lang="en-US" b="0" i="0" smtClean="0">
                    <a:solidFill>
                      <a:schemeClr val="bg1"/>
                    </a:solidFill>
                    <a:latin typeface="Cambria Math"/>
                    <a:ea typeface="Cambria Math"/>
                  </a:rPr>
                  <a:t>=−2.338</a:t>
                </a:r>
                <a:r>
                  <a:rPr lang="en-US" i="0">
                    <a:solidFill>
                      <a:schemeClr val="bg1"/>
                    </a:solidFill>
                    <a:latin typeface="Cambria Math"/>
                    <a:ea typeface="Cambria Math"/>
                  </a:rPr>
                  <a:t>)</a:t>
                </a:r>
                <a:endParaRPr lang="en-US" dirty="0" smtClean="0">
                  <a:solidFill>
                    <a:schemeClr val="bg1"/>
                  </a:solidFill>
                </a:endParaRP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 smtClean="0">
                  <a:solidFill>
                    <a:schemeClr val="bg1"/>
                  </a:solidFill>
                </a:endParaRPr>
              </a:p>
              <a:p>
                <a:pPr marL="228600" marR="0" indent="-2286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rabicParenR"/>
                  <a:tabLst/>
                  <a:defRPr/>
                </a:pPr>
                <a:r>
                  <a:rPr lang="en-US" baseline="0" dirty="0" smtClean="0">
                    <a:solidFill>
                      <a:schemeClr val="bg1"/>
                    </a:solidFill>
                  </a:rPr>
                  <a:t>Alan will add a slide with TW for lots of different betas</a:t>
                </a:r>
              </a:p>
              <a:p>
                <a:pPr marL="228600" marR="0" indent="-2286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rabicParenR"/>
                  <a:tabLst/>
                  <a:defRPr/>
                </a:pPr>
                <a:endParaRPr lang="en-US" baseline="0" dirty="0" smtClean="0">
                  <a:solidFill>
                    <a:schemeClr val="bg1"/>
                  </a:solidFill>
                </a:endParaRPr>
              </a:p>
              <a:p>
                <a:pPr marL="228600" marR="0" indent="-2286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rabicParenR"/>
                  <a:tabLst/>
                  <a:defRPr/>
                </a:pPr>
                <a:r>
                  <a:rPr lang="en-US" dirty="0" smtClean="0">
                    <a:solidFill>
                      <a:schemeClr val="bg1"/>
                    </a:solidFill>
                  </a:rPr>
                  <a:t>Conditioned TW for ½</a:t>
                </a:r>
                <a:r>
                  <a:rPr lang="en-US" baseline="0" dirty="0" smtClean="0">
                    <a:solidFill>
                      <a:schemeClr val="bg1"/>
                    </a:solidFill>
                  </a:rPr>
                  <a:t> airy root, 0, and 1.5 airy root, with shifted </a:t>
                </a:r>
                <a:r>
                  <a:rPr lang="en-US" baseline="0" dirty="0" err="1" smtClean="0">
                    <a:solidFill>
                      <a:schemeClr val="bg1"/>
                    </a:solidFill>
                  </a:rPr>
                  <a:t>painleve</a:t>
                </a:r>
                <a:r>
                  <a:rPr lang="en-US" baseline="0" dirty="0" smtClean="0">
                    <a:solidFill>
                      <a:schemeClr val="bg1"/>
                    </a:solidFill>
                  </a:rPr>
                  <a:t> to compare</a:t>
                </a:r>
                <a:endParaRPr lang="en-US" dirty="0" smtClean="0">
                  <a:solidFill>
                    <a:schemeClr val="bg1"/>
                  </a:solidFill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36984-25D7-4498-91BA-D00F4752BA9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6882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Note:  r = -10*error,  error =</a:t>
            </a:r>
            <a:r>
              <a:rPr lang="en-US" baseline="0" dirty="0" smtClean="0"/>
              <a:t> ½ bin size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Note: smallest two bins</a:t>
            </a:r>
            <a:r>
              <a:rPr lang="en-US" baseline="0" dirty="0" smtClean="0"/>
              <a:t> are extrapolated for the naïve algorithm, but all bin sizes are computed for the great circle algorithm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36984-25D7-4498-91BA-D00F4752BA97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138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36984-25D7-4498-91BA-D00F4752BA9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304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Say you want</a:t>
            </a:r>
            <a:r>
              <a:rPr lang="en-US" baseline="0" dirty="0" smtClean="0"/>
              <a:t> the n=216 truncation 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36984-25D7-4498-91BA-D00F4752BA9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049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Bezout</a:t>
            </a:r>
            <a:r>
              <a:rPr lang="en-US" baseline="0" dirty="0" smtClean="0"/>
              <a:t> theorem V (</a:t>
            </a:r>
            <a:r>
              <a:rPr lang="en-US" baseline="0" dirty="0" err="1" smtClean="0"/>
              <a:t>smale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schub</a:t>
            </a:r>
            <a:r>
              <a:rPr lang="en-US" baseline="0" dirty="0" smtClean="0"/>
              <a:t>)</a:t>
            </a:r>
          </a:p>
          <a:p>
            <a:endParaRPr lang="en-US" baseline="0" dirty="0" smtClean="0"/>
          </a:p>
          <a:p>
            <a:r>
              <a:rPr lang="en-US" baseline="0" dirty="0" smtClean="0"/>
              <a:t>Larry </a:t>
            </a:r>
            <a:r>
              <a:rPr lang="en-US" baseline="0" dirty="0" err="1" smtClean="0"/>
              <a:t>Guth</a:t>
            </a:r>
            <a:r>
              <a:rPr lang="en-US" baseline="0" dirty="0" smtClean="0"/>
              <a:t>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What manifold?   What exact application?</a:t>
            </a:r>
          </a:p>
          <a:p>
            <a:endParaRPr lang="en-US" baseline="0" dirty="0" smtClean="0"/>
          </a:p>
          <a:p>
            <a:r>
              <a:rPr lang="en-US" baseline="0" dirty="0" smtClean="0"/>
              <a:t>“Edelman </a:t>
            </a:r>
            <a:r>
              <a:rPr lang="en-US" baseline="0" dirty="0" err="1" smtClean="0"/>
              <a:t>Costlan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Schub</a:t>
            </a:r>
            <a:r>
              <a:rPr lang="en-US" baseline="0" dirty="0" smtClean="0"/>
              <a:t>—generalized eigenvalue problems”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36984-25D7-4498-91BA-D00F4752BA9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4659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separate f</a:t>
            </a:r>
          </a:p>
          <a:p>
            <a:endParaRPr lang="en-US" dirty="0" smtClean="0"/>
          </a:p>
          <a:p>
            <a:r>
              <a:rPr lang="en-US" dirty="0" smtClean="0"/>
              <a:t>for derived</a:t>
            </a:r>
            <a:r>
              <a:rPr lang="en-US" baseline="0" dirty="0" smtClean="0"/>
              <a:t> statistic, put the other example derived statistics, but commented out</a:t>
            </a:r>
          </a:p>
          <a:p>
            <a:endParaRPr lang="en-US" baseline="0" dirty="0" smtClean="0"/>
          </a:p>
          <a:p>
            <a:r>
              <a:rPr lang="en-US" baseline="0" dirty="0" smtClean="0"/>
              <a:t>change gradient to norm of gradient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36984-25D7-4498-91BA-D00F4752BA9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3289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separate f</a:t>
            </a:r>
          </a:p>
          <a:p>
            <a:endParaRPr lang="en-US" dirty="0" smtClean="0"/>
          </a:p>
          <a:p>
            <a:r>
              <a:rPr lang="en-US" dirty="0" smtClean="0"/>
              <a:t>for derived</a:t>
            </a:r>
            <a:r>
              <a:rPr lang="en-US" baseline="0" dirty="0" smtClean="0"/>
              <a:t> statistic, put the other example derived statistics, but commented out</a:t>
            </a:r>
          </a:p>
          <a:p>
            <a:endParaRPr lang="en-US" baseline="0" dirty="0" smtClean="0"/>
          </a:p>
          <a:p>
            <a:r>
              <a:rPr lang="en-US" baseline="0" dirty="0" smtClean="0"/>
              <a:t>change gradient to norm of gradient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36984-25D7-4498-91BA-D00F4752BA9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441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separate f</a:t>
            </a:r>
          </a:p>
          <a:p>
            <a:endParaRPr lang="en-US" dirty="0" smtClean="0"/>
          </a:p>
          <a:p>
            <a:r>
              <a:rPr lang="en-US" dirty="0" smtClean="0"/>
              <a:t>for derived</a:t>
            </a:r>
            <a:r>
              <a:rPr lang="en-US" baseline="0" dirty="0" smtClean="0"/>
              <a:t> statistic, put the other example derived statistics, but commented out</a:t>
            </a:r>
          </a:p>
          <a:p>
            <a:endParaRPr lang="en-US" baseline="0" dirty="0" smtClean="0"/>
          </a:p>
          <a:p>
            <a:r>
              <a:rPr lang="en-US" baseline="0" dirty="0" smtClean="0"/>
              <a:t>change gradient to norm of gradient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36984-25D7-4498-91BA-D00F4752BA9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3741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separate f</a:t>
            </a:r>
          </a:p>
          <a:p>
            <a:endParaRPr lang="en-US" dirty="0" smtClean="0"/>
          </a:p>
          <a:p>
            <a:r>
              <a:rPr lang="en-US" dirty="0" smtClean="0"/>
              <a:t>for derived</a:t>
            </a:r>
            <a:r>
              <a:rPr lang="en-US" baseline="0" dirty="0" smtClean="0"/>
              <a:t> statistic, put the other example derived statistics, but commented out</a:t>
            </a:r>
          </a:p>
          <a:p>
            <a:endParaRPr lang="en-US" baseline="0" dirty="0" smtClean="0"/>
          </a:p>
          <a:p>
            <a:r>
              <a:rPr lang="en-US" baseline="0" dirty="0" smtClean="0"/>
              <a:t>change gradient to norm of gradient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36984-25D7-4498-91BA-D00F4752BA9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3860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separate f</a:t>
            </a:r>
          </a:p>
          <a:p>
            <a:endParaRPr lang="en-US" dirty="0" smtClean="0"/>
          </a:p>
          <a:p>
            <a:r>
              <a:rPr lang="en-US" dirty="0" smtClean="0"/>
              <a:t>for derived</a:t>
            </a:r>
            <a:r>
              <a:rPr lang="en-US" baseline="0" dirty="0" smtClean="0"/>
              <a:t> statistic, put the other example derived statistics, but commented out</a:t>
            </a:r>
          </a:p>
          <a:p>
            <a:endParaRPr lang="en-US" baseline="0" dirty="0" smtClean="0"/>
          </a:p>
          <a:p>
            <a:r>
              <a:rPr lang="en-US" baseline="0" dirty="0" smtClean="0"/>
              <a:t>change gradient to norm of gradient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36984-25D7-4498-91BA-D00F4752BA9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554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95DE6-204C-48AE-90B1-F289A8AF3B8D}" type="datetimeFigureOut">
              <a:rPr lang="en-US" smtClean="0"/>
              <a:t>1/12/14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59006-9E23-44F5-81C6-BA0167BDBB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972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95DE6-204C-48AE-90B1-F289A8AF3B8D}" type="datetimeFigureOut">
              <a:rPr lang="en-US" smtClean="0"/>
              <a:t>1/12/14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59006-9E23-44F5-81C6-BA0167BDB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774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95DE6-204C-48AE-90B1-F289A8AF3B8D}" type="datetimeFigureOut">
              <a:rPr lang="en-US" smtClean="0"/>
              <a:t>1/12/14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59006-9E23-44F5-81C6-BA0167BDB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218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95DE6-204C-48AE-90B1-F289A8AF3B8D}" type="datetimeFigureOut">
              <a:rPr lang="en-US" smtClean="0"/>
              <a:t>1/12/14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59006-9E23-44F5-81C6-BA0167BDBB7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http://upload.wikimedia.org/wikipedia/en/thumb/0/0c/MIT_logo.svg/350px-MIT_logo.svg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398" y="6356351"/>
            <a:ext cx="67407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http://people.csail.mit.edu/brooks/all%20images/images/csaillogo.gif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70276" y="6296026"/>
            <a:ext cx="613326" cy="470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11614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95DE6-204C-48AE-90B1-F289A8AF3B8D}" type="datetimeFigureOut">
              <a:rPr lang="en-US" smtClean="0"/>
              <a:t>1/12/14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59006-9E23-44F5-81C6-BA0167BDB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010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95DE6-204C-48AE-90B1-F289A8AF3B8D}" type="datetimeFigureOut">
              <a:rPr lang="en-US" smtClean="0"/>
              <a:t>1/12/14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59006-9E23-44F5-81C6-BA0167BDB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659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95DE6-204C-48AE-90B1-F289A8AF3B8D}" type="datetimeFigureOut">
              <a:rPr lang="en-US" smtClean="0"/>
              <a:t>1/12/14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59006-9E23-44F5-81C6-BA0167BDB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967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95DE6-204C-48AE-90B1-F289A8AF3B8D}" type="datetimeFigureOut">
              <a:rPr lang="en-US" smtClean="0"/>
              <a:t>1/12/14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59006-9E23-44F5-81C6-BA0167BDB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57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95DE6-204C-48AE-90B1-F289A8AF3B8D}" type="datetimeFigureOut">
              <a:rPr lang="en-US" smtClean="0"/>
              <a:t>1/12/14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59006-9E23-44F5-81C6-BA0167BDB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483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95DE6-204C-48AE-90B1-F289A8AF3B8D}" type="datetimeFigureOut">
              <a:rPr lang="en-US" smtClean="0"/>
              <a:t>1/12/14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59006-9E23-44F5-81C6-BA0167BDB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106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95DE6-204C-48AE-90B1-F289A8AF3B8D}" type="datetimeFigureOut">
              <a:rPr lang="en-US" smtClean="0"/>
              <a:t>1/12/14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59006-9E23-44F5-81C6-BA0167BDB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018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95DE6-204C-48AE-90B1-F289A8AF3B8D}" type="datetimeFigureOut">
              <a:rPr lang="en-US" smtClean="0"/>
              <a:t>1/12/14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59006-9E23-44F5-81C6-BA0167BDB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966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gif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0.png"/><Relationship Id="rId12" Type="http://schemas.openxmlformats.org/officeDocument/2006/relationships/image" Target="../media/image51.png"/><Relationship Id="rId13" Type="http://schemas.openxmlformats.org/officeDocument/2006/relationships/image" Target="../media/image52.png"/><Relationship Id="rId14" Type="http://schemas.openxmlformats.org/officeDocument/2006/relationships/image" Target="../media/image53.png"/><Relationship Id="rId15" Type="http://schemas.openxmlformats.org/officeDocument/2006/relationships/image" Target="../media/image54.png"/><Relationship Id="rId16" Type="http://schemas.openxmlformats.org/officeDocument/2006/relationships/image" Target="../media/image55.png"/><Relationship Id="rId17" Type="http://schemas.openxmlformats.org/officeDocument/2006/relationships/image" Target="../media/image56.png"/><Relationship Id="rId18" Type="http://schemas.openxmlformats.org/officeDocument/2006/relationships/image" Target="../media/image57.png"/><Relationship Id="rId19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9" Type="http://schemas.openxmlformats.org/officeDocument/2006/relationships/image" Target="../media/image48.png"/><Relationship Id="rId10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7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4" Type="http://schemas.openxmlformats.org/officeDocument/2006/relationships/image" Target="../media/image81.emf"/><Relationship Id="rId5" Type="http://schemas.openxmlformats.org/officeDocument/2006/relationships/image" Target="../media/image82.emf"/><Relationship Id="rId6" Type="http://schemas.openxmlformats.org/officeDocument/2006/relationships/image" Target="../media/image8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4" Type="http://schemas.openxmlformats.org/officeDocument/2006/relationships/image" Target="../media/image8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8.emf"/><Relationship Id="rId5" Type="http://schemas.openxmlformats.org/officeDocument/2006/relationships/image" Target="../media/image89.emf"/><Relationship Id="rId6" Type="http://schemas.openxmlformats.org/officeDocument/2006/relationships/image" Target="../media/image90.emf"/><Relationship Id="rId7" Type="http://schemas.openxmlformats.org/officeDocument/2006/relationships/image" Target="../media/image91.emf"/><Relationship Id="rId8" Type="http://schemas.openxmlformats.org/officeDocument/2006/relationships/image" Target="../media/image9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4" Type="http://schemas.openxmlformats.org/officeDocument/2006/relationships/image" Target="../media/image95.emf"/><Relationship Id="rId5" Type="http://schemas.openxmlformats.org/officeDocument/2006/relationships/image" Target="../media/image96.emf"/><Relationship Id="rId6" Type="http://schemas.openxmlformats.org/officeDocument/2006/relationships/image" Target="../media/image97.emf"/><Relationship Id="rId7" Type="http://schemas.openxmlformats.org/officeDocument/2006/relationships/image" Target="../media/image98.emf"/><Relationship Id="rId8" Type="http://schemas.openxmlformats.org/officeDocument/2006/relationships/image" Target="../media/image99.emf"/><Relationship Id="rId9" Type="http://schemas.openxmlformats.org/officeDocument/2006/relationships/image" Target="../media/image100.emf"/><Relationship Id="rId10" Type="http://schemas.openxmlformats.org/officeDocument/2006/relationships/image" Target="../media/image8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Relationship Id="rId3" Type="http://schemas.openxmlformats.org/officeDocument/2006/relationships/image" Target="../media/image10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Relationship Id="rId3" Type="http://schemas.openxmlformats.org/officeDocument/2006/relationships/image" Target="../media/image10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5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4" Type="http://schemas.openxmlformats.org/officeDocument/2006/relationships/image" Target="../media/image84.png"/><Relationship Id="rId5" Type="http://schemas.openxmlformats.org/officeDocument/2006/relationships/image" Target="../media/image107.emf"/><Relationship Id="rId6" Type="http://schemas.openxmlformats.org/officeDocument/2006/relationships/image" Target="../media/image108.emf"/><Relationship Id="rId7" Type="http://schemas.openxmlformats.org/officeDocument/2006/relationships/image" Target="../media/image10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111.png"/><Relationship Id="rId5" Type="http://schemas.openxmlformats.org/officeDocument/2006/relationships/image" Target="../media/image112.emf"/><Relationship Id="rId6" Type="http://schemas.openxmlformats.org/officeDocument/2006/relationships/image" Target="../media/image113.emf"/><Relationship Id="rId7" Type="http://schemas.openxmlformats.org/officeDocument/2006/relationships/image" Target="../media/image11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4" Type="http://schemas.openxmlformats.org/officeDocument/2006/relationships/image" Target="../media/image117.png"/><Relationship Id="rId5" Type="http://schemas.openxmlformats.org/officeDocument/2006/relationships/image" Target="../media/image118.png"/><Relationship Id="rId6" Type="http://schemas.openxmlformats.org/officeDocument/2006/relationships/image" Target="../media/image119.png"/><Relationship Id="rId7" Type="http://schemas.openxmlformats.org/officeDocument/2006/relationships/image" Target="../media/image120.png"/><Relationship Id="rId8" Type="http://schemas.openxmlformats.org/officeDocument/2006/relationships/image" Target="../media/image121.png"/><Relationship Id="rId9" Type="http://schemas.openxmlformats.org/officeDocument/2006/relationships/image" Target="../media/image12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4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4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121.png"/><Relationship Id="rId5" Type="http://schemas.openxmlformats.org/officeDocument/2006/relationships/image" Target="../media/image12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4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4" Type="http://schemas.openxmlformats.org/officeDocument/2006/relationships/image" Target="../media/image120.png"/><Relationship Id="rId5" Type="http://schemas.openxmlformats.org/officeDocument/2006/relationships/image" Target="../media/image124.png"/><Relationship Id="rId6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g"/><Relationship Id="rId5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4" Type="http://schemas.openxmlformats.org/officeDocument/2006/relationships/image" Target="../media/image125.emf"/><Relationship Id="rId5" Type="http://schemas.openxmlformats.org/officeDocument/2006/relationships/image" Target="../media/image126.emf"/><Relationship Id="rId6" Type="http://schemas.openxmlformats.org/officeDocument/2006/relationships/image" Target="../media/image127.emf"/><Relationship Id="rId7" Type="http://schemas.openxmlformats.org/officeDocument/2006/relationships/image" Target="../media/image12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4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4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4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4" Type="http://schemas.openxmlformats.org/officeDocument/2006/relationships/image" Target="../media/image129.png"/><Relationship Id="rId5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4" Type="http://schemas.openxmlformats.org/officeDocument/2006/relationships/image" Target="../media/image129.png"/><Relationship Id="rId5" Type="http://schemas.openxmlformats.org/officeDocument/2006/relationships/image" Target="../media/image131.png"/><Relationship Id="rId6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emf"/><Relationship Id="rId4" Type="http://schemas.openxmlformats.org/officeDocument/2006/relationships/image" Target="../media/image137.emf"/><Relationship Id="rId5" Type="http://schemas.openxmlformats.org/officeDocument/2006/relationships/image" Target="../media/image138.emf"/><Relationship Id="rId6" Type="http://schemas.openxmlformats.org/officeDocument/2006/relationships/image" Target="../media/image139.emf"/><Relationship Id="rId7" Type="http://schemas.openxmlformats.org/officeDocument/2006/relationships/image" Target="../media/image140.emf"/><Relationship Id="rId8" Type="http://schemas.openxmlformats.org/officeDocument/2006/relationships/image" Target="../media/image14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4" Type="http://schemas.openxmlformats.org/officeDocument/2006/relationships/image" Target="../media/image14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emf"/><Relationship Id="rId5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4.png"/><Relationship Id="rId12" Type="http://schemas.openxmlformats.org/officeDocument/2006/relationships/image" Target="../media/image35.png"/><Relationship Id="rId13" Type="http://schemas.openxmlformats.org/officeDocument/2006/relationships/image" Target="../media/image36.png"/><Relationship Id="rId14" Type="http://schemas.openxmlformats.org/officeDocument/2006/relationships/image" Target="../media/image37.png"/><Relationship Id="rId15" Type="http://schemas.openxmlformats.org/officeDocument/2006/relationships/image" Target="../media/image38.png"/><Relationship Id="rId16" Type="http://schemas.openxmlformats.org/officeDocument/2006/relationships/image" Target="../media/image39.png"/><Relationship Id="rId17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0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9413" y="1400944"/>
            <a:ext cx="7772400" cy="2387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On an Integral Geometry Inspired Method for Conditional Sampling from Gaussian Ensembles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913393"/>
            <a:ext cx="6858000" cy="2148220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Alan Edelman</a:t>
            </a:r>
          </a:p>
          <a:p>
            <a:r>
              <a:rPr lang="en-US" sz="2000" dirty="0"/>
              <a:t>Oren </a:t>
            </a:r>
            <a:r>
              <a:rPr lang="en-US" sz="2000" dirty="0" err="1" smtClean="0"/>
              <a:t>Mangoubi</a:t>
            </a:r>
            <a:r>
              <a:rPr lang="en-US" sz="2000" dirty="0" smtClean="0"/>
              <a:t>, Bernie Wang</a:t>
            </a:r>
          </a:p>
          <a:p>
            <a:r>
              <a:rPr lang="en-US" dirty="0" smtClean="0"/>
              <a:t>Mathematics</a:t>
            </a:r>
          </a:p>
          <a:p>
            <a:r>
              <a:rPr lang="en-US" dirty="0" smtClean="0"/>
              <a:t>Computer Science &amp; AI Labs</a:t>
            </a:r>
          </a:p>
          <a:p>
            <a:r>
              <a:rPr lang="en-US" dirty="0" smtClean="0"/>
              <a:t>January 13, 2014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00" y="6088758"/>
            <a:ext cx="2157175" cy="596142"/>
          </a:xfrm>
          <a:prstGeom prst="rect">
            <a:avLst/>
          </a:prstGeom>
        </p:spPr>
      </p:pic>
      <p:pic>
        <p:nvPicPr>
          <p:cNvPr id="5" name="Picture 2" descr="http://people.csail.mit.edu/brooks/all%20images/images/csaillogo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46400" y="5727338"/>
            <a:ext cx="1251550" cy="9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39963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946" y="314380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Dyson’s Needle in the Haystack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Shape 164"/>
          <p:cNvPicPr preferRelativeResize="0"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025" y="1483590"/>
            <a:ext cx="3239800" cy="1172152"/>
          </a:xfrm>
          <a:prstGeom prst="rect">
            <a:avLst/>
          </a:prstGeom>
        </p:spPr>
      </p:pic>
      <p:pic>
        <p:nvPicPr>
          <p:cNvPr id="5" name="Shape 16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204228" y="2923267"/>
            <a:ext cx="3899324" cy="340025"/>
          </a:xfrm>
          <a:prstGeom prst="rect">
            <a:avLst/>
          </a:prstGeom>
        </p:spPr>
      </p:pic>
      <p:pic>
        <p:nvPicPr>
          <p:cNvPr id="6" name="Shape 166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82546" y="4226549"/>
            <a:ext cx="4095750" cy="381000"/>
          </a:xfrm>
          <a:prstGeom prst="rect">
            <a:avLst/>
          </a:prstGeom>
        </p:spPr>
      </p:pic>
      <p:pic>
        <p:nvPicPr>
          <p:cNvPr id="7" name="Shape 167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90025" y="4543637"/>
            <a:ext cx="4105275" cy="581025"/>
          </a:xfrm>
          <a:prstGeom prst="rect">
            <a:avLst/>
          </a:prstGeom>
        </p:spPr>
      </p:pic>
      <p:pic>
        <p:nvPicPr>
          <p:cNvPr id="8" name="Shape 168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4826363" y="1245614"/>
            <a:ext cx="2861925" cy="2675125"/>
          </a:xfrm>
          <a:prstGeom prst="rect">
            <a:avLst/>
          </a:prstGeom>
        </p:spPr>
      </p:pic>
      <p:pic>
        <p:nvPicPr>
          <p:cNvPr id="9" name="Shape 169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4911000" y="4316472"/>
            <a:ext cx="3466224" cy="1187727"/>
          </a:xfrm>
          <a:prstGeom prst="rect">
            <a:avLst/>
          </a:prstGeom>
        </p:spPr>
      </p:pic>
      <p:pic>
        <p:nvPicPr>
          <p:cNvPr id="10" name="Shape 170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3952219" y="4902725"/>
            <a:ext cx="2500905" cy="1810400"/>
          </a:xfrm>
          <a:prstGeom prst="rect">
            <a:avLst/>
          </a:prstGeom>
        </p:spPr>
      </p:pic>
      <p:pic>
        <p:nvPicPr>
          <p:cNvPr id="11" name="Shape 171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543300" y="5251250"/>
            <a:ext cx="3219450" cy="485775"/>
          </a:xfrm>
          <a:prstGeom prst="rect">
            <a:avLst/>
          </a:prstGeom>
        </p:spPr>
      </p:pic>
      <p:pic>
        <p:nvPicPr>
          <p:cNvPr id="12" name="Shape 172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430462" y="3979796"/>
            <a:ext cx="7210425" cy="314325"/>
          </a:xfrm>
          <a:prstGeom prst="rect">
            <a:avLst/>
          </a:prstGeom>
        </p:spPr>
      </p:pic>
      <p:pic>
        <p:nvPicPr>
          <p:cNvPr id="13" name="Shape 173"/>
          <p:cNvPicPr preferRelativeResize="0"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6340" y="3129681"/>
            <a:ext cx="2738966" cy="553385"/>
          </a:xfrm>
          <a:prstGeom prst="rect">
            <a:avLst/>
          </a:prstGeom>
        </p:spPr>
      </p:pic>
      <p:pic>
        <p:nvPicPr>
          <p:cNvPr id="14" name="Shape 174"/>
          <p:cNvPicPr preferRelativeResize="0"/>
          <p:nvPr/>
        </p:nvPicPr>
        <p:blipFill>
          <a:blip r:embed="rId12"/>
          <a:stretch>
            <a:fillRect/>
          </a:stretch>
        </p:blipFill>
        <p:spPr>
          <a:xfrm>
            <a:off x="500825" y="5661567"/>
            <a:ext cx="3534850" cy="1051557"/>
          </a:xfrm>
          <a:prstGeom prst="rect">
            <a:avLst/>
          </a:prstGeom>
        </p:spPr>
      </p:pic>
      <p:pic>
        <p:nvPicPr>
          <p:cNvPr id="15" name="Shape 175"/>
          <p:cNvPicPr preferRelativeResize="0"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74116" y="3368902"/>
            <a:ext cx="4135455" cy="592472"/>
          </a:xfrm>
          <a:prstGeom prst="rect">
            <a:avLst/>
          </a:prstGeom>
        </p:spPr>
      </p:pic>
      <p:sp>
        <p:nvSpPr>
          <p:cNvPr id="17" name="Shape 177"/>
          <p:cNvSpPr txBox="1"/>
          <p:nvPr/>
        </p:nvSpPr>
        <p:spPr>
          <a:xfrm>
            <a:off x="6453124" y="3656286"/>
            <a:ext cx="2516221" cy="457200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“</a:t>
            </a:r>
            <a:r>
              <a:rPr lang="en-US" dirty="0">
                <a:solidFill>
                  <a:srgbClr val="FF0000"/>
                </a:solidFill>
              </a:rPr>
              <a:t>needle in the haystack”</a:t>
            </a:r>
          </a:p>
        </p:txBody>
      </p:sp>
      <p:pic>
        <p:nvPicPr>
          <p:cNvPr id="18" name="Shape 178"/>
          <p:cNvPicPr preferRelativeResize="0"/>
          <p:nvPr/>
        </p:nvPicPr>
        <p:blipFill>
          <a:blip r:embed="rId14"/>
          <a:stretch>
            <a:fillRect/>
          </a:stretch>
        </p:blipFill>
        <p:spPr>
          <a:xfrm>
            <a:off x="6342474" y="5415647"/>
            <a:ext cx="2546430" cy="381000"/>
          </a:xfrm>
          <a:prstGeom prst="rect">
            <a:avLst/>
          </a:prstGeom>
        </p:spPr>
      </p:pic>
      <p:pic>
        <p:nvPicPr>
          <p:cNvPr id="19" name="Shape 179"/>
          <p:cNvPicPr preferRelativeResize="0"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57325" y="5863287"/>
            <a:ext cx="2342018" cy="222461"/>
          </a:xfrm>
          <a:prstGeom prst="rect">
            <a:avLst/>
          </a:prstGeom>
        </p:spPr>
      </p:pic>
      <p:pic>
        <p:nvPicPr>
          <p:cNvPr id="20" name="Shape 180"/>
          <p:cNvPicPr preferRelativeResize="0"/>
          <p:nvPr/>
        </p:nvPicPr>
        <p:blipFill>
          <a:blip r:embed="rId16"/>
          <a:stretch>
            <a:fillRect/>
          </a:stretch>
        </p:blipFill>
        <p:spPr>
          <a:xfrm>
            <a:off x="6029240" y="6164385"/>
            <a:ext cx="2370632" cy="211124"/>
          </a:xfrm>
          <a:prstGeom prst="rect">
            <a:avLst/>
          </a:prstGeom>
        </p:spPr>
      </p:pic>
      <p:pic>
        <p:nvPicPr>
          <p:cNvPr id="21" name="Shape 181"/>
          <p:cNvPicPr preferRelativeResize="0"/>
          <p:nvPr/>
        </p:nvPicPr>
        <p:blipFill>
          <a:blip r:embed="rId17"/>
          <a:stretch>
            <a:fillRect/>
          </a:stretch>
        </p:blipFill>
        <p:spPr>
          <a:xfrm>
            <a:off x="3659345" y="1990332"/>
            <a:ext cx="3324225" cy="385237"/>
          </a:xfrm>
          <a:prstGeom prst="rect">
            <a:avLst/>
          </a:prstGeom>
        </p:spPr>
      </p:pic>
      <p:pic>
        <p:nvPicPr>
          <p:cNvPr id="22" name="Shape 182"/>
          <p:cNvPicPr preferRelativeResize="0"/>
          <p:nvPr/>
        </p:nvPicPr>
        <p:blipFill>
          <a:blip r:embed="rId18"/>
          <a:stretch>
            <a:fillRect/>
          </a:stretch>
        </p:blipFill>
        <p:spPr>
          <a:xfrm>
            <a:off x="1311275" y="2443400"/>
            <a:ext cx="4095750" cy="409575"/>
          </a:xfrm>
          <a:prstGeom prst="rect">
            <a:avLst/>
          </a:prstGeom>
        </p:spPr>
      </p:pic>
      <p:sp>
        <p:nvSpPr>
          <p:cNvPr id="23" name="Shape 132"/>
          <p:cNvSpPr/>
          <p:nvPr/>
        </p:nvSpPr>
        <p:spPr>
          <a:xfrm>
            <a:off x="2884897" y="3358049"/>
            <a:ext cx="3568227" cy="381806"/>
          </a:xfrm>
          <a:prstGeom prst="ellipse">
            <a:avLst/>
          </a:prstGeom>
          <a:noFill/>
          <a:ln w="38100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cxnSp>
        <p:nvCxnSpPr>
          <p:cNvPr id="25" name="Straight Arrow Connector 24"/>
          <p:cNvCxnSpPr>
            <a:stCxn id="17" idx="1"/>
          </p:cNvCxnSpPr>
          <p:nvPr/>
        </p:nvCxnSpPr>
        <p:spPr>
          <a:xfrm flipH="1" flipV="1">
            <a:off x="6262050" y="3708086"/>
            <a:ext cx="191074" cy="1768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448592" y="268640"/>
            <a:ext cx="1411515" cy="167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5941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2185569"/>
          </a:xfrm>
        </p:spPr>
        <p:txBody>
          <a:bodyPr>
            <a:normAutofit/>
          </a:bodyPr>
          <a:lstStyle/>
          <a:p>
            <a:r>
              <a:rPr lang="en-US" dirty="0" smtClean="0"/>
              <a:t>Dyson’s: </a:t>
            </a:r>
            <a:r>
              <a:rPr lang="en-US" dirty="0" err="1" smtClean="0"/>
              <a:t>Wishart</a:t>
            </a:r>
            <a:r>
              <a:rPr lang="en-US" dirty="0" smtClean="0"/>
              <a:t> Reference</a:t>
            </a:r>
            <a:br>
              <a:rPr lang="en-US" dirty="0" smtClean="0"/>
            </a:br>
            <a:r>
              <a:rPr lang="en-US" dirty="0" smtClean="0"/>
              <a:t>(We’d call it </a:t>
            </a:r>
            <a:r>
              <a:rPr lang="en-US" b="1" dirty="0" smtClean="0"/>
              <a:t>GOE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Shape 188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747411" y="2550695"/>
            <a:ext cx="6953250" cy="1285875"/>
          </a:xfrm>
          <a:prstGeom prst="rect">
            <a:avLst/>
          </a:prstGeom>
        </p:spPr>
      </p:pic>
      <p:pic>
        <p:nvPicPr>
          <p:cNvPr id="5" name="Shape 189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552773" y="5289470"/>
            <a:ext cx="4183749" cy="298500"/>
          </a:xfrm>
          <a:prstGeom prst="rect">
            <a:avLst/>
          </a:prstGeom>
        </p:spPr>
      </p:pic>
      <p:pic>
        <p:nvPicPr>
          <p:cNvPr id="6" name="Shape 191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087461" y="3871995"/>
            <a:ext cx="5762625" cy="12858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365399" y="5525447"/>
            <a:ext cx="24558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[Dyson, 1962] </a:t>
            </a:r>
          </a:p>
          <a:p>
            <a:pPr algn="ctr"/>
            <a:r>
              <a:rPr lang="en-US" dirty="0" smtClean="0"/>
              <a:t>Dyson Brownian Motion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478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1964: Harvey </a:t>
            </a:r>
            <a:r>
              <a:rPr lang="en-US" dirty="0" err="1" smtClean="0"/>
              <a:t>Leff</a:t>
            </a:r>
            <a:endParaRPr lang="en-US" dirty="0"/>
          </a:p>
        </p:txBody>
      </p:sp>
      <p:pic>
        <p:nvPicPr>
          <p:cNvPr id="4" name="Shape 198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720270" y="1687854"/>
            <a:ext cx="7553149" cy="2580650"/>
          </a:xfrm>
          <a:prstGeom prst="rect">
            <a:avLst/>
          </a:prstGeom>
        </p:spPr>
      </p:pic>
      <p:pic>
        <p:nvPicPr>
          <p:cNvPr id="5" name="Shape 199"/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5343" y="4268504"/>
            <a:ext cx="5372976" cy="232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2621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RMT Monte Carlo Computation</a:t>
            </a:r>
            <a:br>
              <a:rPr lang="en-US" dirty="0" smtClean="0"/>
            </a:br>
            <a:r>
              <a:rPr lang="en-US" dirty="0" smtClean="0"/>
              <a:t>goes Way Back</a:t>
            </a:r>
            <a:endParaRPr lang="en-US" dirty="0"/>
          </a:p>
        </p:txBody>
      </p:sp>
      <p:pic>
        <p:nvPicPr>
          <p:cNvPr id="4" name="Shape 208"/>
          <p:cNvPicPr preferRelativeResize="0"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996" y="1746660"/>
            <a:ext cx="5184778" cy="2629955"/>
          </a:xfrm>
          <a:prstGeom prst="rect">
            <a:avLst/>
          </a:prstGeom>
        </p:spPr>
      </p:pic>
      <p:pic>
        <p:nvPicPr>
          <p:cNvPr id="5" name="Shape 20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992300" y="4692883"/>
            <a:ext cx="1340700" cy="1718001"/>
          </a:xfrm>
          <a:prstGeom prst="rect">
            <a:avLst/>
          </a:prstGeom>
        </p:spPr>
      </p:pic>
      <p:sp>
        <p:nvSpPr>
          <p:cNvPr id="6" name="Shape 206"/>
          <p:cNvSpPr txBox="1"/>
          <p:nvPr/>
        </p:nvSpPr>
        <p:spPr>
          <a:xfrm>
            <a:off x="6375359" y="5014440"/>
            <a:ext cx="2424764" cy="108156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Norbert Rosenzweig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(1925-1977)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PhD Cornell 1951</a:t>
            </a:r>
          </a:p>
          <a:p>
            <a:pPr marL="0" marR="0" lvl="0" indent="0" algn="ctr" rtl="0">
              <a:buSzPct val="25000"/>
              <a:buNone/>
            </a:pP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(Argonne N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ational Lab</a:t>
            </a: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  <a:p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Shape 207"/>
          <p:cNvSpPr/>
          <p:nvPr/>
        </p:nvSpPr>
        <p:spPr>
          <a:xfrm>
            <a:off x="628650" y="4915854"/>
            <a:ext cx="5301900" cy="1439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Charles Porter,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(1927-1964)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 MIT 1953</a:t>
            </a:r>
          </a:p>
          <a:p>
            <a:pPr marL="0" marR="0" lvl="0" indent="0" algn="ctr" rtl="0">
              <a:buSzPct val="25000"/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 Alamos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</a:p>
          <a:p>
            <a:pPr marL="0" marR="0" lvl="0" indent="0" algn="ctr" rtl="0">
              <a:buSzPct val="25000"/>
              <a:buNone/>
            </a:pP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Brookhaven National Laboratory )</a:t>
            </a:r>
          </a:p>
        </p:txBody>
      </p:sp>
      <p:sp>
        <p:nvSpPr>
          <p:cNvPr id="8" name="Shape 209"/>
          <p:cNvSpPr/>
          <p:nvPr/>
        </p:nvSpPr>
        <p:spPr>
          <a:xfrm>
            <a:off x="496718" y="4715233"/>
            <a:ext cx="1376700" cy="1718100"/>
          </a:xfrm>
          <a:prstGeom prst="rect">
            <a:avLst/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" name="Shape 211"/>
          <p:cNvSpPr txBox="1"/>
          <p:nvPr/>
        </p:nvSpPr>
        <p:spPr>
          <a:xfrm>
            <a:off x="586900" y="4692883"/>
            <a:ext cx="1151360" cy="78325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buNone/>
            </a:pPr>
            <a:r>
              <a:rPr lang="en-US" sz="1600" dirty="0"/>
              <a:t>Photo </a:t>
            </a:r>
          </a:p>
          <a:p>
            <a:pPr algn="ctr">
              <a:buNone/>
            </a:pPr>
            <a:r>
              <a:rPr lang="en-US" sz="1600" dirty="0"/>
              <a:t>U</a:t>
            </a:r>
            <a:r>
              <a:rPr lang="en-US" sz="1600" dirty="0" smtClean="0"/>
              <a:t>navailable</a:t>
            </a:r>
            <a:endParaRPr lang="en-US" sz="1600" dirty="0"/>
          </a:p>
        </p:txBody>
      </p:sp>
      <p:pic>
        <p:nvPicPr>
          <p:cNvPr id="10" name="Shape 212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728218" y="5605347"/>
            <a:ext cx="913700" cy="620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4001" y="1993740"/>
            <a:ext cx="170766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First </a:t>
            </a: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</a:rPr>
              <a:t>Semi-circle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plot (GOE)</a:t>
            </a:r>
          </a:p>
          <a:p>
            <a:pPr algn="ctr"/>
            <a:endParaRPr lang="en-US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/>
            <a:r>
              <a:rPr lang="en-US" sz="1600" dirty="0" smtClean="0"/>
              <a:t>By</a:t>
            </a:r>
            <a:endParaRPr lang="en-US" sz="1600" dirty="0"/>
          </a:p>
          <a:p>
            <a:pPr algn="ctr"/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Porter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and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Rosenzweig, 1960</a:t>
            </a:r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7381108" y="1993740"/>
            <a:ext cx="1653683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Later </a:t>
            </a:r>
            <a:r>
              <a:rPr lang="en-US" dirty="0" smtClean="0">
                <a:solidFill>
                  <a:srgbClr val="FF0000"/>
                </a:solidFill>
              </a:rPr>
              <a:t>Semicircle</a:t>
            </a:r>
            <a:r>
              <a:rPr lang="en-US" dirty="0" smtClean="0"/>
              <a:t> plot</a:t>
            </a:r>
          </a:p>
          <a:p>
            <a:pPr algn="ctr"/>
            <a:endParaRPr lang="en-US" dirty="0"/>
          </a:p>
          <a:p>
            <a:pPr algn="ctr"/>
            <a:r>
              <a:rPr lang="en-US" sz="1600" dirty="0" smtClean="0"/>
              <a:t>By </a:t>
            </a:r>
          </a:p>
          <a:p>
            <a:pPr algn="ctr"/>
            <a:r>
              <a:rPr lang="en-US" sz="1600" dirty="0" smtClean="0"/>
              <a:t>Porter, 1963</a:t>
            </a:r>
            <a:endParaRPr lang="en-US" sz="1600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6333000" y="2711938"/>
            <a:ext cx="1357338" cy="5470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28689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MC Experiments (1958)</a:t>
            </a:r>
            <a:endParaRPr lang="en-US" dirty="0"/>
          </a:p>
        </p:txBody>
      </p:sp>
      <p:pic>
        <p:nvPicPr>
          <p:cNvPr id="4" name="Shape 221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368477" y="1417640"/>
            <a:ext cx="3822112" cy="4525961"/>
          </a:xfrm>
          <a:prstGeom prst="rect">
            <a:avLst/>
          </a:prstGeom>
        </p:spPr>
      </p:pic>
      <p:pic>
        <p:nvPicPr>
          <p:cNvPr id="5" name="Shape 22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693226" y="1690689"/>
            <a:ext cx="3822124" cy="363023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52086" y="6064708"/>
            <a:ext cx="2838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[Blumberg and Porter, 1958]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708907" y="5416031"/>
            <a:ext cx="20053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[Rosenzweig, 1958]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2196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en-US" dirty="0"/>
              <a:t>Early Computations:</a:t>
            </a:r>
            <a:br>
              <a:rPr lang="en-US" dirty="0"/>
            </a:br>
            <a:r>
              <a:rPr lang="en-US" sz="4000" dirty="0"/>
              <a:t>especially level density &amp; </a:t>
            </a:r>
            <a:r>
              <a:rPr lang="en-US" sz="4000" dirty="0" err="1"/>
              <a:t>spacings</a:t>
            </a:r>
            <a:endParaRPr lang="en-US" dirty="0"/>
          </a:p>
        </p:txBody>
      </p:sp>
      <p:graphicFrame>
        <p:nvGraphicFramePr>
          <p:cNvPr id="4" name="Shape 231"/>
          <p:cNvGraphicFramePr/>
          <p:nvPr>
            <p:extLst>
              <p:ext uri="{D42A27DB-BD31-4B8C-83A1-F6EECF244321}">
                <p14:modId xmlns:p14="http://schemas.microsoft.com/office/powerpoint/2010/main" val="3540859975"/>
              </p:ext>
            </p:extLst>
          </p:nvPr>
        </p:nvGraphicFramePr>
        <p:xfrm>
          <a:off x="912764" y="2024622"/>
          <a:ext cx="7441775" cy="1401714"/>
        </p:xfrm>
        <a:graphic>
          <a:graphicData uri="http://schemas.openxmlformats.org/drawingml/2006/table">
            <a:tbl>
              <a:tblPr>
                <a:tableStyleId>{0E3FDE45-AF77-4B5C-9715-49D594BDF05E}</a:tableStyleId>
              </a:tblPr>
              <a:tblGrid>
                <a:gridCol w="1526975"/>
                <a:gridCol w="699150"/>
                <a:gridCol w="1565973"/>
                <a:gridCol w="593969"/>
                <a:gridCol w="3055708"/>
              </a:tblGrid>
              <a:tr h="246716"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 b="1" dirty="0"/>
                        <a:t>Computer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 b="1"/>
                        <a:t>Year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 b="1" dirty="0"/>
                        <a:t>Facility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 b="1"/>
                        <a:t>FLOPS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 b="1" dirty="0"/>
                        <a:t>Reference</a:t>
                      </a:r>
                    </a:p>
                  </a:txBody>
                  <a:tcPr marL="63500" marR="63500" marT="63500" marB="63500"/>
                </a:tc>
              </a:tr>
              <a:tr h="246716"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/>
                        <a:t>GEORGE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/>
                        <a:t>1957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/>
                        <a:t>Argonne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 dirty="0"/>
                        <a:t>?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/>
                        <a:t>(Rosenzweig, 1958)</a:t>
                      </a:r>
                    </a:p>
                  </a:txBody>
                  <a:tcPr marL="63500" marR="63500" marT="63500" marB="63500"/>
                </a:tc>
              </a:tr>
              <a:tr h="375177"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/>
                        <a:t>IBM 704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/>
                        <a:t>1954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 dirty="0"/>
                        <a:t>Los Alamos</a:t>
                      </a:r>
                    </a:p>
                    <a:p>
                      <a:pPr lvl="0" algn="ctr" rtl="0">
                        <a:buNone/>
                      </a:pPr>
                      <a:r>
                        <a:rPr lang="en-US" sz="1100" dirty="0"/>
                        <a:t>Argonne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/>
                        <a:t>12k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/>
                        <a:t>(Blumberg and  Porter, 1958)</a:t>
                      </a:r>
                    </a:p>
                    <a:p>
                      <a:pPr lvl="0" algn="ctr" rtl="0">
                        <a:buNone/>
                      </a:pPr>
                      <a:r>
                        <a:rPr lang="en-US" sz="1100"/>
                        <a:t>(Porter and Rosenzweig, 1960)</a:t>
                      </a:r>
                    </a:p>
                  </a:txBody>
                  <a:tcPr marL="63500" marR="63500" marT="63500" marB="63500"/>
                </a:tc>
              </a:tr>
              <a:tr h="350154"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/>
                        <a:t>IBM 7090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/>
                        <a:t>1959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/>
                        <a:t>Brookhaven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/>
                        <a:t>100k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 dirty="0"/>
                        <a:t>(Porter et al., 1963)</a:t>
                      </a:r>
                    </a:p>
                  </a:txBody>
                  <a:tcPr marL="63500" marR="63500" marT="63500" marB="63500"/>
                </a:tc>
              </a:tr>
            </a:tbl>
          </a:graphicData>
        </a:graphic>
      </p:graphicFrame>
      <p:graphicFrame>
        <p:nvGraphicFramePr>
          <p:cNvPr id="5" name="Shape 233"/>
          <p:cNvGraphicFramePr/>
          <p:nvPr>
            <p:extLst>
              <p:ext uri="{D42A27DB-BD31-4B8C-83A1-F6EECF244321}">
                <p14:modId xmlns:p14="http://schemas.microsoft.com/office/powerpoint/2010/main" val="1799516261"/>
              </p:ext>
            </p:extLst>
          </p:nvPr>
        </p:nvGraphicFramePr>
        <p:xfrm>
          <a:off x="758775" y="3817950"/>
          <a:ext cx="7830100" cy="2357120"/>
        </p:xfrm>
        <a:graphic>
          <a:graphicData uri="http://schemas.openxmlformats.org/drawingml/2006/table">
            <a:tbl>
              <a:tblPr>
                <a:tableStyleId>{2A488322-F2BA-4B5B-9748-0D474271808F}</a:tableStyleId>
              </a:tblPr>
              <a:tblGrid>
                <a:gridCol w="991325"/>
                <a:gridCol w="815625"/>
                <a:gridCol w="1493200"/>
                <a:gridCol w="1744225"/>
                <a:gridCol w="2785725"/>
              </a:tblGrid>
              <a:tr h="279325"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 b="1" dirty="0"/>
                        <a:t>Figure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 b="1" dirty="0"/>
                        <a:t>n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 b="1" dirty="0"/>
                        <a:t># matrices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 b="1" dirty="0" err="1"/>
                        <a:t>Spacings</a:t>
                      </a:r>
                      <a:r>
                        <a:rPr lang="en-US" sz="1100" b="1" dirty="0"/>
                        <a:t>= # x (n-1)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 b="1" dirty="0"/>
                        <a:t>Eigenvector Components = # x n^2</a:t>
                      </a:r>
                    </a:p>
                  </a:txBody>
                  <a:tcPr marL="63500" marR="63500" marT="63500" marB="63500"/>
                </a:tc>
              </a:tr>
              <a:tr h="279325"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/>
                        <a:t>14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/>
                        <a:t>2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/>
                        <a:t>966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/>
                        <a:t>966 x 1 = 966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 dirty="0"/>
                        <a:t>966 x 4 = 3,864</a:t>
                      </a:r>
                    </a:p>
                  </a:txBody>
                  <a:tcPr marL="63500" marR="63500" marT="63500" marB="63500"/>
                </a:tc>
              </a:tr>
              <a:tr h="279325"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/>
                        <a:t>15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/>
                        <a:t>3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/>
                        <a:t>5117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/>
                        <a:t>5117 x 2 = 10,234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/>
                        <a:t>5117 x 9 = 46,053</a:t>
                      </a:r>
                    </a:p>
                  </a:txBody>
                  <a:tcPr marL="63500" marR="63500" marT="63500" marB="63500"/>
                </a:tc>
              </a:tr>
              <a:tr h="279325"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/>
                        <a:t>16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/>
                        <a:t>4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/>
                        <a:t>1018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/>
                        <a:t>1018 x 3 = 3,054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/>
                        <a:t>1018 x 16 = 16,288</a:t>
                      </a:r>
                    </a:p>
                  </a:txBody>
                  <a:tcPr marL="63500" marR="63500" marT="63500" marB="63500"/>
                </a:tc>
              </a:tr>
              <a:tr h="279325"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/>
                        <a:t>17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/>
                        <a:t>5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/>
                        <a:t>1573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/>
                        <a:t>1573 x 4 = 6,292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/>
                        <a:t>1573 x 25 = 39,325</a:t>
                      </a:r>
                    </a:p>
                  </a:txBody>
                  <a:tcPr marL="63500" marR="63500" marT="63500" marB="63500"/>
                </a:tc>
              </a:tr>
              <a:tr h="279325"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/>
                        <a:t>18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/>
                        <a:t>10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/>
                        <a:t>108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/>
                        <a:t>108 x 9 = 972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/>
                        <a:t>108 x 100 = 10,800</a:t>
                      </a:r>
                    </a:p>
                  </a:txBody>
                  <a:tcPr marL="63500" marR="63500" marT="63500" marB="63500"/>
                </a:tc>
              </a:tr>
              <a:tr h="279325"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/>
                        <a:t>19,20,21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/>
                        <a:t>20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/>
                        <a:t>181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/>
                        <a:t>181 x 11 = 1991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/>
                        <a:t>N/A</a:t>
                      </a:r>
                    </a:p>
                  </a:txBody>
                  <a:tcPr marL="63500" marR="63500" marT="63500" marB="63500"/>
                </a:tc>
              </a:tr>
              <a:tr h="279325"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/>
                        <a:t>22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/>
                        <a:t>40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/>
                        <a:t>1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 dirty="0"/>
                        <a:t>1 x 39 = 39</a:t>
                      </a: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 sz="1100" dirty="0"/>
                        <a:t>N/A</a:t>
                      </a:r>
                    </a:p>
                  </a:txBody>
                  <a:tcPr marL="63500" marR="63500" marT="63500" marB="63500"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3241075" y="6261073"/>
            <a:ext cx="3051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[Porter and Rosenzweig, 1960]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9214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240"/>
          <p:cNvPicPr preferRelativeResize="0"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09" y="1382682"/>
            <a:ext cx="5043044" cy="3064913"/>
          </a:xfrm>
          <a:prstGeom prst="rect">
            <a:avLst/>
          </a:prstGeom>
        </p:spPr>
      </p:pic>
      <p:pic>
        <p:nvPicPr>
          <p:cNvPr id="6" name="Shape 24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164953" y="2266959"/>
            <a:ext cx="3735215" cy="2943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Shape 243"/>
          <p:cNvSpPr txBox="1"/>
          <p:nvPr/>
        </p:nvSpPr>
        <p:spPr>
          <a:xfrm>
            <a:off x="6076209" y="5444116"/>
            <a:ext cx="2269174" cy="39764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 dirty="0"/>
              <a:t>5000 60 x 60 matrices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42207" y="1812262"/>
            <a:ext cx="2703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More Modern Spacing Plot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121909" y="4467412"/>
            <a:ext cx="4924930" cy="2215662"/>
            <a:chOff x="121909" y="4467412"/>
            <a:chExt cx="4924930" cy="2215662"/>
          </a:xfrm>
        </p:grpSpPr>
        <p:pic>
          <p:nvPicPr>
            <p:cNvPr id="11" name="Picture 2" descr="https://lh5.googleusercontent.com/zttarNUZ-nzsJMoSoVGbsyV1ZJiXHCisofNzD8kFGIMjf-lMUr1Vwop9zsAHcfb2KFcOx2TQqrI63ZK2EZTqEFj6OXT6rIey5CJWAyf2n9ogNhO_2cZITILc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6234" y="4467412"/>
              <a:ext cx="1700605" cy="221566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6.googleusercontent.com/_P5d81xVi463uze9NK3kmRJXwJH455TsOd2d8yCraoIA21sYN2Lpi5p7W_Z7w8S12-8UkhFQkHtFmqD3fDBxqdoFXqPXJHygXuhoA7UQ0zA4iQ6FB0x0c8LLn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09" y="4467412"/>
              <a:ext cx="1576017" cy="221566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s://lh6.googleusercontent.com/uEvFHvNxrCkbY6PFwrILqqA2LsJkVRC-nALE9nm7irAccH0YiCRkuISBB4J_ia72gIHqFKJdJfl4UklWhAhN0HPc9TGGmZ3kqBYUszXjlTy0yeeWl9IrNDHsFQ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8508" y="4467412"/>
              <a:ext cx="1567143" cy="221566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ctangle 7"/>
          <p:cNvSpPr/>
          <p:nvPr/>
        </p:nvSpPr>
        <p:spPr>
          <a:xfrm>
            <a:off x="121909" y="4447595"/>
            <a:ext cx="4942460" cy="2265820"/>
          </a:xfrm>
          <a:prstGeom prst="rect">
            <a:avLst/>
          </a:prstGeom>
          <a:noFill/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hape 241"/>
          <p:cNvPicPr preferRelativeResize="0"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3139" y="255034"/>
            <a:ext cx="2547302" cy="166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8876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Random Matrix </a:t>
            </a:r>
            <a:r>
              <a:rPr lang="en-US" dirty="0" err="1" smtClean="0"/>
              <a:t>Diagonalization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1962 Fortran Program 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8" name="Shape 257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2944534" y="1599940"/>
            <a:ext cx="6165548" cy="4044298"/>
          </a:xfrm>
          <a:prstGeom prst="rect">
            <a:avLst/>
          </a:prstGeom>
        </p:spPr>
      </p:pic>
      <p:pic>
        <p:nvPicPr>
          <p:cNvPr id="11" name="Shape 26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37391" y="1869601"/>
            <a:ext cx="2661174" cy="3504975"/>
          </a:xfrm>
          <a:prstGeom prst="rect">
            <a:avLst/>
          </a:prstGeom>
        </p:spPr>
      </p:pic>
      <p:sp>
        <p:nvSpPr>
          <p:cNvPr id="12" name="Shape 132"/>
          <p:cNvSpPr/>
          <p:nvPr/>
        </p:nvSpPr>
        <p:spPr>
          <a:xfrm>
            <a:off x="2642293" y="5323909"/>
            <a:ext cx="2609315" cy="459161"/>
          </a:xfrm>
          <a:prstGeom prst="ellipse">
            <a:avLst/>
          </a:prstGeom>
          <a:noFill/>
          <a:ln w="38100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3946950" y="5852945"/>
            <a:ext cx="4441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QR was just about being invented at this time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37391" y="5553489"/>
            <a:ext cx="273549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/>
              <a:t>[</a:t>
            </a:r>
            <a:r>
              <a:rPr lang="en-US" sz="1400" dirty="0" err="1" smtClean="0"/>
              <a:t>Fuchel</a:t>
            </a:r>
            <a:r>
              <a:rPr lang="en-US" sz="1400" dirty="0" smtClean="0"/>
              <a:t>, </a:t>
            </a:r>
            <a:r>
              <a:rPr lang="en-US" sz="1400" dirty="0" err="1" smtClean="0"/>
              <a:t>Greibach</a:t>
            </a:r>
            <a:r>
              <a:rPr lang="en-US" sz="1400" dirty="0"/>
              <a:t> </a:t>
            </a:r>
            <a:r>
              <a:rPr lang="en-US" sz="1400" dirty="0" smtClean="0"/>
              <a:t>and Porter, </a:t>
            </a:r>
          </a:p>
          <a:p>
            <a:pPr algn="ctr"/>
            <a:r>
              <a:rPr lang="en-US" sz="1400" dirty="0" smtClean="0"/>
              <a:t>Brookhaven NL-TR BNL 760 (T-282)</a:t>
            </a:r>
          </a:p>
          <a:p>
            <a:pPr algn="ctr"/>
            <a:r>
              <a:rPr lang="en-US" sz="1400" dirty="0" smtClean="0"/>
              <a:t>1962]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540506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7984" y="2450978"/>
            <a:ext cx="7772400" cy="2387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On an Integral Geometry Inspired Method for Conditional Sampling from Gaussian Ensembles</a:t>
            </a:r>
            <a:endParaRPr lang="en-US" dirty="0"/>
          </a:p>
        </p:txBody>
      </p:sp>
      <p:pic>
        <p:nvPicPr>
          <p:cNvPr id="15" name="Picture 2" descr="http://people.csail.mit.edu/brooks/all%20images/images/csaillogo.gif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46400" y="5727338"/>
            <a:ext cx="1251550" cy="9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326833" y="6104467"/>
            <a:ext cx="824634" cy="404071"/>
            <a:chOff x="728" y="3915"/>
            <a:chExt cx="311" cy="165"/>
          </a:xfrm>
        </p:grpSpPr>
        <p:sp>
          <p:nvSpPr>
            <p:cNvPr id="6" name="Rectangle 15"/>
            <p:cNvSpPr>
              <a:spLocks noChangeAspect="1" noChangeArrowheads="1"/>
            </p:cNvSpPr>
            <p:nvPr userDrawn="1"/>
          </p:nvSpPr>
          <p:spPr bwMode="auto">
            <a:xfrm>
              <a:off x="839" y="3916"/>
              <a:ext cx="33" cy="164"/>
            </a:xfrm>
            <a:prstGeom prst="rect">
              <a:avLst/>
            </a:prstGeom>
            <a:solidFill>
              <a:srgbClr val="99333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altLang="zh-CN"/>
            </a:p>
          </p:txBody>
        </p:sp>
        <p:sp>
          <p:nvSpPr>
            <p:cNvPr id="7" name="Rectangle 16"/>
            <p:cNvSpPr>
              <a:spLocks noChangeAspect="1" noChangeArrowheads="1"/>
            </p:cNvSpPr>
            <p:nvPr userDrawn="1"/>
          </p:nvSpPr>
          <p:spPr bwMode="auto">
            <a:xfrm>
              <a:off x="782" y="3916"/>
              <a:ext cx="33" cy="112"/>
            </a:xfrm>
            <a:prstGeom prst="rect">
              <a:avLst/>
            </a:prstGeom>
            <a:solidFill>
              <a:srgbClr val="99333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altLang="zh-CN"/>
            </a:p>
          </p:txBody>
        </p:sp>
        <p:sp>
          <p:nvSpPr>
            <p:cNvPr id="8" name="Rectangle 17"/>
            <p:cNvSpPr>
              <a:spLocks noChangeAspect="1" noChangeArrowheads="1"/>
            </p:cNvSpPr>
            <p:nvPr userDrawn="1"/>
          </p:nvSpPr>
          <p:spPr bwMode="auto">
            <a:xfrm>
              <a:off x="728" y="3916"/>
              <a:ext cx="33" cy="164"/>
            </a:xfrm>
            <a:prstGeom prst="rect">
              <a:avLst/>
            </a:prstGeom>
            <a:solidFill>
              <a:srgbClr val="99333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altLang="zh-CN"/>
            </a:p>
          </p:txBody>
        </p:sp>
        <p:sp>
          <p:nvSpPr>
            <p:cNvPr id="10" name="Rectangle 18"/>
            <p:cNvSpPr>
              <a:spLocks noChangeAspect="1" noChangeArrowheads="1"/>
            </p:cNvSpPr>
            <p:nvPr userDrawn="1"/>
          </p:nvSpPr>
          <p:spPr bwMode="auto">
            <a:xfrm>
              <a:off x="896" y="3967"/>
              <a:ext cx="33" cy="112"/>
            </a:xfrm>
            <a:prstGeom prst="rect">
              <a:avLst/>
            </a:prstGeom>
            <a:solidFill>
              <a:srgbClr val="666A7B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altLang="zh-CN"/>
            </a:p>
          </p:txBody>
        </p:sp>
        <p:sp>
          <p:nvSpPr>
            <p:cNvPr id="11" name="Rectangle 19"/>
            <p:cNvSpPr>
              <a:spLocks noChangeAspect="1" noChangeArrowheads="1"/>
            </p:cNvSpPr>
            <p:nvPr userDrawn="1"/>
          </p:nvSpPr>
          <p:spPr bwMode="auto">
            <a:xfrm>
              <a:off x="950" y="3967"/>
              <a:ext cx="33" cy="112"/>
            </a:xfrm>
            <a:prstGeom prst="rect">
              <a:avLst/>
            </a:prstGeom>
            <a:solidFill>
              <a:srgbClr val="99333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altLang="zh-CN"/>
            </a:p>
          </p:txBody>
        </p:sp>
        <p:sp>
          <p:nvSpPr>
            <p:cNvPr id="12" name="Rectangle 20"/>
            <p:cNvSpPr>
              <a:spLocks noChangeAspect="1" noChangeArrowheads="1"/>
            </p:cNvSpPr>
            <p:nvPr userDrawn="1"/>
          </p:nvSpPr>
          <p:spPr bwMode="auto">
            <a:xfrm>
              <a:off x="895" y="3915"/>
              <a:ext cx="32" cy="33"/>
            </a:xfrm>
            <a:prstGeom prst="rect">
              <a:avLst/>
            </a:prstGeom>
            <a:solidFill>
              <a:srgbClr val="99333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altLang="zh-CN"/>
            </a:p>
          </p:txBody>
        </p:sp>
        <p:sp>
          <p:nvSpPr>
            <p:cNvPr id="13" name="Rectangle 21"/>
            <p:cNvSpPr>
              <a:spLocks noChangeAspect="1" noChangeArrowheads="1"/>
            </p:cNvSpPr>
            <p:nvPr userDrawn="1"/>
          </p:nvSpPr>
          <p:spPr bwMode="auto">
            <a:xfrm>
              <a:off x="950" y="3915"/>
              <a:ext cx="89" cy="33"/>
            </a:xfrm>
            <a:prstGeom prst="rect">
              <a:avLst/>
            </a:prstGeom>
            <a:solidFill>
              <a:srgbClr val="99333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altLang="zh-CN"/>
            </a:p>
          </p:txBody>
        </p:sp>
      </p:grpSp>
    </p:spTree>
    <p:extLst>
      <p:ext uri="{BB962C8B-B14F-4D97-AF65-F5344CB8AC3E}">
        <p14:creationId xmlns:p14="http://schemas.microsoft.com/office/powerpoint/2010/main" val="841481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Motivation: </a:t>
            </a:r>
            <a:r>
              <a:rPr lang="en-US" dirty="0"/>
              <a:t>General β Tracy-</a:t>
            </a:r>
            <a:r>
              <a:rPr lang="en-US" dirty="0" err="1" smtClean="0"/>
              <a:t>Widom</a:t>
            </a:r>
            <a:endParaRPr lang="en-US" dirty="0"/>
          </a:p>
          <a:p>
            <a:r>
              <a:rPr lang="en-US" dirty="0" smtClean="0"/>
              <a:t>Crofton’s Formula</a:t>
            </a:r>
            <a:endParaRPr lang="en-US" dirty="0"/>
          </a:p>
          <a:p>
            <a:pPr fontAlgn="base"/>
            <a:r>
              <a:rPr lang="en-US" dirty="0" smtClean="0"/>
              <a:t>The Algorithm for</a:t>
            </a:r>
          </a:p>
          <a:p>
            <a:pPr lvl="1" fontAlgn="base"/>
            <a:r>
              <a:rPr lang="en-US" dirty="0" smtClean="0"/>
              <a:t>Conditional Probability</a:t>
            </a:r>
          </a:p>
          <a:p>
            <a:pPr lvl="1" fontAlgn="base"/>
            <a:r>
              <a:rPr lang="en-US" dirty="0" smtClean="0"/>
              <a:t>Special Case: Density Estimation</a:t>
            </a:r>
          </a:p>
          <a:p>
            <a:pPr fontAlgn="base"/>
            <a:r>
              <a:rPr lang="en-US" dirty="0" smtClean="0"/>
              <a:t>              Code</a:t>
            </a:r>
          </a:p>
          <a:p>
            <a:pPr fontAlgn="base"/>
            <a:r>
              <a:rPr lang="en-US" dirty="0" smtClean="0"/>
              <a:t>Application: </a:t>
            </a:r>
            <a:r>
              <a:rPr lang="en-US" dirty="0"/>
              <a:t>General β Tracy-</a:t>
            </a:r>
            <a:r>
              <a:rPr lang="en-US" dirty="0" err="1"/>
              <a:t>Widom</a:t>
            </a:r>
            <a:endParaRPr lang="en-US" dirty="0"/>
          </a:p>
          <a:p>
            <a:pPr fontAlgn="base"/>
            <a:endParaRPr lang="en-US" dirty="0"/>
          </a:p>
        </p:txBody>
      </p:sp>
      <p:pic>
        <p:nvPicPr>
          <p:cNvPr id="5" name="Shape 241"/>
          <p:cNvPicPr preferRelativeResize="0"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7010" y="3992908"/>
            <a:ext cx="1102985" cy="72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525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Talk Sandwich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8865" y="1903779"/>
            <a:ext cx="6616212" cy="4351338"/>
          </a:xfrm>
        </p:spPr>
        <p:txBody>
          <a:bodyPr/>
          <a:lstStyle/>
          <a:p>
            <a:r>
              <a:rPr lang="en-US" dirty="0" smtClean="0"/>
              <a:t>Stories ``Lost and Found”: Random Matrices in the years 1955-1965</a:t>
            </a:r>
          </a:p>
          <a:p>
            <a:r>
              <a:rPr lang="en-US" dirty="0" smtClean="0"/>
              <a:t>Integral Geometry Inspired Method for Conditional Sampling from Gaussian Ensembles</a:t>
            </a:r>
          </a:p>
          <a:p>
            <a:r>
              <a:rPr lang="en-US" b="1" dirty="0" smtClean="0"/>
              <a:t>      </a:t>
            </a:r>
            <a:r>
              <a:rPr lang="en-US" dirty="0" smtClean="0"/>
              <a:t>   Demo: On the higher order correction of the distribution of the smallest singular value</a:t>
            </a:r>
          </a:p>
        </p:txBody>
      </p:sp>
      <p:pic>
        <p:nvPicPr>
          <p:cNvPr id="1026" name="Picture 2" descr="https://lh3.googleusercontent.com/NRgHzMwVqbR9gTug5rEL7mf7D75EfvvtJZ_zvf9LlOIsatVxeZpMNRv4LLpsZAt79A6aozVafTcNXD2XaXDHUi6ADhL9aiVnL9tufDPxWvrZpLtD357XOpuN6QEF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698" y="4079448"/>
            <a:ext cx="64770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s://lh3.googleusercontent.com/y_yLuGVpYNTnUKfm5WvNX3rQLASpdSxJRLX5DWo6EXrZlBvH6H-2MGomyFloKie_OQlvpyf62XW3v_cdHYoGZ_dAzi9gn4IUwbSu5VECUdAzAX_nBUDV8Jm6z15x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27" y="2964552"/>
            <a:ext cx="1362075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6.googleusercontent.com/1pW6n663keDHADJz8knptXREmAtX-UNnKrQJku4_Y6OEIhVldD6DB9n3dXt4Np25fx0AcwsfqlbaBtIdaGKQTvrQCF8K1TtmTC5zkShZfgc1aObF7kqbwJzSRP0v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DCDCDC"/>
              </a:clrFrom>
              <a:clrTo>
                <a:srgbClr val="DCDC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92" y="4169004"/>
            <a:ext cx="1571625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lh4.googleusercontent.com/ASx6ysBT8PugvKovkN11adVJ6LbzWQpBuXwxIIDLFRdzw_EhSbsumvl7VbF7quNuJ61EFBJLlc8J2r1Ynq1hhDc-6NeeHc6DKd-ss6IAvBGoMX4e9jy0SQRBh5i-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23" y="1813650"/>
            <a:ext cx="1657350" cy="110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97108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Motivating Example: </a:t>
            </a:r>
            <a:br>
              <a:rPr lang="en-US" dirty="0" smtClean="0"/>
            </a:br>
            <a:r>
              <a:rPr lang="en-US" dirty="0" smtClean="0"/>
              <a:t>General </a:t>
            </a:r>
            <a:r>
              <a:rPr lang="en-US" dirty="0"/>
              <a:t>β Tracy-</a:t>
            </a:r>
            <a:r>
              <a:rPr lang="en-US" dirty="0" err="1"/>
              <a:t>Widom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5" name="Content Placeholder 7"/>
          <p:cNvPicPr>
            <a:picLocks noChangeAspect="1"/>
          </p:cNvPicPr>
          <p:nvPr/>
        </p:nvPicPr>
        <p:blipFill rotWithShape="1">
          <a:blip r:embed="rId2"/>
          <a:srcRect l="2401" t="4196" r="1556"/>
          <a:stretch/>
        </p:blipFill>
        <p:spPr>
          <a:xfrm>
            <a:off x="609600" y="1592184"/>
            <a:ext cx="6416431" cy="50372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3600" y="1828800"/>
            <a:ext cx="759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α=2/β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00402" y="2590800"/>
            <a:ext cx="722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α=</a:t>
            </a:r>
            <a:r>
              <a:rPr lang="en-US" dirty="0" smtClean="0"/>
              <a:t>.02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352802" y="3429000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α=</a:t>
            </a:r>
            <a:r>
              <a:rPr lang="en-US" dirty="0" smtClean="0"/>
              <a:t>.04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505202" y="4267200"/>
            <a:ext cx="722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α=</a:t>
            </a:r>
            <a:r>
              <a:rPr lang="en-US" dirty="0" smtClean="0"/>
              <a:t>.06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505202" y="4953000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β</a:t>
            </a:r>
            <a:r>
              <a:rPr lang="en-US" dirty="0" smtClean="0"/>
              <a:t>=4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810001" y="5334000"/>
            <a:ext cx="539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β</a:t>
            </a:r>
            <a:r>
              <a:rPr lang="en-US" dirty="0" smtClean="0"/>
              <a:t>=2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257801" y="5715000"/>
            <a:ext cx="539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β</a:t>
            </a:r>
            <a:r>
              <a:rPr lang="en-US" dirty="0" smtClean="0"/>
              <a:t>=1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895600" y="1676400"/>
            <a:ext cx="547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α=0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1250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Motivating Example</a:t>
            </a:r>
            <a:r>
              <a:rPr lang="en-US" dirty="0" smtClean="0"/>
              <a:t>: </a:t>
            </a:r>
            <a:br>
              <a:rPr lang="en-US" dirty="0" smtClean="0"/>
            </a:br>
            <a:r>
              <a:rPr lang="en-US" dirty="0" smtClean="0"/>
              <a:t>General </a:t>
            </a:r>
            <a:r>
              <a:rPr lang="en-US" dirty="0"/>
              <a:t>β Tracy-</a:t>
            </a:r>
            <a:r>
              <a:rPr lang="en-US" dirty="0" err="1"/>
              <a:t>Widom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5" name="Content Placeholder 7"/>
          <p:cNvPicPr>
            <a:picLocks noChangeAspect="1"/>
          </p:cNvPicPr>
          <p:nvPr/>
        </p:nvPicPr>
        <p:blipFill rotWithShape="1">
          <a:blip r:embed="rId2"/>
          <a:srcRect l="2401" t="4196" r="1556"/>
          <a:stretch/>
        </p:blipFill>
        <p:spPr>
          <a:xfrm>
            <a:off x="609600" y="1592184"/>
            <a:ext cx="6416431" cy="50372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3600" y="1828800"/>
            <a:ext cx="759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α=2/β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00402" y="2590800"/>
            <a:ext cx="722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α=</a:t>
            </a:r>
            <a:r>
              <a:rPr lang="en-US" dirty="0" smtClean="0"/>
              <a:t>.02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352802" y="3429000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α=</a:t>
            </a:r>
            <a:r>
              <a:rPr lang="en-US" dirty="0" smtClean="0"/>
              <a:t>.04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505202" y="4267200"/>
            <a:ext cx="60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α=.6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505202" y="4953000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β</a:t>
            </a:r>
            <a:r>
              <a:rPr lang="en-US" dirty="0" smtClean="0"/>
              <a:t>=4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810001" y="5334000"/>
            <a:ext cx="539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β</a:t>
            </a:r>
            <a:r>
              <a:rPr lang="en-US" dirty="0" smtClean="0"/>
              <a:t>=2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257801" y="5715000"/>
            <a:ext cx="539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β</a:t>
            </a:r>
            <a:r>
              <a:rPr lang="en-US" dirty="0" smtClean="0"/>
              <a:t>=1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895600" y="1676400"/>
            <a:ext cx="547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α=0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0186" y="3734236"/>
            <a:ext cx="6161690" cy="1905000"/>
          </a:xfrm>
          <a:prstGeom prst="rect">
            <a:avLst/>
          </a:prstGeom>
          <a:ln>
            <a:solidFill>
              <a:srgbClr val="000000"/>
            </a:solidFill>
          </a:ln>
        </p:spPr>
      </p:pic>
      <p:grpSp>
        <p:nvGrpSpPr>
          <p:cNvPr id="16" name="Group 15"/>
          <p:cNvGrpSpPr/>
          <p:nvPr/>
        </p:nvGrpSpPr>
        <p:grpSpPr>
          <a:xfrm>
            <a:off x="4176625" y="2332299"/>
            <a:ext cx="4249899" cy="1282154"/>
            <a:chOff x="4335385" y="3528977"/>
            <a:chExt cx="4249899" cy="1282154"/>
          </a:xfrm>
        </p:grpSpPr>
        <p:sp>
          <p:nvSpPr>
            <p:cNvPr id="17" name="Rectangle 16"/>
            <p:cNvSpPr/>
            <p:nvPr/>
          </p:nvSpPr>
          <p:spPr>
            <a:xfrm>
              <a:off x="4335385" y="3528977"/>
              <a:ext cx="4249899" cy="128215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9455" y="3712052"/>
              <a:ext cx="3563814" cy="9893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60389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Motivating Example</a:t>
            </a:r>
            <a:r>
              <a:rPr lang="en-US" dirty="0" smtClean="0"/>
              <a:t>: </a:t>
            </a:r>
            <a:br>
              <a:rPr lang="en-US" dirty="0" smtClean="0"/>
            </a:br>
            <a:r>
              <a:rPr lang="en-US" dirty="0" smtClean="0"/>
              <a:t>General </a:t>
            </a:r>
            <a:r>
              <a:rPr lang="en-US" dirty="0"/>
              <a:t>β Tracy-</a:t>
            </a:r>
            <a:r>
              <a:rPr lang="en-US" dirty="0" err="1"/>
              <a:t>Widom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5" name="Content Placeholder 7"/>
          <p:cNvPicPr>
            <a:picLocks noChangeAspect="1"/>
          </p:cNvPicPr>
          <p:nvPr/>
        </p:nvPicPr>
        <p:blipFill rotWithShape="1">
          <a:blip r:embed="rId2"/>
          <a:srcRect l="2401" t="4196" r="1556"/>
          <a:stretch/>
        </p:blipFill>
        <p:spPr>
          <a:xfrm>
            <a:off x="609600" y="1592184"/>
            <a:ext cx="6416431" cy="50372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3600" y="1828800"/>
            <a:ext cx="759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α=2/β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00402" y="2590800"/>
            <a:ext cx="722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α=</a:t>
            </a:r>
            <a:r>
              <a:rPr lang="en-US" dirty="0" smtClean="0"/>
              <a:t>.02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352802" y="3429000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α=</a:t>
            </a:r>
            <a:r>
              <a:rPr lang="en-US" dirty="0" smtClean="0"/>
              <a:t>.04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505202" y="4267200"/>
            <a:ext cx="722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α=</a:t>
            </a:r>
            <a:r>
              <a:rPr lang="en-US" dirty="0" smtClean="0"/>
              <a:t>.06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505202" y="4953000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β</a:t>
            </a:r>
            <a:r>
              <a:rPr lang="en-US" dirty="0" smtClean="0"/>
              <a:t>=4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810001" y="5334000"/>
            <a:ext cx="539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β</a:t>
            </a:r>
            <a:r>
              <a:rPr lang="en-US" dirty="0" smtClean="0"/>
              <a:t>=2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257801" y="5715000"/>
            <a:ext cx="539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β</a:t>
            </a:r>
            <a:r>
              <a:rPr lang="en-US" dirty="0" smtClean="0"/>
              <a:t>=1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895600" y="1676400"/>
            <a:ext cx="547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α=0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638091" y="1861066"/>
            <a:ext cx="4179358" cy="4247317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(</a:t>
            </a:r>
            <a:r>
              <a:rPr lang="en-US" dirty="0" err="1" smtClean="0"/>
              <a:t>Persson</a:t>
            </a:r>
            <a:r>
              <a:rPr lang="en-US" dirty="0" smtClean="0"/>
              <a:t>, Sutton, Edelman, 2013)</a:t>
            </a:r>
          </a:p>
          <a:p>
            <a:pPr algn="ctr"/>
            <a:r>
              <a:rPr lang="en-US" dirty="0" smtClean="0"/>
              <a:t>Small α: Constant </a:t>
            </a:r>
            <a:r>
              <a:rPr lang="en-US" dirty="0" err="1" smtClean="0"/>
              <a:t>Coeff</a:t>
            </a:r>
            <a:r>
              <a:rPr lang="en-US" dirty="0" smtClean="0"/>
              <a:t> Convection Diffusion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Key Fact: </a:t>
            </a:r>
          </a:p>
          <a:p>
            <a:pPr algn="ctr"/>
            <a:r>
              <a:rPr lang="en-US" dirty="0" smtClean="0"/>
              <a:t>Can march forward in time by adding</a:t>
            </a:r>
          </a:p>
          <a:p>
            <a:pPr algn="ctr"/>
            <a:r>
              <a:rPr lang="en-US" dirty="0" smtClean="0"/>
              <a:t>a new </a:t>
            </a:r>
            <a:r>
              <a:rPr lang="en-US" dirty="0" smtClean="0">
                <a:solidFill>
                  <a:srgbClr val="00B050"/>
                </a:solidFill>
              </a:rPr>
              <a:t>[constant x </a:t>
            </a:r>
            <a:r>
              <a:rPr lang="en-US" dirty="0" err="1" smtClean="0">
                <a:solidFill>
                  <a:srgbClr val="00B050"/>
                </a:solidFill>
              </a:rPr>
              <a:t>dW</a:t>
            </a:r>
            <a:r>
              <a:rPr lang="en-US" dirty="0" smtClean="0">
                <a:solidFill>
                  <a:srgbClr val="00B050"/>
                </a:solidFill>
              </a:rPr>
              <a:t>]</a:t>
            </a:r>
            <a:r>
              <a:rPr lang="en-US" dirty="0" smtClean="0"/>
              <a:t> to the operator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Mystery: </a:t>
            </a:r>
          </a:p>
          <a:p>
            <a:pPr algn="ctr"/>
            <a:r>
              <a:rPr lang="en-US" dirty="0" smtClean="0"/>
              <a:t>How to march forward the law itself.  </a:t>
            </a:r>
          </a:p>
          <a:p>
            <a:pPr algn="ctr"/>
            <a:r>
              <a:rPr lang="en-US" dirty="0" smtClean="0"/>
              <a:t>(This talk: new tool, mystery persists)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Question</a:t>
            </a:r>
            <a:r>
              <a:rPr lang="en-US" dirty="0" smtClean="0"/>
              <a:t>: </a:t>
            </a:r>
          </a:p>
          <a:p>
            <a:pPr algn="ctr"/>
            <a:r>
              <a:rPr lang="en-US" dirty="0" smtClean="0"/>
              <a:t>Conditioned on starting at a point, how do</a:t>
            </a:r>
          </a:p>
          <a:p>
            <a:pPr algn="ctr"/>
            <a:r>
              <a:rPr lang="en-US" dirty="0" smtClean="0"/>
              <a:t>we diffuse?</a:t>
            </a:r>
          </a:p>
        </p:txBody>
      </p:sp>
    </p:spTree>
    <p:extLst>
      <p:ext uri="{BB962C8B-B14F-4D97-AF65-F5344CB8AC3E}">
        <p14:creationId xmlns:p14="http://schemas.microsoft.com/office/powerpoint/2010/main" val="9907167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Need Algorithms for cases such as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3905644"/>
              </p:ext>
            </p:extLst>
          </p:nvPr>
        </p:nvGraphicFramePr>
        <p:xfrm>
          <a:off x="203202" y="2046804"/>
          <a:ext cx="8652659" cy="197407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938865"/>
                <a:gridCol w="1075267"/>
                <a:gridCol w="1654340"/>
                <a:gridCol w="1785248"/>
                <a:gridCol w="2198939"/>
              </a:tblGrid>
              <a:tr h="611729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same matrix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nonrandom</a:t>
                      </a:r>
                      <a:r>
                        <a:rPr lang="en-US" sz="1600" baseline="0" dirty="0" smtClean="0"/>
                        <a:t> perturbation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random</a:t>
                      </a:r>
                      <a:r>
                        <a:rPr lang="en-US" sz="1600" baseline="0" dirty="0" smtClean="0"/>
                        <a:t> scalar perturbation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random</a:t>
                      </a:r>
                      <a:r>
                        <a:rPr lang="en-US" sz="1600" baseline="0" dirty="0" smtClean="0"/>
                        <a:t> vector perturbation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3612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Sampling Constraint</a:t>
                      </a:r>
                    </a:p>
                    <a:p>
                      <a:r>
                        <a:rPr lang="en-US" sz="1400" dirty="0" smtClean="0"/>
                        <a:t>(what we condition on)</a:t>
                      </a:r>
                      <a:endPara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4418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Derived Statistics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(what</a:t>
                      </a:r>
                      <a:r>
                        <a:rPr lang="en-US" sz="1400" baseline="0" dirty="0" smtClean="0"/>
                        <a:t> we histogram)</a:t>
                      </a:r>
                      <a:endParaRPr lang="en-US" sz="1400" dirty="0" smtClean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003" y="2763069"/>
            <a:ext cx="740902" cy="315096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207" y="2788469"/>
            <a:ext cx="740902" cy="315096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216" y="2763069"/>
            <a:ext cx="740902" cy="315096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69" y="2788469"/>
            <a:ext cx="740902" cy="315096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737" y="3318932"/>
            <a:ext cx="752526" cy="32004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216" y="3230032"/>
            <a:ext cx="1780032" cy="73152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94597" y="4617508"/>
            <a:ext cx="81473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Can we do better than naïve discarding of data?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245630" y="1670065"/>
            <a:ext cx="10230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Random </a:t>
            </a:r>
            <a:endParaRPr lang="en-US" b="1" dirty="0"/>
          </a:p>
        </p:txBody>
      </p:sp>
      <p:sp>
        <p:nvSpPr>
          <p:cNvPr id="15" name="Rectangle 14"/>
          <p:cNvSpPr/>
          <p:nvPr/>
        </p:nvSpPr>
        <p:spPr>
          <a:xfrm>
            <a:off x="2836438" y="1660545"/>
            <a:ext cx="1486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Non-Random </a:t>
            </a:r>
            <a:endParaRPr lang="en-US" b="1" dirty="0"/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306" y="3238351"/>
            <a:ext cx="1131316" cy="77724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262" y="3217009"/>
            <a:ext cx="1545844" cy="77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269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Competition:</a:t>
            </a:r>
            <a:br>
              <a:rPr lang="en-US" dirty="0" smtClean="0"/>
            </a:br>
            <a:r>
              <a:rPr lang="en-US" dirty="0" smtClean="0"/>
              <a:t>Markov </a:t>
            </a:r>
            <a:r>
              <a:rPr lang="en-US" dirty="0"/>
              <a:t>Chain Monte </a:t>
            </a:r>
            <a:r>
              <a:rPr lang="en-US" dirty="0" smtClean="0"/>
              <a:t>Carlo?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8241812" cy="4625575"/>
          </a:xfrm>
        </p:spPr>
        <p:txBody>
          <a:bodyPr>
            <a:normAutofit/>
          </a:bodyPr>
          <a:lstStyle/>
          <a:p>
            <a:r>
              <a:rPr lang="en-US" dirty="0"/>
              <a:t>MCMC:  Design a Markov chain whose stationary distribution is the conditional probability for a very small bin.</a:t>
            </a:r>
          </a:p>
          <a:p>
            <a:r>
              <a:rPr lang="en-US" dirty="0"/>
              <a:t>Need an auxiliary distribution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Designing </a:t>
            </a:r>
            <a:r>
              <a:rPr lang="en-US" dirty="0">
                <a:solidFill>
                  <a:srgbClr val="FF0000"/>
                </a:solidFill>
              </a:rPr>
              <a:t>Markov chain with fast mixing can be very tricky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Difficult to tell how many steps Markov chain needs to (approximately) converge</a:t>
            </a:r>
          </a:p>
          <a:p>
            <a:r>
              <a:rPr lang="en-US" dirty="0" smtClean="0"/>
              <a:t>Nonlinear solver needed</a:t>
            </a:r>
          </a:p>
          <a:p>
            <a:pPr lvl="1"/>
            <a:r>
              <a:rPr lang="en-US" dirty="0" smtClean="0"/>
              <a:t>Unless we can march along the constraint surface somehow</a:t>
            </a:r>
            <a:endParaRPr lang="en-US" dirty="0"/>
          </a:p>
          <a:p>
            <a:pPr lvl="1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426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Conditional Probability </a:t>
            </a:r>
            <a:br>
              <a:rPr lang="en-US" dirty="0" smtClean="0"/>
            </a:br>
            <a:r>
              <a:rPr lang="en-US" dirty="0" smtClean="0"/>
              <a:t>on a Sphere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367" y="2418165"/>
            <a:ext cx="4383443" cy="20132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Conditional probability comes with a </a:t>
            </a:r>
            <a:r>
              <a:rPr lang="en-US" sz="3200" dirty="0">
                <a:solidFill>
                  <a:srgbClr val="FF0000"/>
                </a:solidFill>
              </a:rPr>
              <a:t>thickness</a:t>
            </a:r>
          </a:p>
          <a:p>
            <a:r>
              <a:rPr lang="en-US" sz="3200" dirty="0"/>
              <a:t>e.g. </a:t>
            </a:r>
            <a:r>
              <a:rPr lang="en-US" sz="3200" dirty="0">
                <a:sym typeface="Symbol"/>
              </a:rPr>
              <a:t> </a:t>
            </a:r>
            <a:r>
              <a:rPr lang="en-US" sz="3200" dirty="0" smtClean="0">
                <a:sym typeface="Symbol"/>
              </a:rPr>
              <a:t>                             is </a:t>
            </a:r>
            <a:r>
              <a:rPr lang="en-US" sz="3200" dirty="0">
                <a:sym typeface="Symbol"/>
              </a:rPr>
              <a:t/>
            </a:r>
            <a:br>
              <a:rPr lang="en-US" sz="3200" dirty="0">
                <a:sym typeface="Symbol"/>
              </a:rPr>
            </a:br>
            <a:r>
              <a:rPr lang="en-US" sz="3200" dirty="0">
                <a:sym typeface="Symbol"/>
              </a:rPr>
              <a:t>a ribbon </a:t>
            </a:r>
            <a:r>
              <a:rPr lang="en-US" sz="3200" dirty="0" smtClean="0">
                <a:sym typeface="Symbol"/>
              </a:rPr>
              <a:t>surface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4328151" y="1593045"/>
            <a:ext cx="4690803" cy="4987851"/>
            <a:chOff x="4481438" y="1632996"/>
            <a:chExt cx="4690803" cy="4987851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9656" y="1632996"/>
              <a:ext cx="4682585" cy="4987851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 rot="2701201">
              <a:off x="4494904" y="3896090"/>
              <a:ext cx="43473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rgbClr val="000046"/>
                  </a:solidFill>
                  <a:sym typeface="Symbol"/>
                </a:rPr>
                <a:t>-3</a:t>
              </a:r>
              <a:endParaRPr lang="en-US" sz="2400" b="1" dirty="0">
                <a:solidFill>
                  <a:srgbClr val="000046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 rot="3414138">
              <a:off x="5958814" y="2828029"/>
              <a:ext cx="72327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rgbClr val="000046"/>
                  </a:solidFill>
                  <a:sym typeface="Symbol"/>
                </a:rPr>
                <a:t>-3+</a:t>
              </a:r>
              <a:endParaRPr lang="en-US" sz="2400" b="1" dirty="0">
                <a:solidFill>
                  <a:srgbClr val="000046"/>
                </a:solidFill>
              </a:endParaRP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flipV="1">
              <a:off x="4800600" y="3814173"/>
              <a:ext cx="235287" cy="22442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32" idx="2"/>
            </p:cNvCxnSpPr>
            <p:nvPr/>
          </p:nvCxnSpPr>
          <p:spPr>
            <a:xfrm flipH="1" flipV="1">
              <a:off x="5793916" y="3162030"/>
              <a:ext cx="333158" cy="2288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34"/>
            <p:cNvSpPr/>
            <p:nvPr/>
          </p:nvSpPr>
          <p:spPr>
            <a:xfrm>
              <a:off x="7038641" y="4769685"/>
              <a:ext cx="72327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rgbClr val="000046"/>
                  </a:solidFill>
                  <a:sym typeface="Symbol"/>
                </a:rPr>
                <a:t>-3+</a:t>
              </a:r>
              <a:r>
                <a:rPr lang="en-US" sz="2400" b="1" dirty="0">
                  <a:solidFill>
                    <a:srgbClr val="000046"/>
                  </a:solidFill>
                  <a:sym typeface="Symbol"/>
                </a:rPr>
                <a:t></a:t>
              </a:r>
              <a:endParaRPr lang="en-US" sz="2400" b="1" dirty="0">
                <a:solidFill>
                  <a:srgbClr val="000046"/>
                </a:solidFill>
              </a:endParaRP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flipH="1">
              <a:off x="7469439" y="5181600"/>
              <a:ext cx="1" cy="5533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/>
            <p:cNvSpPr/>
            <p:nvPr/>
          </p:nvSpPr>
          <p:spPr>
            <a:xfrm>
              <a:off x="7595742" y="5862935"/>
              <a:ext cx="43473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rgbClr val="000046"/>
                  </a:solidFill>
                  <a:sym typeface="Symbol"/>
                </a:rPr>
                <a:t>-3</a:t>
              </a:r>
              <a:endParaRPr lang="en-US" sz="2400" b="1" dirty="0">
                <a:solidFill>
                  <a:srgbClr val="000046"/>
                </a:solidFill>
              </a:endParaRPr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 flipH="1" flipV="1">
              <a:off x="7620000" y="5791200"/>
              <a:ext cx="205701" cy="22860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/>
            <p:cNvSpPr/>
            <p:nvPr/>
          </p:nvSpPr>
          <p:spPr>
            <a:xfrm>
              <a:off x="8067966" y="2586335"/>
              <a:ext cx="72327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rgbClr val="000046"/>
                  </a:solidFill>
                  <a:sym typeface="Symbol"/>
                </a:rPr>
                <a:t>-3+</a:t>
              </a:r>
              <a:r>
                <a:rPr lang="en-US" sz="2400" b="1" dirty="0">
                  <a:solidFill>
                    <a:srgbClr val="000046"/>
                  </a:solidFill>
                  <a:sym typeface="Symbol"/>
                </a:rPr>
                <a:t></a:t>
              </a:r>
              <a:endParaRPr lang="en-US" sz="2400" b="1" dirty="0">
                <a:solidFill>
                  <a:srgbClr val="000046"/>
                </a:solidFill>
              </a:endParaRP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 flipH="1">
              <a:off x="8289030" y="2951394"/>
              <a:ext cx="197411" cy="24900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 40"/>
            <p:cNvSpPr/>
            <p:nvPr/>
          </p:nvSpPr>
          <p:spPr>
            <a:xfrm>
              <a:off x="7633861" y="3307406"/>
              <a:ext cx="43473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rgbClr val="000046"/>
                  </a:solidFill>
                  <a:sym typeface="Symbol"/>
                </a:rPr>
                <a:t>-3</a:t>
              </a:r>
              <a:endParaRPr lang="en-US" sz="2400" b="1" dirty="0">
                <a:solidFill>
                  <a:srgbClr val="000046"/>
                </a:solidFill>
              </a:endParaRPr>
            </a:p>
          </p:txBody>
        </p:sp>
        <p:cxnSp>
          <p:nvCxnSpPr>
            <p:cNvPr id="42" name="Straight Arrow Connector 41"/>
            <p:cNvCxnSpPr/>
            <p:nvPr/>
          </p:nvCxnSpPr>
          <p:spPr>
            <a:xfrm flipV="1">
              <a:off x="7763363" y="3231206"/>
              <a:ext cx="305232" cy="22860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28"/>
          <p:cNvSpPr/>
          <p:nvPr/>
        </p:nvSpPr>
        <p:spPr>
          <a:xfrm>
            <a:off x="7467982" y="3722078"/>
            <a:ext cx="229959" cy="447806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9CCFF"/>
              </a:solidFill>
            </a:endParaRPr>
          </a:p>
        </p:txBody>
      </p:sp>
      <p:pic>
        <p:nvPicPr>
          <p:cNvPr id="47" name="Picture 4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918" y="3159339"/>
            <a:ext cx="293329" cy="293329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5024206" y="3162030"/>
            <a:ext cx="741469" cy="644233"/>
          </a:xfrm>
          <a:prstGeom prst="straightConnector1">
            <a:avLst/>
          </a:prstGeom>
          <a:ln w="381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47"/>
          <p:cNvSpPr/>
          <p:nvPr/>
        </p:nvSpPr>
        <p:spPr>
          <a:xfrm>
            <a:off x="7598993" y="2450956"/>
            <a:ext cx="369589" cy="365760"/>
          </a:xfrm>
          <a:prstGeom prst="ellipse">
            <a:avLst/>
          </a:prstGeom>
          <a:solidFill>
            <a:srgbClr val="00FF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333" y="3564400"/>
            <a:ext cx="2388328" cy="3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004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72" y="1996025"/>
            <a:ext cx="8023346" cy="9918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Crofton Formula </a:t>
            </a:r>
            <a:br>
              <a:rPr lang="en-US" dirty="0" smtClean="0"/>
            </a:br>
            <a:r>
              <a:rPr lang="en-US" dirty="0" smtClean="0"/>
              <a:t>for </a:t>
            </a:r>
            <a:r>
              <a:rPr lang="en-US" dirty="0" err="1" smtClean="0"/>
              <a:t>hypersurface</a:t>
            </a:r>
            <a:r>
              <a:rPr lang="en-US" dirty="0" smtClean="0"/>
              <a:t> volume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5934905" y="3355449"/>
            <a:ext cx="3048000" cy="3003550"/>
          </a:xfrm>
          <a:prstGeom prst="ellipse">
            <a:avLst/>
          </a:prstGeom>
          <a:gradFill flip="none" rotWithShape="1">
            <a:gsLst>
              <a:gs pos="0">
                <a:srgbClr val="93EDFF">
                  <a:shade val="30000"/>
                  <a:satMod val="115000"/>
                </a:srgbClr>
              </a:gs>
              <a:gs pos="50000">
                <a:srgbClr val="93EDFF">
                  <a:shade val="67500"/>
                  <a:satMod val="115000"/>
                </a:srgbClr>
              </a:gs>
              <a:gs pos="100000">
                <a:srgbClr val="93ED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6329973" y="3671168"/>
            <a:ext cx="2500532" cy="2143880"/>
          </a:xfrm>
          <a:custGeom>
            <a:avLst/>
            <a:gdLst>
              <a:gd name="connsiteX0" fmla="*/ 0 w 2592348"/>
              <a:gd name="connsiteY0" fmla="*/ 286945 h 2143880"/>
              <a:gd name="connsiteX1" fmla="*/ 70338 w 2592348"/>
              <a:gd name="connsiteY1" fmla="*/ 104065 h 2143880"/>
              <a:gd name="connsiteX2" fmla="*/ 267286 w 2592348"/>
              <a:gd name="connsiteY2" fmla="*/ 160336 h 2143880"/>
              <a:gd name="connsiteX3" fmla="*/ 562707 w 2592348"/>
              <a:gd name="connsiteY3" fmla="*/ 329148 h 2143880"/>
              <a:gd name="connsiteX4" fmla="*/ 928467 w 2592348"/>
              <a:gd name="connsiteY4" fmla="*/ 5591 h 2143880"/>
              <a:gd name="connsiteX5" fmla="*/ 1209821 w 2592348"/>
              <a:gd name="connsiteY5" fmla="*/ 146268 h 2143880"/>
              <a:gd name="connsiteX6" fmla="*/ 1364566 w 2592348"/>
              <a:gd name="connsiteY6" fmla="*/ 427622 h 2143880"/>
              <a:gd name="connsiteX7" fmla="*/ 1814732 w 2592348"/>
              <a:gd name="connsiteY7" fmla="*/ 272877 h 2143880"/>
              <a:gd name="connsiteX8" fmla="*/ 2574387 w 2592348"/>
              <a:gd name="connsiteY8" fmla="*/ 1651511 h 2143880"/>
              <a:gd name="connsiteX9" fmla="*/ 2278966 w 2592348"/>
              <a:gd name="connsiteY9" fmla="*/ 2143880 h 2143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92348" h="2143880">
                <a:moveTo>
                  <a:pt x="0" y="286945"/>
                </a:moveTo>
                <a:cubicBezTo>
                  <a:pt x="12895" y="206055"/>
                  <a:pt x="25790" y="125166"/>
                  <a:pt x="70338" y="104065"/>
                </a:cubicBezTo>
                <a:cubicBezTo>
                  <a:pt x="114886" y="82964"/>
                  <a:pt x="185225" y="122822"/>
                  <a:pt x="267286" y="160336"/>
                </a:cubicBezTo>
                <a:cubicBezTo>
                  <a:pt x="349347" y="197850"/>
                  <a:pt x="452510" y="354939"/>
                  <a:pt x="562707" y="329148"/>
                </a:cubicBezTo>
                <a:cubicBezTo>
                  <a:pt x="672904" y="303357"/>
                  <a:pt x="820615" y="36071"/>
                  <a:pt x="928467" y="5591"/>
                </a:cubicBezTo>
                <a:cubicBezTo>
                  <a:pt x="1036319" y="-24889"/>
                  <a:pt x="1137138" y="75929"/>
                  <a:pt x="1209821" y="146268"/>
                </a:cubicBezTo>
                <a:cubicBezTo>
                  <a:pt x="1282504" y="216607"/>
                  <a:pt x="1263748" y="406521"/>
                  <a:pt x="1364566" y="427622"/>
                </a:cubicBezTo>
                <a:cubicBezTo>
                  <a:pt x="1465385" y="448724"/>
                  <a:pt x="1613095" y="68896"/>
                  <a:pt x="1814732" y="272877"/>
                </a:cubicBezTo>
                <a:cubicBezTo>
                  <a:pt x="2016369" y="476858"/>
                  <a:pt x="2497015" y="1339677"/>
                  <a:pt x="2574387" y="1651511"/>
                </a:cubicBezTo>
                <a:cubicBezTo>
                  <a:pt x="2651759" y="1963345"/>
                  <a:pt x="2465362" y="2053612"/>
                  <a:pt x="2278966" y="214388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/>
          <p:cNvSpPr/>
          <p:nvPr/>
        </p:nvSpPr>
        <p:spPr>
          <a:xfrm rot="19310117" flipH="1" flipV="1">
            <a:off x="5979322" y="4393475"/>
            <a:ext cx="3035366" cy="947172"/>
          </a:xfrm>
          <a:prstGeom prst="arc">
            <a:avLst>
              <a:gd name="adj1" fmla="val 10846400"/>
              <a:gd name="adj2" fmla="val 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Arc 12"/>
          <p:cNvSpPr/>
          <p:nvPr/>
        </p:nvSpPr>
        <p:spPr>
          <a:xfrm rot="8490710" flipH="1" flipV="1">
            <a:off x="5982538" y="4417785"/>
            <a:ext cx="3035366" cy="947172"/>
          </a:xfrm>
          <a:prstGeom prst="arc">
            <a:avLst>
              <a:gd name="adj1" fmla="val 10846400"/>
              <a:gd name="adj2" fmla="val 0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 13"/>
          <p:cNvSpPr/>
          <p:nvPr/>
        </p:nvSpPr>
        <p:spPr>
          <a:xfrm>
            <a:off x="6254491" y="3915910"/>
            <a:ext cx="2423614" cy="2094411"/>
          </a:xfrm>
          <a:custGeom>
            <a:avLst/>
            <a:gdLst>
              <a:gd name="connsiteX0" fmla="*/ 75482 w 2542272"/>
              <a:gd name="connsiteY0" fmla="*/ 0 h 2094411"/>
              <a:gd name="connsiteX1" fmla="*/ 117685 w 2542272"/>
              <a:gd name="connsiteY1" fmla="*/ 717452 h 2094411"/>
              <a:gd name="connsiteX2" fmla="*/ 1186829 w 2542272"/>
              <a:gd name="connsiteY2" fmla="*/ 1181686 h 2094411"/>
              <a:gd name="connsiteX3" fmla="*/ 1482251 w 2542272"/>
              <a:gd name="connsiteY3" fmla="*/ 2082018 h 2094411"/>
              <a:gd name="connsiteX4" fmla="*/ 1988688 w 2542272"/>
              <a:gd name="connsiteY4" fmla="*/ 1674055 h 2094411"/>
              <a:gd name="connsiteX5" fmla="*/ 2073094 w 2542272"/>
              <a:gd name="connsiteY5" fmla="*/ 1223889 h 2094411"/>
              <a:gd name="connsiteX6" fmla="*/ 2537328 w 2542272"/>
              <a:gd name="connsiteY6" fmla="*/ 1378634 h 2094411"/>
              <a:gd name="connsiteX7" fmla="*/ 2326312 w 2542272"/>
              <a:gd name="connsiteY7" fmla="*/ 1814732 h 2094411"/>
              <a:gd name="connsiteX8" fmla="*/ 2466989 w 2542272"/>
              <a:gd name="connsiteY8" fmla="*/ 1871003 h 2094411"/>
              <a:gd name="connsiteX9" fmla="*/ 2523260 w 2542272"/>
              <a:gd name="connsiteY9" fmla="*/ 1842867 h 2094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42272" h="2094411">
                <a:moveTo>
                  <a:pt x="75482" y="0"/>
                </a:moveTo>
                <a:cubicBezTo>
                  <a:pt x="3971" y="260252"/>
                  <a:pt x="-67539" y="520504"/>
                  <a:pt x="117685" y="717452"/>
                </a:cubicBezTo>
                <a:cubicBezTo>
                  <a:pt x="302909" y="914400"/>
                  <a:pt x="959401" y="954258"/>
                  <a:pt x="1186829" y="1181686"/>
                </a:cubicBezTo>
                <a:cubicBezTo>
                  <a:pt x="1414257" y="1409114"/>
                  <a:pt x="1348608" y="1999957"/>
                  <a:pt x="1482251" y="2082018"/>
                </a:cubicBezTo>
                <a:cubicBezTo>
                  <a:pt x="1615894" y="2164079"/>
                  <a:pt x="1890214" y="1817077"/>
                  <a:pt x="1988688" y="1674055"/>
                </a:cubicBezTo>
                <a:cubicBezTo>
                  <a:pt x="2087162" y="1531034"/>
                  <a:pt x="1981654" y="1273126"/>
                  <a:pt x="2073094" y="1223889"/>
                </a:cubicBezTo>
                <a:cubicBezTo>
                  <a:pt x="2164534" y="1174652"/>
                  <a:pt x="2495125" y="1280160"/>
                  <a:pt x="2537328" y="1378634"/>
                </a:cubicBezTo>
                <a:cubicBezTo>
                  <a:pt x="2579531" y="1477108"/>
                  <a:pt x="2338035" y="1732671"/>
                  <a:pt x="2326312" y="1814732"/>
                </a:cubicBezTo>
                <a:cubicBezTo>
                  <a:pt x="2314589" y="1896793"/>
                  <a:pt x="2434164" y="1866314"/>
                  <a:pt x="2466989" y="1871003"/>
                </a:cubicBezTo>
                <a:cubicBezTo>
                  <a:pt x="2499814" y="1875692"/>
                  <a:pt x="2511537" y="1859279"/>
                  <a:pt x="2523260" y="1842867"/>
                </a:cubicBezTo>
              </a:path>
            </a:pathLst>
          </a:custGeom>
          <a:noFill/>
          <a:ln>
            <a:solidFill>
              <a:srgbClr val="0000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061471" y="3915910"/>
            <a:ext cx="166468" cy="152400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696200" y="4456369"/>
            <a:ext cx="4267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 smtClean="0">
                <a:solidFill>
                  <a:srgbClr val="FF0000"/>
                </a:solidFill>
              </a:rPr>
              <a:t>h</a:t>
            </a:r>
            <a:endParaRPr lang="en-US" sz="3600" i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 rot="1469661">
                <a:off x="6206261" y="4013587"/>
                <a:ext cx="768159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dirty="0" smtClean="0">
                          <a:latin typeface="Cambria Math"/>
                          <a:ea typeface="Cambria Math"/>
                          <a:sym typeface="Symbol"/>
                        </a:rPr>
                        <m:t>𝑴</m:t>
                      </m:r>
                    </m:oMath>
                  </m:oMathPara>
                </a14:m>
                <a:endParaRPr lang="en-US" sz="4000" b="1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469661">
                <a:off x="6206261" y="4013587"/>
                <a:ext cx="768159" cy="70788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553068" y="3250517"/>
            <a:ext cx="81109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	</a:t>
            </a:r>
            <a:r>
              <a:rPr lang="en-US" sz="2800" dirty="0" smtClean="0"/>
              <a:t>random </a:t>
            </a:r>
            <a:r>
              <a:rPr lang="en-US" sz="2800" dirty="0"/>
              <a:t>great circle (uniform</a:t>
            </a:r>
            <a:r>
              <a:rPr lang="en-US" sz="2800" dirty="0" smtClean="0"/>
              <a:t>)</a:t>
            </a:r>
            <a:r>
              <a:rPr lang="en-US" sz="2800" dirty="0"/>
              <a:t> </a:t>
            </a:r>
          </a:p>
          <a:p>
            <a:r>
              <a:rPr lang="en-US" sz="2800" dirty="0" smtClean="0"/>
              <a:t> 	fixed manifold</a:t>
            </a:r>
            <a:endParaRPr lang="en-US" sz="2800" dirty="0"/>
          </a:p>
          <a:p>
            <a:endParaRPr lang="en-US" sz="2800" dirty="0"/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4561863"/>
              </p:ext>
            </p:extLst>
          </p:nvPr>
        </p:nvGraphicFramePr>
        <p:xfrm>
          <a:off x="347274" y="4541520"/>
          <a:ext cx="5367726" cy="147828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1789242"/>
                <a:gridCol w="1789242"/>
                <a:gridCol w="1789242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Ambient</a:t>
                      </a:r>
                      <a:r>
                        <a:rPr lang="en-US" baseline="0" dirty="0" smtClean="0"/>
                        <a:t> dim = 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Great circle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Curve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Great circle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Surface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Great circle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Hypersurface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1" name="Oval 20"/>
          <p:cNvSpPr/>
          <p:nvPr/>
        </p:nvSpPr>
        <p:spPr>
          <a:xfrm>
            <a:off x="7453532" y="5334000"/>
            <a:ext cx="166468" cy="152400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128194" y="2109878"/>
            <a:ext cx="216070" cy="194922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170561" y="6324647"/>
            <a:ext cx="22104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Morgan Crofton (1826-1915)</a:t>
            </a: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22" y="3333546"/>
            <a:ext cx="228600" cy="3302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89" y="3834580"/>
            <a:ext cx="429576" cy="300703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949" y="4573639"/>
            <a:ext cx="436922" cy="325151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494" y="4475316"/>
            <a:ext cx="279400" cy="4064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837" y="6479763"/>
            <a:ext cx="767326" cy="23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2259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03" y="4525427"/>
            <a:ext cx="3952156" cy="20641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6986"/>
            <a:ext cx="7886700" cy="1325563"/>
          </a:xfrm>
        </p:spPr>
        <p:txBody>
          <a:bodyPr/>
          <a:lstStyle/>
          <a:p>
            <a:r>
              <a:rPr lang="en-US" dirty="0" smtClean="0"/>
              <a:t>Ribbon Areas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411" y="1280206"/>
            <a:ext cx="4229310" cy="3071567"/>
          </a:xfrm>
        </p:spPr>
        <p:txBody>
          <a:bodyPr>
            <a:normAutofit/>
          </a:bodyPr>
          <a:lstStyle/>
          <a:p>
            <a:r>
              <a:rPr lang="en-US" dirty="0"/>
              <a:t>Conditional probability comes with a </a:t>
            </a:r>
            <a:r>
              <a:rPr lang="en-US" dirty="0">
                <a:solidFill>
                  <a:srgbClr val="FF0000"/>
                </a:solidFill>
              </a:rPr>
              <a:t>thickness</a:t>
            </a:r>
          </a:p>
          <a:p>
            <a:pPr lvl="1"/>
            <a:r>
              <a:rPr lang="en-US" dirty="0"/>
              <a:t>e.g. </a:t>
            </a:r>
            <a:r>
              <a:rPr lang="en-US" dirty="0">
                <a:sym typeface="Symbol"/>
              </a:rPr>
              <a:t> </a:t>
            </a:r>
            <a:r>
              <a:rPr lang="en-US" dirty="0" smtClean="0">
                <a:sym typeface="Symbol"/>
              </a:rPr>
              <a:t>     </a:t>
            </a:r>
            <a:r>
              <a:rPr lang="en-US" dirty="0">
                <a:sym typeface="Symbol"/>
              </a:rPr>
              <a:t/>
            </a:r>
            <a:br>
              <a:rPr lang="en-US" dirty="0">
                <a:sym typeface="Symbol"/>
              </a:rPr>
            </a:br>
            <a:r>
              <a:rPr lang="en-US" dirty="0">
                <a:sym typeface="Symbol"/>
              </a:rPr>
              <a:t>a ribbon </a:t>
            </a:r>
            <a:r>
              <a:rPr lang="en-US" dirty="0" smtClean="0">
                <a:sym typeface="Symbol"/>
              </a:rPr>
              <a:t>surface</a:t>
            </a:r>
          </a:p>
          <a:p>
            <a:r>
              <a:rPr lang="en-US" dirty="0">
                <a:solidFill>
                  <a:srgbClr val="FF0000"/>
                </a:solidFill>
                <a:sym typeface="Symbol"/>
              </a:rPr>
              <a:t>t</a:t>
            </a:r>
            <a:r>
              <a:rPr lang="en-US" dirty="0" smtClean="0">
                <a:solidFill>
                  <a:srgbClr val="FF0000"/>
                </a:solidFill>
                <a:sym typeface="Symbol"/>
              </a:rPr>
              <a:t>hickness</a:t>
            </a:r>
            <a:r>
              <a:rPr lang="en-US" dirty="0" smtClean="0">
                <a:sym typeface="Symbol"/>
              </a:rPr>
              <a:t>= 1/gradient</a:t>
            </a:r>
          </a:p>
          <a:p>
            <a:r>
              <a:rPr lang="en-US" dirty="0" smtClean="0">
                <a:sym typeface="Symbol"/>
              </a:rPr>
              <a:t>Ribbon are from Crofton + Layer Cake Lemma</a:t>
            </a:r>
          </a:p>
        </p:txBody>
      </p:sp>
      <p:sp>
        <p:nvSpPr>
          <p:cNvPr id="24" name="Oval 23"/>
          <p:cNvSpPr/>
          <p:nvPr/>
        </p:nvSpPr>
        <p:spPr>
          <a:xfrm>
            <a:off x="4277280" y="5244055"/>
            <a:ext cx="179641" cy="182880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941925" y="5734960"/>
            <a:ext cx="166468" cy="152400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4419600" y="1676400"/>
            <a:ext cx="4682585" cy="4987851"/>
            <a:chOff x="4419600" y="1676400"/>
            <a:chExt cx="4682585" cy="4987851"/>
          </a:xfrm>
        </p:grpSpPr>
        <p:grpSp>
          <p:nvGrpSpPr>
            <p:cNvPr id="28" name="Group 27"/>
            <p:cNvGrpSpPr/>
            <p:nvPr/>
          </p:nvGrpSpPr>
          <p:grpSpPr>
            <a:xfrm>
              <a:off x="4419600" y="1676400"/>
              <a:ext cx="4682585" cy="4987851"/>
              <a:chOff x="4447841" y="1676400"/>
              <a:chExt cx="4682585" cy="4987851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47841" y="1676400"/>
                <a:ext cx="4682585" cy="4987851"/>
              </a:xfrm>
              <a:prstGeom prst="rect">
                <a:avLst/>
              </a:prstGeom>
            </p:spPr>
          </p:pic>
          <p:sp>
            <p:nvSpPr>
              <p:cNvPr id="31" name="Rectangle 30"/>
              <p:cNvSpPr/>
              <p:nvPr/>
            </p:nvSpPr>
            <p:spPr>
              <a:xfrm rot="2701201">
                <a:off x="4494904" y="3896090"/>
                <a:ext cx="43473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0046"/>
                    </a:solidFill>
                    <a:sym typeface="Symbol"/>
                  </a:rPr>
                  <a:t>-3</a:t>
                </a:r>
                <a:endParaRPr lang="en-US" sz="2400" b="1" dirty="0">
                  <a:solidFill>
                    <a:srgbClr val="000046"/>
                  </a:solidFill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 rot="3414138">
                <a:off x="5958814" y="2828029"/>
                <a:ext cx="72327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0046"/>
                    </a:solidFill>
                    <a:sym typeface="Symbol"/>
                  </a:rPr>
                  <a:t>-3+</a:t>
                </a:r>
                <a:endParaRPr lang="en-US" sz="2400" b="1" dirty="0">
                  <a:solidFill>
                    <a:srgbClr val="000046"/>
                  </a:solidFill>
                </a:endParaRPr>
              </a:p>
            </p:txBody>
          </p:sp>
          <p:cxnSp>
            <p:nvCxnSpPr>
              <p:cNvPr id="33" name="Straight Arrow Connector 32"/>
              <p:cNvCxnSpPr/>
              <p:nvPr/>
            </p:nvCxnSpPr>
            <p:spPr>
              <a:xfrm flipV="1">
                <a:off x="4800600" y="3814173"/>
                <a:ext cx="235287" cy="224427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>
                <a:stCxn id="32" idx="2"/>
              </p:cNvCxnSpPr>
              <p:nvPr/>
            </p:nvCxnSpPr>
            <p:spPr>
              <a:xfrm flipH="1" flipV="1">
                <a:off x="5793916" y="3162030"/>
                <a:ext cx="333158" cy="22882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Rectangle 34"/>
              <p:cNvSpPr/>
              <p:nvPr/>
            </p:nvSpPr>
            <p:spPr>
              <a:xfrm>
                <a:off x="7038641" y="4769685"/>
                <a:ext cx="72327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0046"/>
                    </a:solidFill>
                    <a:sym typeface="Symbol"/>
                  </a:rPr>
                  <a:t>-3+</a:t>
                </a:r>
                <a:r>
                  <a:rPr lang="en-US" sz="2400" b="1" dirty="0">
                    <a:solidFill>
                      <a:srgbClr val="000046"/>
                    </a:solidFill>
                    <a:sym typeface="Symbol"/>
                  </a:rPr>
                  <a:t></a:t>
                </a:r>
                <a:endParaRPr lang="en-US" sz="2400" b="1" dirty="0">
                  <a:solidFill>
                    <a:srgbClr val="000046"/>
                  </a:solidFill>
                </a:endParaRPr>
              </a:p>
            </p:txBody>
          </p:sp>
          <p:cxnSp>
            <p:nvCxnSpPr>
              <p:cNvPr id="36" name="Straight Arrow Connector 35"/>
              <p:cNvCxnSpPr/>
              <p:nvPr/>
            </p:nvCxnSpPr>
            <p:spPr>
              <a:xfrm flipH="1">
                <a:off x="7469439" y="5181600"/>
                <a:ext cx="1" cy="55336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Rectangle 36"/>
              <p:cNvSpPr/>
              <p:nvPr/>
            </p:nvSpPr>
            <p:spPr>
              <a:xfrm>
                <a:off x="7595742" y="5862935"/>
                <a:ext cx="43473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0046"/>
                    </a:solidFill>
                    <a:sym typeface="Symbol"/>
                  </a:rPr>
                  <a:t>-3</a:t>
                </a:r>
                <a:endParaRPr lang="en-US" sz="2400" b="1" dirty="0">
                  <a:solidFill>
                    <a:srgbClr val="000046"/>
                  </a:solidFill>
                </a:endParaRPr>
              </a:p>
            </p:txBody>
          </p:sp>
          <p:cxnSp>
            <p:nvCxnSpPr>
              <p:cNvPr id="38" name="Straight Arrow Connector 37"/>
              <p:cNvCxnSpPr/>
              <p:nvPr/>
            </p:nvCxnSpPr>
            <p:spPr>
              <a:xfrm flipH="1" flipV="1">
                <a:off x="7620000" y="5791200"/>
                <a:ext cx="205701" cy="228602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Rectangle 38"/>
              <p:cNvSpPr/>
              <p:nvPr/>
            </p:nvSpPr>
            <p:spPr>
              <a:xfrm>
                <a:off x="8067966" y="2586335"/>
                <a:ext cx="72327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0046"/>
                    </a:solidFill>
                    <a:sym typeface="Symbol"/>
                  </a:rPr>
                  <a:t>-3+</a:t>
                </a:r>
                <a:r>
                  <a:rPr lang="en-US" sz="2400" b="1" dirty="0">
                    <a:solidFill>
                      <a:srgbClr val="000046"/>
                    </a:solidFill>
                    <a:sym typeface="Symbol"/>
                  </a:rPr>
                  <a:t></a:t>
                </a:r>
                <a:endParaRPr lang="en-US" sz="2400" b="1" dirty="0">
                  <a:solidFill>
                    <a:srgbClr val="000046"/>
                  </a:solidFill>
                </a:endParaRPr>
              </a:p>
            </p:txBody>
          </p:sp>
          <p:cxnSp>
            <p:nvCxnSpPr>
              <p:cNvPr id="40" name="Straight Arrow Connector 39"/>
              <p:cNvCxnSpPr/>
              <p:nvPr/>
            </p:nvCxnSpPr>
            <p:spPr>
              <a:xfrm flipH="1">
                <a:off x="8289030" y="2951394"/>
                <a:ext cx="197411" cy="24900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Rectangle 40"/>
              <p:cNvSpPr/>
              <p:nvPr/>
            </p:nvSpPr>
            <p:spPr>
              <a:xfrm>
                <a:off x="7633861" y="3307406"/>
                <a:ext cx="43473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0046"/>
                    </a:solidFill>
                    <a:sym typeface="Symbol"/>
                  </a:rPr>
                  <a:t>-3</a:t>
                </a:r>
                <a:endParaRPr lang="en-US" sz="2400" b="1" dirty="0">
                  <a:solidFill>
                    <a:srgbClr val="000046"/>
                  </a:solidFill>
                </a:endParaRPr>
              </a:p>
            </p:txBody>
          </p:sp>
          <p:cxnSp>
            <p:nvCxnSpPr>
              <p:cNvPr id="42" name="Straight Arrow Connector 41"/>
              <p:cNvCxnSpPr/>
              <p:nvPr/>
            </p:nvCxnSpPr>
            <p:spPr>
              <a:xfrm flipV="1">
                <a:off x="7763363" y="3231206"/>
                <a:ext cx="305232" cy="228602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Rectangle 42"/>
              <p:cNvSpPr/>
              <p:nvPr/>
            </p:nvSpPr>
            <p:spPr>
              <a:xfrm rot="2795458">
                <a:off x="5072381" y="3436162"/>
                <a:ext cx="79611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solidFill>
                      <a:schemeClr val="bg1"/>
                    </a:solidFill>
                    <a:sym typeface="Symbol"/>
                  </a:rPr>
                  <a:t></a:t>
                </a:r>
                <a:endParaRPr lang="en-US" sz="2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 rot="2795458">
                <a:off x="4895862" y="3593716"/>
                <a:ext cx="79611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solidFill>
                      <a:schemeClr val="bg1"/>
                    </a:solidFill>
                    <a:sym typeface="Symbol"/>
                  </a:rPr>
                  <a:t></a:t>
                </a:r>
                <a:endParaRPr lang="en-US" sz="2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>
              <a:xfrm rot="2795458">
                <a:off x="5256702" y="3283762"/>
                <a:ext cx="79611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solidFill>
                      <a:schemeClr val="bg1"/>
                    </a:solidFill>
                    <a:sym typeface="Symbol"/>
                  </a:rPr>
                  <a:t></a:t>
                </a:r>
                <a:endParaRPr lang="en-US" sz="2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 rot="2795458">
                <a:off x="5409102" y="3131362"/>
                <a:ext cx="79611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solidFill>
                      <a:schemeClr val="accent4">
                        <a:lumMod val="75000"/>
                      </a:schemeClr>
                    </a:solidFill>
                    <a:sym typeface="Symbol"/>
                  </a:rPr>
                  <a:t></a:t>
                </a:r>
                <a:endParaRPr lang="en-US" sz="2400" b="1" dirty="0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29" name="Rectangle 28"/>
            <p:cNvSpPr/>
            <p:nvPr/>
          </p:nvSpPr>
          <p:spPr>
            <a:xfrm>
              <a:off x="7567501" y="3824548"/>
              <a:ext cx="204899" cy="447806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9CCFF"/>
                </a:solidFill>
              </a:endParaRPr>
            </a:p>
          </p:txBody>
        </p:sp>
      </p:grp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093" y="2162958"/>
            <a:ext cx="2487790" cy="352675"/>
          </a:xfrm>
          <a:prstGeom prst="rect">
            <a:avLst/>
          </a:prstGeom>
        </p:spPr>
      </p:pic>
      <p:sp>
        <p:nvSpPr>
          <p:cNvPr id="47" name="Oval 46"/>
          <p:cNvSpPr/>
          <p:nvPr/>
        </p:nvSpPr>
        <p:spPr>
          <a:xfrm>
            <a:off x="7663031" y="2493643"/>
            <a:ext cx="369589" cy="365760"/>
          </a:xfrm>
          <a:prstGeom prst="ellipse">
            <a:avLst/>
          </a:prstGeom>
          <a:solidFill>
            <a:srgbClr val="00FF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324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8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Solving on Great Circles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097" y="1681053"/>
            <a:ext cx="5616980" cy="4525963"/>
          </a:xfrm>
        </p:spPr>
        <p:txBody>
          <a:bodyPr>
            <a:normAutofit/>
          </a:bodyPr>
          <a:lstStyle/>
          <a:p>
            <a:r>
              <a:rPr lang="en-US" b="0" dirty="0" smtClean="0"/>
              <a:t> </a:t>
            </a:r>
            <a:endParaRPr lang="en-US" b="0" baseline="30000" dirty="0" smtClean="0">
              <a:sym typeface="Symbol"/>
            </a:endParaRPr>
          </a:p>
          <a:p>
            <a:pPr lvl="1"/>
            <a:r>
              <a:rPr lang="en-US" dirty="0" smtClean="0">
                <a:sym typeface="Symbol"/>
              </a:rPr>
              <a:t>e.g. A = </a:t>
            </a:r>
            <a:r>
              <a:rPr lang="en-US" dirty="0" err="1" smtClean="0">
                <a:sym typeface="Symbol"/>
              </a:rPr>
              <a:t>tridiagonal</a:t>
            </a:r>
            <a:r>
              <a:rPr lang="en-US" dirty="0" smtClean="0">
                <a:sym typeface="Symbol"/>
              </a:rPr>
              <a:t> with random diagonal</a:t>
            </a:r>
            <a:endParaRPr lang="en-US" dirty="0">
              <a:sym typeface="Symbol"/>
            </a:endParaRPr>
          </a:p>
          <a:p>
            <a:r>
              <a:rPr lang="en-US" dirty="0"/>
              <a:t> </a:t>
            </a:r>
            <a:r>
              <a:rPr lang="en-US" dirty="0" smtClean="0"/>
              <a:t>   is spherically symmetric</a:t>
            </a:r>
          </a:p>
          <a:p>
            <a:pPr lvl="1"/>
            <a:r>
              <a:rPr lang="en-US" dirty="0" smtClean="0"/>
              <a:t>         concentrates on</a:t>
            </a:r>
          </a:p>
          <a:p>
            <a:r>
              <a:rPr lang="en-US" dirty="0" smtClean="0"/>
              <a:t>generate random great circle </a:t>
            </a:r>
          </a:p>
          <a:p>
            <a:pPr lvl="1"/>
            <a:r>
              <a:rPr lang="en-US" dirty="0" smtClean="0"/>
              <a:t>every point on    is an </a:t>
            </a:r>
          </a:p>
          <a:p>
            <a:r>
              <a:rPr lang="en-US" dirty="0" smtClean="0"/>
              <a:t>solve for           on    with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727072" y="2476701"/>
            <a:ext cx="3416928" cy="3466899"/>
            <a:chOff x="5958386" y="3671139"/>
            <a:chExt cx="3082999" cy="3003550"/>
          </a:xfrm>
        </p:grpSpPr>
        <p:grpSp>
          <p:nvGrpSpPr>
            <p:cNvPr id="24" name="Group 23"/>
            <p:cNvGrpSpPr/>
            <p:nvPr/>
          </p:nvGrpSpPr>
          <p:grpSpPr>
            <a:xfrm>
              <a:off x="5958386" y="3671139"/>
              <a:ext cx="3082999" cy="3003550"/>
              <a:chOff x="3048000" y="3854450"/>
              <a:chExt cx="3082999" cy="3003550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3048000" y="3854450"/>
                <a:ext cx="3048000" cy="3003550"/>
              </a:xfrm>
              <a:prstGeom prst="ellipse">
                <a:avLst/>
              </a:prstGeom>
              <a:gradFill flip="none" rotWithShape="1">
                <a:gsLst>
                  <a:gs pos="0">
                    <a:srgbClr val="93EDFF">
                      <a:shade val="30000"/>
                      <a:satMod val="115000"/>
                    </a:srgbClr>
                  </a:gs>
                  <a:gs pos="50000">
                    <a:srgbClr val="93EDFF">
                      <a:shade val="67500"/>
                      <a:satMod val="115000"/>
                    </a:srgbClr>
                  </a:gs>
                  <a:gs pos="100000">
                    <a:srgbClr val="93EDFF">
                      <a:shade val="100000"/>
                      <a:satMod val="115000"/>
                    </a:srgbClr>
                  </a:gs>
                </a:gsLst>
                <a:lin ang="189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Freeform 25"/>
              <p:cNvSpPr/>
              <p:nvPr/>
            </p:nvSpPr>
            <p:spPr>
              <a:xfrm>
                <a:off x="3443068" y="4170169"/>
                <a:ext cx="2500532" cy="2143880"/>
              </a:xfrm>
              <a:custGeom>
                <a:avLst/>
                <a:gdLst>
                  <a:gd name="connsiteX0" fmla="*/ 0 w 2592348"/>
                  <a:gd name="connsiteY0" fmla="*/ 286945 h 2143880"/>
                  <a:gd name="connsiteX1" fmla="*/ 70338 w 2592348"/>
                  <a:gd name="connsiteY1" fmla="*/ 104065 h 2143880"/>
                  <a:gd name="connsiteX2" fmla="*/ 267286 w 2592348"/>
                  <a:gd name="connsiteY2" fmla="*/ 160336 h 2143880"/>
                  <a:gd name="connsiteX3" fmla="*/ 562707 w 2592348"/>
                  <a:gd name="connsiteY3" fmla="*/ 329148 h 2143880"/>
                  <a:gd name="connsiteX4" fmla="*/ 928467 w 2592348"/>
                  <a:gd name="connsiteY4" fmla="*/ 5591 h 2143880"/>
                  <a:gd name="connsiteX5" fmla="*/ 1209821 w 2592348"/>
                  <a:gd name="connsiteY5" fmla="*/ 146268 h 2143880"/>
                  <a:gd name="connsiteX6" fmla="*/ 1364566 w 2592348"/>
                  <a:gd name="connsiteY6" fmla="*/ 427622 h 2143880"/>
                  <a:gd name="connsiteX7" fmla="*/ 1814732 w 2592348"/>
                  <a:gd name="connsiteY7" fmla="*/ 272877 h 2143880"/>
                  <a:gd name="connsiteX8" fmla="*/ 2574387 w 2592348"/>
                  <a:gd name="connsiteY8" fmla="*/ 1651511 h 2143880"/>
                  <a:gd name="connsiteX9" fmla="*/ 2278966 w 2592348"/>
                  <a:gd name="connsiteY9" fmla="*/ 2143880 h 2143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92348" h="2143880">
                    <a:moveTo>
                      <a:pt x="0" y="286945"/>
                    </a:moveTo>
                    <a:cubicBezTo>
                      <a:pt x="12895" y="206055"/>
                      <a:pt x="25790" y="125166"/>
                      <a:pt x="70338" y="104065"/>
                    </a:cubicBezTo>
                    <a:cubicBezTo>
                      <a:pt x="114886" y="82964"/>
                      <a:pt x="185225" y="122822"/>
                      <a:pt x="267286" y="160336"/>
                    </a:cubicBezTo>
                    <a:cubicBezTo>
                      <a:pt x="349347" y="197850"/>
                      <a:pt x="452510" y="354939"/>
                      <a:pt x="562707" y="329148"/>
                    </a:cubicBezTo>
                    <a:cubicBezTo>
                      <a:pt x="672904" y="303357"/>
                      <a:pt x="820615" y="36071"/>
                      <a:pt x="928467" y="5591"/>
                    </a:cubicBezTo>
                    <a:cubicBezTo>
                      <a:pt x="1036319" y="-24889"/>
                      <a:pt x="1137138" y="75929"/>
                      <a:pt x="1209821" y="146268"/>
                    </a:cubicBezTo>
                    <a:cubicBezTo>
                      <a:pt x="1282504" y="216607"/>
                      <a:pt x="1263748" y="406521"/>
                      <a:pt x="1364566" y="427622"/>
                    </a:cubicBezTo>
                    <a:cubicBezTo>
                      <a:pt x="1465385" y="448724"/>
                      <a:pt x="1613095" y="68896"/>
                      <a:pt x="1814732" y="272877"/>
                    </a:cubicBezTo>
                    <a:cubicBezTo>
                      <a:pt x="2016369" y="476858"/>
                      <a:pt x="2497015" y="1339677"/>
                      <a:pt x="2574387" y="1651511"/>
                    </a:cubicBezTo>
                    <a:cubicBezTo>
                      <a:pt x="2651759" y="1963345"/>
                      <a:pt x="2465362" y="2053612"/>
                      <a:pt x="2278966" y="214388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Arc 26"/>
              <p:cNvSpPr/>
              <p:nvPr/>
            </p:nvSpPr>
            <p:spPr>
              <a:xfrm rot="19310117" flipH="1" flipV="1">
                <a:off x="3092417" y="4892476"/>
                <a:ext cx="3035366" cy="947172"/>
              </a:xfrm>
              <a:prstGeom prst="arc">
                <a:avLst>
                  <a:gd name="adj1" fmla="val 10846400"/>
                  <a:gd name="adj2" fmla="val 0"/>
                </a:avLst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Arc 27"/>
              <p:cNvSpPr/>
              <p:nvPr/>
            </p:nvSpPr>
            <p:spPr>
              <a:xfrm rot="8490710" flipH="1" flipV="1">
                <a:off x="3095633" y="4916786"/>
                <a:ext cx="3035366" cy="947172"/>
              </a:xfrm>
              <a:prstGeom prst="arc">
                <a:avLst>
                  <a:gd name="adj1" fmla="val 10846400"/>
                  <a:gd name="adj2" fmla="val 0"/>
                </a:avLst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Freeform 28"/>
              <p:cNvSpPr/>
              <p:nvPr/>
            </p:nvSpPr>
            <p:spPr>
              <a:xfrm>
                <a:off x="3367586" y="4414911"/>
                <a:ext cx="2423614" cy="2094411"/>
              </a:xfrm>
              <a:custGeom>
                <a:avLst/>
                <a:gdLst>
                  <a:gd name="connsiteX0" fmla="*/ 75482 w 2542272"/>
                  <a:gd name="connsiteY0" fmla="*/ 0 h 2094411"/>
                  <a:gd name="connsiteX1" fmla="*/ 117685 w 2542272"/>
                  <a:gd name="connsiteY1" fmla="*/ 717452 h 2094411"/>
                  <a:gd name="connsiteX2" fmla="*/ 1186829 w 2542272"/>
                  <a:gd name="connsiteY2" fmla="*/ 1181686 h 2094411"/>
                  <a:gd name="connsiteX3" fmla="*/ 1482251 w 2542272"/>
                  <a:gd name="connsiteY3" fmla="*/ 2082018 h 2094411"/>
                  <a:gd name="connsiteX4" fmla="*/ 1988688 w 2542272"/>
                  <a:gd name="connsiteY4" fmla="*/ 1674055 h 2094411"/>
                  <a:gd name="connsiteX5" fmla="*/ 2073094 w 2542272"/>
                  <a:gd name="connsiteY5" fmla="*/ 1223889 h 2094411"/>
                  <a:gd name="connsiteX6" fmla="*/ 2537328 w 2542272"/>
                  <a:gd name="connsiteY6" fmla="*/ 1378634 h 2094411"/>
                  <a:gd name="connsiteX7" fmla="*/ 2326312 w 2542272"/>
                  <a:gd name="connsiteY7" fmla="*/ 1814732 h 2094411"/>
                  <a:gd name="connsiteX8" fmla="*/ 2466989 w 2542272"/>
                  <a:gd name="connsiteY8" fmla="*/ 1871003 h 2094411"/>
                  <a:gd name="connsiteX9" fmla="*/ 2523260 w 2542272"/>
                  <a:gd name="connsiteY9" fmla="*/ 1842867 h 2094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42272" h="2094411">
                    <a:moveTo>
                      <a:pt x="75482" y="0"/>
                    </a:moveTo>
                    <a:cubicBezTo>
                      <a:pt x="3971" y="260252"/>
                      <a:pt x="-67539" y="520504"/>
                      <a:pt x="117685" y="717452"/>
                    </a:cubicBezTo>
                    <a:cubicBezTo>
                      <a:pt x="302909" y="914400"/>
                      <a:pt x="959401" y="954258"/>
                      <a:pt x="1186829" y="1181686"/>
                    </a:cubicBezTo>
                    <a:cubicBezTo>
                      <a:pt x="1414257" y="1409114"/>
                      <a:pt x="1348608" y="1999957"/>
                      <a:pt x="1482251" y="2082018"/>
                    </a:cubicBezTo>
                    <a:cubicBezTo>
                      <a:pt x="1615894" y="2164079"/>
                      <a:pt x="1890214" y="1817077"/>
                      <a:pt x="1988688" y="1674055"/>
                    </a:cubicBezTo>
                    <a:cubicBezTo>
                      <a:pt x="2087162" y="1531034"/>
                      <a:pt x="1981654" y="1273126"/>
                      <a:pt x="2073094" y="1223889"/>
                    </a:cubicBezTo>
                    <a:cubicBezTo>
                      <a:pt x="2164534" y="1174652"/>
                      <a:pt x="2495125" y="1280160"/>
                      <a:pt x="2537328" y="1378634"/>
                    </a:cubicBezTo>
                    <a:cubicBezTo>
                      <a:pt x="2579531" y="1477108"/>
                      <a:pt x="2338035" y="1732671"/>
                      <a:pt x="2326312" y="1814732"/>
                    </a:cubicBezTo>
                    <a:cubicBezTo>
                      <a:pt x="2314589" y="1896793"/>
                      <a:pt x="2434164" y="1866314"/>
                      <a:pt x="2466989" y="1871003"/>
                    </a:cubicBezTo>
                    <a:cubicBezTo>
                      <a:pt x="2499814" y="1875692"/>
                      <a:pt x="2511537" y="1859279"/>
                      <a:pt x="2523260" y="1842867"/>
                    </a:cubicBezTo>
                  </a:path>
                </a:pathLst>
              </a:custGeom>
              <a:noFill/>
              <a:ln>
                <a:solidFill>
                  <a:srgbClr val="00004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4557932" y="5867400"/>
                <a:ext cx="166468" cy="152400"/>
              </a:xfrm>
              <a:prstGeom prst="ellips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5174566" y="4414911"/>
                <a:ext cx="166468" cy="152400"/>
              </a:xfrm>
              <a:prstGeom prst="ellipse">
                <a:avLst/>
              </a:prstGeom>
              <a:solidFill>
                <a:srgbClr val="00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Rectangle 31"/>
            <p:cNvSpPr/>
            <p:nvPr/>
          </p:nvSpPr>
          <p:spPr>
            <a:xfrm>
              <a:off x="7968836" y="4662389"/>
              <a:ext cx="385469" cy="5599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dirty="0" smtClean="0">
                  <a:solidFill>
                    <a:srgbClr val="FF0000"/>
                  </a:solidFill>
                </a:rPr>
                <a:t>h</a:t>
              </a:r>
              <a:endParaRPr lang="en-US" sz="36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6" name="Oval 15"/>
          <p:cNvSpPr/>
          <p:nvPr/>
        </p:nvSpPr>
        <p:spPr>
          <a:xfrm>
            <a:off x="2351013" y="4899893"/>
            <a:ext cx="166468" cy="152400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14" y="1730094"/>
            <a:ext cx="4474927" cy="428331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41" y="3022459"/>
            <a:ext cx="205740" cy="27432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888" y="3439905"/>
            <a:ext cx="449961" cy="361925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802" y="3381480"/>
            <a:ext cx="458153" cy="339033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915" y="4787104"/>
            <a:ext cx="766170" cy="377978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044" y="4332377"/>
            <a:ext cx="216608" cy="224939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616" y="4806289"/>
            <a:ext cx="1115323" cy="268872"/>
          </a:xfrm>
          <a:prstGeom prst="rect">
            <a:avLst/>
          </a:prstGeom>
        </p:spPr>
      </p:pic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060" y="3898277"/>
            <a:ext cx="207309" cy="299446"/>
          </a:xfrm>
          <a:prstGeom prst="rect">
            <a:avLst/>
          </a:prstGeom>
        </p:spPr>
      </p:pic>
      <p:pic>
        <p:nvPicPr>
          <p:cNvPr id="36" name="Picture 35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877" y="4332377"/>
            <a:ext cx="155464" cy="224559"/>
          </a:xfrm>
          <a:prstGeom prst="rect">
            <a:avLst/>
          </a:prstGeom>
        </p:spPr>
      </p:pic>
      <p:pic>
        <p:nvPicPr>
          <p:cNvPr id="37" name="Picture 36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895" y="4827734"/>
            <a:ext cx="155464" cy="224559"/>
          </a:xfrm>
          <a:prstGeom prst="rect">
            <a:avLst/>
          </a:prstGeom>
        </p:spPr>
      </p:pic>
      <p:pic>
        <p:nvPicPr>
          <p:cNvPr id="38" name="Picture 37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398" y="3431202"/>
            <a:ext cx="1115323" cy="26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914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2089748" y="1127640"/>
            <a:ext cx="4810785" cy="4770120"/>
          </a:xfrm>
          <a:prstGeom prst="ellipse">
            <a:avLst/>
          </a:prstGeom>
          <a:gradFill flip="none" rotWithShape="1">
            <a:gsLst>
              <a:gs pos="0">
                <a:srgbClr val="93EDFF">
                  <a:shade val="30000"/>
                  <a:satMod val="115000"/>
                </a:srgbClr>
              </a:gs>
              <a:gs pos="50000">
                <a:srgbClr val="93EDFF">
                  <a:shade val="67500"/>
                  <a:satMod val="115000"/>
                </a:srgbClr>
              </a:gs>
              <a:gs pos="100000">
                <a:srgbClr val="93ED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96676"/>
            <a:ext cx="4859162" cy="480108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The Algorithm at 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993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Stories “Lost and Found”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Random Matrices in the Years </a:t>
            </a:r>
          </a:p>
          <a:p>
            <a:r>
              <a:rPr lang="en-US" sz="3200" dirty="0" smtClean="0"/>
              <a:t>1955-1965</a:t>
            </a:r>
            <a:endParaRPr lang="en-US" sz="3200" dirty="0"/>
          </a:p>
        </p:txBody>
      </p:sp>
      <p:pic>
        <p:nvPicPr>
          <p:cNvPr id="15" name="Picture 2" descr="http://people.csail.mit.edu/brooks/all%20images/images/csaillogo.gif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46400" y="5727338"/>
            <a:ext cx="1251550" cy="9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14"/>
          <p:cNvGrpSpPr>
            <a:grpSpLocks/>
          </p:cNvGrpSpPr>
          <p:nvPr/>
        </p:nvGrpSpPr>
        <p:grpSpPr bwMode="auto">
          <a:xfrm>
            <a:off x="326833" y="6104467"/>
            <a:ext cx="824634" cy="404071"/>
            <a:chOff x="728" y="3915"/>
            <a:chExt cx="311" cy="165"/>
          </a:xfrm>
        </p:grpSpPr>
        <p:sp>
          <p:nvSpPr>
            <p:cNvPr id="17" name="Rectangle 15"/>
            <p:cNvSpPr>
              <a:spLocks noChangeAspect="1" noChangeArrowheads="1"/>
            </p:cNvSpPr>
            <p:nvPr userDrawn="1"/>
          </p:nvSpPr>
          <p:spPr bwMode="auto">
            <a:xfrm>
              <a:off x="839" y="3916"/>
              <a:ext cx="33" cy="164"/>
            </a:xfrm>
            <a:prstGeom prst="rect">
              <a:avLst/>
            </a:prstGeom>
            <a:solidFill>
              <a:srgbClr val="99333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altLang="zh-CN"/>
            </a:p>
          </p:txBody>
        </p:sp>
        <p:sp>
          <p:nvSpPr>
            <p:cNvPr id="18" name="Rectangle 16"/>
            <p:cNvSpPr>
              <a:spLocks noChangeAspect="1" noChangeArrowheads="1"/>
            </p:cNvSpPr>
            <p:nvPr userDrawn="1"/>
          </p:nvSpPr>
          <p:spPr bwMode="auto">
            <a:xfrm>
              <a:off x="782" y="3916"/>
              <a:ext cx="33" cy="112"/>
            </a:xfrm>
            <a:prstGeom prst="rect">
              <a:avLst/>
            </a:prstGeom>
            <a:solidFill>
              <a:srgbClr val="99333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altLang="zh-CN"/>
            </a:p>
          </p:txBody>
        </p:sp>
        <p:sp>
          <p:nvSpPr>
            <p:cNvPr id="19" name="Rectangle 17"/>
            <p:cNvSpPr>
              <a:spLocks noChangeAspect="1" noChangeArrowheads="1"/>
            </p:cNvSpPr>
            <p:nvPr userDrawn="1"/>
          </p:nvSpPr>
          <p:spPr bwMode="auto">
            <a:xfrm>
              <a:off x="728" y="3916"/>
              <a:ext cx="33" cy="164"/>
            </a:xfrm>
            <a:prstGeom prst="rect">
              <a:avLst/>
            </a:prstGeom>
            <a:solidFill>
              <a:srgbClr val="99333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altLang="zh-CN"/>
            </a:p>
          </p:txBody>
        </p:sp>
        <p:sp>
          <p:nvSpPr>
            <p:cNvPr id="20" name="Rectangle 18"/>
            <p:cNvSpPr>
              <a:spLocks noChangeAspect="1" noChangeArrowheads="1"/>
            </p:cNvSpPr>
            <p:nvPr userDrawn="1"/>
          </p:nvSpPr>
          <p:spPr bwMode="auto">
            <a:xfrm>
              <a:off x="896" y="3967"/>
              <a:ext cx="33" cy="112"/>
            </a:xfrm>
            <a:prstGeom prst="rect">
              <a:avLst/>
            </a:prstGeom>
            <a:solidFill>
              <a:srgbClr val="666A7B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altLang="zh-CN"/>
            </a:p>
          </p:txBody>
        </p:sp>
        <p:sp>
          <p:nvSpPr>
            <p:cNvPr id="21" name="Rectangle 19"/>
            <p:cNvSpPr>
              <a:spLocks noChangeAspect="1" noChangeArrowheads="1"/>
            </p:cNvSpPr>
            <p:nvPr userDrawn="1"/>
          </p:nvSpPr>
          <p:spPr bwMode="auto">
            <a:xfrm>
              <a:off x="950" y="3967"/>
              <a:ext cx="33" cy="112"/>
            </a:xfrm>
            <a:prstGeom prst="rect">
              <a:avLst/>
            </a:prstGeom>
            <a:solidFill>
              <a:srgbClr val="99333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altLang="zh-CN"/>
            </a:p>
          </p:txBody>
        </p:sp>
        <p:sp>
          <p:nvSpPr>
            <p:cNvPr id="22" name="Rectangle 20"/>
            <p:cNvSpPr>
              <a:spLocks noChangeAspect="1" noChangeArrowheads="1"/>
            </p:cNvSpPr>
            <p:nvPr userDrawn="1"/>
          </p:nvSpPr>
          <p:spPr bwMode="auto">
            <a:xfrm>
              <a:off x="895" y="3915"/>
              <a:ext cx="32" cy="33"/>
            </a:xfrm>
            <a:prstGeom prst="rect">
              <a:avLst/>
            </a:prstGeom>
            <a:solidFill>
              <a:srgbClr val="99333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altLang="zh-CN"/>
            </a:p>
          </p:txBody>
        </p:sp>
        <p:sp>
          <p:nvSpPr>
            <p:cNvPr id="23" name="Rectangle 21"/>
            <p:cNvSpPr>
              <a:spLocks noChangeAspect="1" noChangeArrowheads="1"/>
            </p:cNvSpPr>
            <p:nvPr userDrawn="1"/>
          </p:nvSpPr>
          <p:spPr bwMode="auto">
            <a:xfrm>
              <a:off x="950" y="3915"/>
              <a:ext cx="89" cy="33"/>
            </a:xfrm>
            <a:prstGeom prst="rect">
              <a:avLst/>
            </a:prstGeom>
            <a:solidFill>
              <a:srgbClr val="99333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en-US" altLang="zh-CN"/>
            </a:p>
          </p:txBody>
        </p:sp>
      </p:grpSp>
    </p:spTree>
    <p:extLst>
      <p:ext uri="{BB962C8B-B14F-4D97-AF65-F5344CB8AC3E}">
        <p14:creationId xmlns:p14="http://schemas.microsoft.com/office/powerpoint/2010/main" val="151830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2089748" y="1127640"/>
            <a:ext cx="4810785" cy="4770120"/>
          </a:xfrm>
          <a:prstGeom prst="ellipse">
            <a:avLst/>
          </a:prstGeom>
          <a:gradFill flip="none" rotWithShape="1">
            <a:gsLst>
              <a:gs pos="0">
                <a:srgbClr val="93EDFF">
                  <a:shade val="30000"/>
                  <a:satMod val="115000"/>
                </a:srgbClr>
              </a:gs>
              <a:gs pos="50000">
                <a:srgbClr val="93EDFF">
                  <a:shade val="67500"/>
                  <a:satMod val="115000"/>
                </a:srgbClr>
              </a:gs>
              <a:gs pos="100000">
                <a:srgbClr val="93ED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c 8"/>
          <p:cNvSpPr/>
          <p:nvPr/>
        </p:nvSpPr>
        <p:spPr>
          <a:xfrm rot="8490710" flipH="1" flipV="1">
            <a:off x="2113070" y="2794545"/>
            <a:ext cx="4824372" cy="1514026"/>
          </a:xfrm>
          <a:prstGeom prst="arc">
            <a:avLst>
              <a:gd name="adj1" fmla="val 10846400"/>
              <a:gd name="adj2" fmla="val 0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The Algorithm at Work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96676"/>
            <a:ext cx="4859162" cy="4801084"/>
          </a:xfrm>
          <a:prstGeom prst="rect">
            <a:avLst/>
          </a:prstGeom>
        </p:spPr>
      </p:pic>
      <p:sp>
        <p:nvSpPr>
          <p:cNvPr id="11" name="Arc 10"/>
          <p:cNvSpPr/>
          <p:nvPr/>
        </p:nvSpPr>
        <p:spPr>
          <a:xfrm rot="19310117" flipH="1" flipV="1">
            <a:off x="2107959" y="2755686"/>
            <a:ext cx="4824372" cy="1514026"/>
          </a:xfrm>
          <a:prstGeom prst="arc">
            <a:avLst>
              <a:gd name="adj1" fmla="val 10846400"/>
              <a:gd name="adj2" fmla="val 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/>
          <p:cNvSpPr/>
          <p:nvPr/>
        </p:nvSpPr>
        <p:spPr>
          <a:xfrm rot="3412787">
            <a:off x="4517374" y="4301534"/>
            <a:ext cx="265869" cy="254921"/>
          </a:xfrm>
          <a:prstGeom prst="ellipse">
            <a:avLst/>
          </a:prstGeom>
          <a:solidFill>
            <a:srgbClr val="00FF00"/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rot="3412787">
            <a:off x="5462819" y="1920840"/>
            <a:ext cx="265869" cy="254921"/>
          </a:xfrm>
          <a:prstGeom prst="ellipse">
            <a:avLst/>
          </a:prstGeom>
          <a:solidFill>
            <a:srgbClr val="00FF00"/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071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2089748" y="1127640"/>
            <a:ext cx="4810785" cy="4770120"/>
          </a:xfrm>
          <a:prstGeom prst="ellipse">
            <a:avLst/>
          </a:prstGeom>
          <a:gradFill flip="none" rotWithShape="1">
            <a:gsLst>
              <a:gs pos="0">
                <a:srgbClr val="93EDFF">
                  <a:shade val="30000"/>
                  <a:satMod val="115000"/>
                </a:srgbClr>
              </a:gs>
              <a:gs pos="50000">
                <a:srgbClr val="93EDFF">
                  <a:shade val="67500"/>
                  <a:satMod val="115000"/>
                </a:srgbClr>
              </a:gs>
              <a:gs pos="100000">
                <a:srgbClr val="93ED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c 8"/>
          <p:cNvSpPr/>
          <p:nvPr/>
        </p:nvSpPr>
        <p:spPr>
          <a:xfrm rot="8490710" flipH="1" flipV="1">
            <a:off x="2113070" y="2794545"/>
            <a:ext cx="4824372" cy="1514026"/>
          </a:xfrm>
          <a:prstGeom prst="arc">
            <a:avLst>
              <a:gd name="adj1" fmla="val 10846400"/>
              <a:gd name="adj2" fmla="val 0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The Algorithm at Work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96676"/>
            <a:ext cx="4859162" cy="4801084"/>
          </a:xfrm>
          <a:prstGeom prst="rect">
            <a:avLst/>
          </a:prstGeom>
        </p:spPr>
      </p:pic>
      <p:sp>
        <p:nvSpPr>
          <p:cNvPr id="11" name="Arc 10"/>
          <p:cNvSpPr/>
          <p:nvPr/>
        </p:nvSpPr>
        <p:spPr>
          <a:xfrm rot="19310117" flipH="1" flipV="1">
            <a:off x="2107959" y="2755686"/>
            <a:ext cx="4824372" cy="1514026"/>
          </a:xfrm>
          <a:prstGeom prst="arc">
            <a:avLst>
              <a:gd name="adj1" fmla="val 10846400"/>
              <a:gd name="adj2" fmla="val 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/>
          <p:cNvSpPr/>
          <p:nvPr/>
        </p:nvSpPr>
        <p:spPr>
          <a:xfrm rot="3412787">
            <a:off x="4517374" y="4301534"/>
            <a:ext cx="265869" cy="254921"/>
          </a:xfrm>
          <a:prstGeom prst="ellipse">
            <a:avLst/>
          </a:prstGeom>
          <a:solidFill>
            <a:srgbClr val="00FF00"/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rot="3412787">
            <a:off x="5462819" y="1920840"/>
            <a:ext cx="265869" cy="254921"/>
          </a:xfrm>
          <a:prstGeom prst="ellipse">
            <a:avLst/>
          </a:prstGeom>
          <a:solidFill>
            <a:srgbClr val="00FF00"/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/>
          <p:cNvGrpSpPr/>
          <p:nvPr/>
        </p:nvGrpSpPr>
        <p:grpSpPr>
          <a:xfrm>
            <a:off x="-1" y="4609974"/>
            <a:ext cx="2926080" cy="2286000"/>
            <a:chOff x="470876" y="466969"/>
            <a:chExt cx="7543800" cy="5673034"/>
          </a:xfrm>
        </p:grpSpPr>
        <p:pic>
          <p:nvPicPr>
            <p:cNvPr id="45" name="Picture 44"/>
            <p:cNvPicPr preferRelativeResize="0"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876" y="466969"/>
              <a:ext cx="7543800" cy="5673034"/>
            </a:xfrm>
            <a:prstGeom prst="rect">
              <a:avLst/>
            </a:prstGeom>
          </p:spPr>
        </p:pic>
        <p:sp>
          <p:nvSpPr>
            <p:cNvPr id="46" name="Rectangle 45"/>
            <p:cNvSpPr/>
            <p:nvPr/>
          </p:nvSpPr>
          <p:spPr>
            <a:xfrm>
              <a:off x="1080476" y="4422223"/>
              <a:ext cx="6477000" cy="145255"/>
            </a:xfrm>
            <a:prstGeom prst="rect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1080476" y="4581769"/>
              <a:ext cx="6477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/>
            <p:cNvSpPr/>
            <p:nvPr/>
          </p:nvSpPr>
          <p:spPr>
            <a:xfrm rot="3412787">
              <a:off x="1572965" y="4250959"/>
              <a:ext cx="461509" cy="450319"/>
            </a:xfrm>
            <a:prstGeom prst="ellipse">
              <a:avLst/>
            </a:prstGeom>
            <a:solidFill>
              <a:srgbClr val="00FF00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Oval 48"/>
            <p:cNvSpPr/>
            <p:nvPr/>
          </p:nvSpPr>
          <p:spPr>
            <a:xfrm rot="3412787">
              <a:off x="3008702" y="4503748"/>
              <a:ext cx="132935" cy="127460"/>
            </a:xfrm>
            <a:prstGeom prst="ellipse">
              <a:avLst/>
            </a:prstGeom>
            <a:solidFill>
              <a:srgbClr val="00FF00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Oval 49"/>
          <p:cNvSpPr/>
          <p:nvPr/>
        </p:nvSpPr>
        <p:spPr>
          <a:xfrm rot="3412787">
            <a:off x="954049" y="6141605"/>
            <a:ext cx="182880" cy="182880"/>
          </a:xfrm>
          <a:prstGeom prst="ellipse">
            <a:avLst/>
          </a:prstGeom>
          <a:solidFill>
            <a:srgbClr val="00FF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707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057400" y="1096676"/>
            <a:ext cx="4859162" cy="4801084"/>
            <a:chOff x="4648200" y="640794"/>
            <a:chExt cx="4859162" cy="4801084"/>
          </a:xfrm>
        </p:grpSpPr>
        <p:sp>
          <p:nvSpPr>
            <p:cNvPr id="5" name="Oval 4"/>
            <p:cNvSpPr/>
            <p:nvPr/>
          </p:nvSpPr>
          <p:spPr>
            <a:xfrm>
              <a:off x="4680548" y="671758"/>
              <a:ext cx="4810785" cy="4770120"/>
            </a:xfrm>
            <a:prstGeom prst="ellipse">
              <a:avLst/>
            </a:prstGeom>
            <a:gradFill flip="none" rotWithShape="1">
              <a:gsLst>
                <a:gs pos="0">
                  <a:srgbClr val="93EDFF">
                    <a:shade val="30000"/>
                    <a:satMod val="115000"/>
                  </a:srgbClr>
                </a:gs>
                <a:gs pos="50000">
                  <a:srgbClr val="93EDFF">
                    <a:shade val="67500"/>
                    <a:satMod val="115000"/>
                  </a:srgbClr>
                </a:gs>
                <a:gs pos="100000">
                  <a:srgbClr val="93EDFF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8200" y="640794"/>
              <a:ext cx="4859162" cy="4801084"/>
            </a:xfrm>
            <a:prstGeom prst="rect">
              <a:avLst/>
            </a:prstGeom>
          </p:spPr>
        </p:pic>
      </p:grpSp>
      <p:sp>
        <p:nvSpPr>
          <p:cNvPr id="12" name="Oval 11"/>
          <p:cNvSpPr/>
          <p:nvPr/>
        </p:nvSpPr>
        <p:spPr>
          <a:xfrm rot="3412787">
            <a:off x="4517374" y="4301534"/>
            <a:ext cx="265869" cy="254921"/>
          </a:xfrm>
          <a:prstGeom prst="ellipse">
            <a:avLst/>
          </a:prstGeom>
          <a:solidFill>
            <a:srgbClr val="00B058"/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rot="3412787">
            <a:off x="5462819" y="1920840"/>
            <a:ext cx="265869" cy="254921"/>
          </a:xfrm>
          <a:prstGeom prst="ellipse">
            <a:avLst/>
          </a:prstGeom>
          <a:solidFill>
            <a:srgbClr val="00B058"/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The Algorithm at 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809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2089748" y="1127640"/>
            <a:ext cx="4810785" cy="4770120"/>
          </a:xfrm>
          <a:prstGeom prst="ellipse">
            <a:avLst/>
          </a:prstGeom>
          <a:gradFill flip="none" rotWithShape="1">
            <a:gsLst>
              <a:gs pos="0">
                <a:srgbClr val="93EDFF">
                  <a:shade val="30000"/>
                  <a:satMod val="115000"/>
                </a:srgbClr>
              </a:gs>
              <a:gs pos="50000">
                <a:srgbClr val="93EDFF">
                  <a:shade val="67500"/>
                  <a:satMod val="115000"/>
                </a:srgbClr>
              </a:gs>
              <a:gs pos="100000">
                <a:srgbClr val="93ED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c 16"/>
          <p:cNvSpPr/>
          <p:nvPr/>
        </p:nvSpPr>
        <p:spPr>
          <a:xfrm rot="11736798" flipH="1" flipV="1">
            <a:off x="2050550" y="2521864"/>
            <a:ext cx="4811172" cy="2127745"/>
          </a:xfrm>
          <a:prstGeom prst="arc">
            <a:avLst>
              <a:gd name="adj1" fmla="val 10846400"/>
              <a:gd name="adj2" fmla="val 0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Arc 19"/>
          <p:cNvSpPr/>
          <p:nvPr/>
        </p:nvSpPr>
        <p:spPr>
          <a:xfrm rot="956205" flipH="1" flipV="1">
            <a:off x="2034126" y="2539607"/>
            <a:ext cx="4852141" cy="2092259"/>
          </a:xfrm>
          <a:prstGeom prst="arc">
            <a:avLst>
              <a:gd name="adj1" fmla="val 10846400"/>
              <a:gd name="adj2" fmla="val 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The Algorithm at Work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96676"/>
            <a:ext cx="4859162" cy="4801084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 rot="3412787">
            <a:off x="4517374" y="4301534"/>
            <a:ext cx="265869" cy="254921"/>
          </a:xfrm>
          <a:prstGeom prst="ellipse">
            <a:avLst/>
          </a:prstGeom>
          <a:solidFill>
            <a:srgbClr val="00B058"/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rot="3412787">
            <a:off x="5462819" y="1920840"/>
            <a:ext cx="265869" cy="254921"/>
          </a:xfrm>
          <a:prstGeom prst="ellipse">
            <a:avLst/>
          </a:prstGeom>
          <a:solidFill>
            <a:srgbClr val="00B058"/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 rot="20377131">
            <a:off x="6203844" y="3211866"/>
            <a:ext cx="265869" cy="254921"/>
          </a:xfrm>
          <a:prstGeom prst="ellipse">
            <a:avLst/>
          </a:prstGeom>
          <a:solidFill>
            <a:srgbClr val="00FF00"/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 rot="3412787">
            <a:off x="4605702" y="4616667"/>
            <a:ext cx="265869" cy="254921"/>
          </a:xfrm>
          <a:prstGeom prst="ellipse">
            <a:avLst/>
          </a:prstGeom>
          <a:solidFill>
            <a:srgbClr val="00FF00"/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 rot="3412787">
            <a:off x="5353831" y="4655448"/>
            <a:ext cx="265869" cy="254921"/>
          </a:xfrm>
          <a:prstGeom prst="ellipse">
            <a:avLst/>
          </a:prstGeom>
          <a:solidFill>
            <a:srgbClr val="00FF00"/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 rot="3412787">
            <a:off x="6151927" y="4595467"/>
            <a:ext cx="265869" cy="254921"/>
          </a:xfrm>
          <a:prstGeom prst="ellipse">
            <a:avLst/>
          </a:prstGeom>
          <a:solidFill>
            <a:srgbClr val="00FF00"/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724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2089748" y="1127640"/>
            <a:ext cx="4810785" cy="4770120"/>
          </a:xfrm>
          <a:prstGeom prst="ellipse">
            <a:avLst/>
          </a:prstGeom>
          <a:gradFill flip="none" rotWithShape="1">
            <a:gsLst>
              <a:gs pos="0">
                <a:srgbClr val="93EDFF">
                  <a:shade val="30000"/>
                  <a:satMod val="115000"/>
                </a:srgbClr>
              </a:gs>
              <a:gs pos="50000">
                <a:srgbClr val="93EDFF">
                  <a:shade val="67500"/>
                  <a:satMod val="115000"/>
                </a:srgbClr>
              </a:gs>
              <a:gs pos="100000">
                <a:srgbClr val="93ED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c 16"/>
          <p:cNvSpPr/>
          <p:nvPr/>
        </p:nvSpPr>
        <p:spPr>
          <a:xfrm rot="11736798" flipH="1" flipV="1">
            <a:off x="2050550" y="2521864"/>
            <a:ext cx="4811172" cy="2127745"/>
          </a:xfrm>
          <a:prstGeom prst="arc">
            <a:avLst>
              <a:gd name="adj1" fmla="val 10846400"/>
              <a:gd name="adj2" fmla="val 0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Arc 19"/>
          <p:cNvSpPr/>
          <p:nvPr/>
        </p:nvSpPr>
        <p:spPr>
          <a:xfrm rot="956205" flipH="1" flipV="1">
            <a:off x="2034126" y="2539607"/>
            <a:ext cx="4852141" cy="2092259"/>
          </a:xfrm>
          <a:prstGeom prst="arc">
            <a:avLst>
              <a:gd name="adj1" fmla="val 10846400"/>
              <a:gd name="adj2" fmla="val 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The Algorithm at Work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96676"/>
            <a:ext cx="4859162" cy="4801084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 rot="3412787">
            <a:off x="4517374" y="4301534"/>
            <a:ext cx="265869" cy="254921"/>
          </a:xfrm>
          <a:prstGeom prst="ellipse">
            <a:avLst/>
          </a:prstGeom>
          <a:solidFill>
            <a:srgbClr val="00B058"/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rot="3412787">
            <a:off x="5462819" y="1920840"/>
            <a:ext cx="265869" cy="254921"/>
          </a:xfrm>
          <a:prstGeom prst="ellipse">
            <a:avLst/>
          </a:prstGeom>
          <a:solidFill>
            <a:srgbClr val="00B058"/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 rot="20377131">
            <a:off x="6203844" y="3211866"/>
            <a:ext cx="265869" cy="254921"/>
          </a:xfrm>
          <a:prstGeom prst="ellipse">
            <a:avLst/>
          </a:prstGeom>
          <a:solidFill>
            <a:srgbClr val="00FF00"/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 rot="3412787">
            <a:off x="4605702" y="4616667"/>
            <a:ext cx="265869" cy="254921"/>
          </a:xfrm>
          <a:prstGeom prst="ellipse">
            <a:avLst/>
          </a:prstGeom>
          <a:solidFill>
            <a:srgbClr val="00FF00"/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 rot="3412787">
            <a:off x="5353831" y="4655448"/>
            <a:ext cx="265869" cy="254921"/>
          </a:xfrm>
          <a:prstGeom prst="ellipse">
            <a:avLst/>
          </a:prstGeom>
          <a:solidFill>
            <a:srgbClr val="00FF00"/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 rot="3412787">
            <a:off x="6151927" y="4595467"/>
            <a:ext cx="265869" cy="254921"/>
          </a:xfrm>
          <a:prstGeom prst="ellipse">
            <a:avLst/>
          </a:prstGeom>
          <a:solidFill>
            <a:srgbClr val="00FF00"/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0" y="4563147"/>
            <a:ext cx="3200400" cy="2286000"/>
            <a:chOff x="1200923" y="1219200"/>
            <a:chExt cx="7429500" cy="525780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0923" y="1219200"/>
              <a:ext cx="7429500" cy="5257800"/>
            </a:xfrm>
            <a:prstGeom prst="rect">
              <a:avLst/>
            </a:prstGeom>
          </p:spPr>
        </p:pic>
        <p:cxnSp>
          <p:nvCxnSpPr>
            <p:cNvPr id="18" name="Straight Connector 17"/>
            <p:cNvCxnSpPr/>
            <p:nvPr/>
          </p:nvCxnSpPr>
          <p:spPr>
            <a:xfrm flipV="1">
              <a:off x="1981200" y="5486400"/>
              <a:ext cx="6096000" cy="14291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/>
            <p:cNvSpPr/>
            <p:nvPr/>
          </p:nvSpPr>
          <p:spPr>
            <a:xfrm rot="3412787">
              <a:off x="4976226" y="5408379"/>
              <a:ext cx="132935" cy="127460"/>
            </a:xfrm>
            <a:prstGeom prst="ellipse">
              <a:avLst/>
            </a:prstGeom>
            <a:solidFill>
              <a:srgbClr val="00FF00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 rot="3412787">
              <a:off x="5787439" y="5408379"/>
              <a:ext cx="132935" cy="127460"/>
            </a:xfrm>
            <a:prstGeom prst="ellipse">
              <a:avLst/>
            </a:prstGeom>
            <a:solidFill>
              <a:srgbClr val="00FF00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 rot="3412787">
              <a:off x="6244639" y="5408379"/>
              <a:ext cx="132935" cy="127460"/>
            </a:xfrm>
            <a:prstGeom prst="ellipse">
              <a:avLst/>
            </a:prstGeom>
            <a:solidFill>
              <a:srgbClr val="00FF00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 rot="3412787">
              <a:off x="6625639" y="5408379"/>
              <a:ext cx="132935" cy="127460"/>
            </a:xfrm>
            <a:prstGeom prst="ellipse">
              <a:avLst/>
            </a:prstGeom>
            <a:solidFill>
              <a:srgbClr val="00FF00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Oval 27"/>
          <p:cNvSpPr/>
          <p:nvPr/>
        </p:nvSpPr>
        <p:spPr>
          <a:xfrm rot="3412787">
            <a:off x="1565572" y="6320798"/>
            <a:ext cx="182880" cy="182880"/>
          </a:xfrm>
          <a:prstGeom prst="ellipse">
            <a:avLst/>
          </a:prstGeom>
          <a:solidFill>
            <a:srgbClr val="00FF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 rot="3412787">
            <a:off x="1870351" y="6320798"/>
            <a:ext cx="182880" cy="182880"/>
          </a:xfrm>
          <a:prstGeom prst="ellipse">
            <a:avLst/>
          </a:prstGeom>
          <a:solidFill>
            <a:srgbClr val="00FF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 rot="3412787">
            <a:off x="2333873" y="6320267"/>
            <a:ext cx="182880" cy="182880"/>
          </a:xfrm>
          <a:prstGeom prst="ellipse">
            <a:avLst/>
          </a:prstGeom>
          <a:solidFill>
            <a:srgbClr val="00FF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 rot="3412787">
            <a:off x="2110422" y="6320268"/>
            <a:ext cx="182880" cy="182880"/>
          </a:xfrm>
          <a:prstGeom prst="ellipse">
            <a:avLst/>
          </a:prstGeom>
          <a:solidFill>
            <a:srgbClr val="00FF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617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057400" y="1096676"/>
            <a:ext cx="4859162" cy="4801084"/>
            <a:chOff x="4648200" y="640794"/>
            <a:chExt cx="4859162" cy="4801084"/>
          </a:xfrm>
        </p:grpSpPr>
        <p:sp>
          <p:nvSpPr>
            <p:cNvPr id="5" name="Oval 4"/>
            <p:cNvSpPr/>
            <p:nvPr/>
          </p:nvSpPr>
          <p:spPr>
            <a:xfrm>
              <a:off x="4680548" y="671758"/>
              <a:ext cx="4810785" cy="4770120"/>
            </a:xfrm>
            <a:prstGeom prst="ellipse">
              <a:avLst/>
            </a:prstGeom>
            <a:gradFill flip="none" rotWithShape="1">
              <a:gsLst>
                <a:gs pos="0">
                  <a:srgbClr val="93EDFF">
                    <a:shade val="30000"/>
                    <a:satMod val="115000"/>
                  </a:srgbClr>
                </a:gs>
                <a:gs pos="50000">
                  <a:srgbClr val="93EDFF">
                    <a:shade val="67500"/>
                    <a:satMod val="115000"/>
                  </a:srgbClr>
                </a:gs>
                <a:gs pos="100000">
                  <a:srgbClr val="93EDFF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8200" y="640794"/>
              <a:ext cx="4859162" cy="4801084"/>
            </a:xfrm>
            <a:prstGeom prst="rect">
              <a:avLst/>
            </a:prstGeom>
          </p:spPr>
        </p:pic>
      </p:grpSp>
      <p:sp>
        <p:nvSpPr>
          <p:cNvPr id="12" name="Oval 11"/>
          <p:cNvSpPr/>
          <p:nvPr/>
        </p:nvSpPr>
        <p:spPr>
          <a:xfrm rot="3412787">
            <a:off x="4517374" y="4301534"/>
            <a:ext cx="265869" cy="254921"/>
          </a:xfrm>
          <a:prstGeom prst="ellipse">
            <a:avLst/>
          </a:prstGeom>
          <a:solidFill>
            <a:srgbClr val="00B058"/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rot="3412787">
            <a:off x="5462819" y="1920840"/>
            <a:ext cx="265869" cy="254921"/>
          </a:xfrm>
          <a:prstGeom prst="ellipse">
            <a:avLst/>
          </a:prstGeom>
          <a:solidFill>
            <a:srgbClr val="00B058"/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 rot="20377131">
            <a:off x="6203844" y="3211866"/>
            <a:ext cx="265869" cy="254921"/>
          </a:xfrm>
          <a:prstGeom prst="ellipse">
            <a:avLst/>
          </a:prstGeom>
          <a:solidFill>
            <a:srgbClr val="00B058"/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 rot="3412787">
            <a:off x="4605702" y="4616667"/>
            <a:ext cx="265869" cy="254921"/>
          </a:xfrm>
          <a:prstGeom prst="ellipse">
            <a:avLst/>
          </a:prstGeom>
          <a:solidFill>
            <a:srgbClr val="00B058"/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 rot="3412787">
            <a:off x="5353831" y="4655448"/>
            <a:ext cx="265869" cy="254921"/>
          </a:xfrm>
          <a:prstGeom prst="ellipse">
            <a:avLst/>
          </a:prstGeom>
          <a:solidFill>
            <a:srgbClr val="00B058"/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 rot="3412787">
            <a:off x="6151927" y="4595467"/>
            <a:ext cx="265869" cy="254921"/>
          </a:xfrm>
          <a:prstGeom prst="ellipse">
            <a:avLst/>
          </a:prstGeom>
          <a:solidFill>
            <a:srgbClr val="00B058"/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The Algorithm at 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21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2089748" y="1127640"/>
            <a:ext cx="4810785" cy="4770120"/>
          </a:xfrm>
          <a:prstGeom prst="ellipse">
            <a:avLst/>
          </a:prstGeom>
          <a:gradFill flip="none" rotWithShape="1">
            <a:gsLst>
              <a:gs pos="0">
                <a:srgbClr val="93EDFF">
                  <a:shade val="30000"/>
                  <a:satMod val="115000"/>
                </a:srgbClr>
              </a:gs>
              <a:gs pos="50000">
                <a:srgbClr val="93EDFF">
                  <a:shade val="67500"/>
                  <a:satMod val="115000"/>
                </a:srgbClr>
              </a:gs>
              <a:gs pos="100000">
                <a:srgbClr val="93EDFF">
                  <a:shade val="100000"/>
                  <a:satMod val="115000"/>
                </a:srgb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c 23"/>
          <p:cNvSpPr/>
          <p:nvPr/>
        </p:nvSpPr>
        <p:spPr>
          <a:xfrm rot="16372454" flipH="1" flipV="1">
            <a:off x="2069702" y="2448731"/>
            <a:ext cx="4751365" cy="2137017"/>
          </a:xfrm>
          <a:prstGeom prst="arc">
            <a:avLst>
              <a:gd name="adj1" fmla="val 10846400"/>
              <a:gd name="adj2" fmla="val 0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The Algorithm at Work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96676"/>
            <a:ext cx="4859162" cy="4801084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 rot="3412787">
            <a:off x="4517374" y="4301534"/>
            <a:ext cx="265869" cy="254921"/>
          </a:xfrm>
          <a:prstGeom prst="ellipse">
            <a:avLst/>
          </a:prstGeom>
          <a:solidFill>
            <a:srgbClr val="00B058"/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 rot="20377131">
            <a:off x="6203844" y="3211866"/>
            <a:ext cx="265869" cy="254921"/>
          </a:xfrm>
          <a:prstGeom prst="ellipse">
            <a:avLst/>
          </a:prstGeom>
          <a:solidFill>
            <a:srgbClr val="00B058"/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 rot="3412787">
            <a:off x="4605702" y="4616667"/>
            <a:ext cx="265869" cy="254921"/>
          </a:xfrm>
          <a:prstGeom prst="ellipse">
            <a:avLst/>
          </a:prstGeom>
          <a:solidFill>
            <a:srgbClr val="00B058"/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 rot="3412787">
            <a:off x="5353831" y="4655448"/>
            <a:ext cx="265869" cy="254921"/>
          </a:xfrm>
          <a:prstGeom prst="ellipse">
            <a:avLst/>
          </a:prstGeom>
          <a:solidFill>
            <a:srgbClr val="00B058"/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 rot="3412787">
            <a:off x="6151927" y="4595467"/>
            <a:ext cx="265869" cy="254921"/>
          </a:xfrm>
          <a:prstGeom prst="ellipse">
            <a:avLst/>
          </a:prstGeom>
          <a:solidFill>
            <a:srgbClr val="00B058"/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c 25"/>
          <p:cNvSpPr/>
          <p:nvPr/>
        </p:nvSpPr>
        <p:spPr>
          <a:xfrm rot="5591861" flipH="1" flipV="1">
            <a:off x="2101178" y="2469146"/>
            <a:ext cx="4739485" cy="2099678"/>
          </a:xfrm>
          <a:prstGeom prst="arc">
            <a:avLst>
              <a:gd name="adj1" fmla="val 10846400"/>
              <a:gd name="adj2" fmla="val 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/>
          <p:cNvSpPr/>
          <p:nvPr/>
        </p:nvSpPr>
        <p:spPr>
          <a:xfrm rot="3412787">
            <a:off x="3319968" y="3281956"/>
            <a:ext cx="262564" cy="256032"/>
          </a:xfrm>
          <a:prstGeom prst="ellipse">
            <a:avLst/>
          </a:prstGeom>
          <a:solidFill>
            <a:srgbClr val="00FF00"/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 rot="3412787">
            <a:off x="5145398" y="1762285"/>
            <a:ext cx="262564" cy="256032"/>
          </a:xfrm>
          <a:prstGeom prst="ellipse">
            <a:avLst/>
          </a:prstGeom>
          <a:solidFill>
            <a:srgbClr val="00FF00"/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rot="3412787">
            <a:off x="5462819" y="1920840"/>
            <a:ext cx="265869" cy="254921"/>
          </a:xfrm>
          <a:prstGeom prst="ellipse">
            <a:avLst/>
          </a:prstGeom>
          <a:solidFill>
            <a:srgbClr val="00B058"/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625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Nonlinear Solver</a:t>
            </a:r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>
            <a:off x="969107" y="1466345"/>
            <a:ext cx="2993293" cy="2424017"/>
            <a:chOff x="838200" y="990600"/>
            <a:chExt cx="7543800" cy="5673034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990600"/>
              <a:ext cx="7543800" cy="567303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1447800" y="4945854"/>
              <a:ext cx="6477000" cy="145255"/>
            </a:xfrm>
            <a:prstGeom prst="rect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 rot="3412787">
              <a:off x="2129839" y="5027379"/>
              <a:ext cx="132935" cy="127460"/>
            </a:xfrm>
            <a:prstGeom prst="ellipse">
              <a:avLst/>
            </a:prstGeom>
            <a:solidFill>
              <a:srgbClr val="00FF00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 rot="3412787">
              <a:off x="3376026" y="5027379"/>
              <a:ext cx="132935" cy="127460"/>
            </a:xfrm>
            <a:prstGeom prst="ellipse">
              <a:avLst/>
            </a:prstGeom>
            <a:solidFill>
              <a:srgbClr val="00FF00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894891" y="4096533"/>
            <a:ext cx="3145338" cy="2526962"/>
            <a:chOff x="1509712" y="1206514"/>
            <a:chExt cx="6652458" cy="534457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8395" y="1206514"/>
              <a:ext cx="6553775" cy="4928798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826"/>
            <a:stretch/>
          </p:blipFill>
          <p:spPr bwMode="auto">
            <a:xfrm>
              <a:off x="1608394" y="5706670"/>
              <a:ext cx="6553775" cy="8444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1509712" y="5792396"/>
              <a:ext cx="747909" cy="4629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\</a:t>
              </a:r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005531" y="5475199"/>
              <a:ext cx="4570557" cy="4629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\</a:t>
              </a:r>
              <a:endParaRPr lang="en-US" dirty="0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2257621" y="5706668"/>
              <a:ext cx="5567769" cy="0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7" t="90109" r="90679" b="6320"/>
            <a:stretch/>
          </p:blipFill>
          <p:spPr bwMode="auto">
            <a:xfrm>
              <a:off x="1828800" y="5562600"/>
              <a:ext cx="398885" cy="183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4656091" y="1482044"/>
            <a:ext cx="3416604" cy="2417904"/>
            <a:chOff x="1200923" y="1219200"/>
            <a:chExt cx="7429500" cy="525780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0923" y="1219200"/>
              <a:ext cx="7429500" cy="5257800"/>
            </a:xfrm>
            <a:prstGeom prst="rect">
              <a:avLst/>
            </a:prstGeom>
          </p:spPr>
        </p:pic>
        <p:cxnSp>
          <p:nvCxnSpPr>
            <p:cNvPr id="16" name="Straight Connector 15"/>
            <p:cNvCxnSpPr/>
            <p:nvPr/>
          </p:nvCxnSpPr>
          <p:spPr>
            <a:xfrm flipV="1">
              <a:off x="1981200" y="5486400"/>
              <a:ext cx="6096000" cy="14291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/>
            <p:cNvSpPr/>
            <p:nvPr/>
          </p:nvSpPr>
          <p:spPr>
            <a:xfrm rot="3412787">
              <a:off x="4976226" y="5408379"/>
              <a:ext cx="132935" cy="127460"/>
            </a:xfrm>
            <a:prstGeom prst="ellipse">
              <a:avLst/>
            </a:prstGeom>
            <a:solidFill>
              <a:srgbClr val="00FF00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 rot="3412787">
              <a:off x="5787439" y="5408379"/>
              <a:ext cx="132935" cy="127460"/>
            </a:xfrm>
            <a:prstGeom prst="ellipse">
              <a:avLst/>
            </a:prstGeom>
            <a:solidFill>
              <a:srgbClr val="00FF00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 rot="3412787">
              <a:off x="6244639" y="5408379"/>
              <a:ext cx="132935" cy="127460"/>
            </a:xfrm>
            <a:prstGeom prst="ellipse">
              <a:avLst/>
            </a:prstGeom>
            <a:solidFill>
              <a:srgbClr val="00FF00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 rot="3412787">
              <a:off x="6625639" y="5408379"/>
              <a:ext cx="132935" cy="127460"/>
            </a:xfrm>
            <a:prstGeom prst="ellipse">
              <a:avLst/>
            </a:prstGeom>
            <a:solidFill>
              <a:srgbClr val="00FF00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Oval 21"/>
          <p:cNvSpPr/>
          <p:nvPr/>
        </p:nvSpPr>
        <p:spPr>
          <a:xfrm>
            <a:off x="1419389" y="3091268"/>
            <a:ext cx="182880" cy="182880"/>
          </a:xfrm>
          <a:prstGeom prst="ellipse">
            <a:avLst/>
          </a:prstGeom>
          <a:solidFill>
            <a:srgbClr val="00FF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1945340" y="3083590"/>
            <a:ext cx="182880" cy="182880"/>
          </a:xfrm>
          <a:prstGeom prst="ellipse">
            <a:avLst/>
          </a:prstGeom>
          <a:solidFill>
            <a:srgbClr val="00FF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345551" y="3332036"/>
            <a:ext cx="182880" cy="182880"/>
          </a:xfrm>
          <a:prstGeom prst="ellipse">
            <a:avLst/>
          </a:prstGeom>
          <a:solidFill>
            <a:srgbClr val="00FF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679390" y="3335030"/>
            <a:ext cx="182880" cy="182880"/>
          </a:xfrm>
          <a:prstGeom prst="ellipse">
            <a:avLst/>
          </a:prstGeom>
          <a:solidFill>
            <a:srgbClr val="00FF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6917173" y="3348696"/>
            <a:ext cx="182880" cy="182880"/>
          </a:xfrm>
          <a:prstGeom prst="ellipse">
            <a:avLst/>
          </a:prstGeom>
          <a:solidFill>
            <a:srgbClr val="00FF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7154957" y="3341018"/>
            <a:ext cx="182880" cy="182880"/>
          </a:xfrm>
          <a:prstGeom prst="ellipse">
            <a:avLst/>
          </a:prstGeom>
          <a:solidFill>
            <a:srgbClr val="00FF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5476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49" y="5175722"/>
            <a:ext cx="7891401" cy="109433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800600" y="1219200"/>
            <a:ext cx="4267201" cy="4545387"/>
            <a:chOff x="4800600" y="1219200"/>
            <a:chExt cx="4267201" cy="4545387"/>
          </a:xfrm>
        </p:grpSpPr>
        <p:pic>
          <p:nvPicPr>
            <p:cNvPr id="115" name="Picture 114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0600" y="1219200"/>
              <a:ext cx="4267201" cy="4545387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7643701" y="3124200"/>
              <a:ext cx="204899" cy="447806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9CCFF"/>
                </a:solidFill>
              </a:endParaRPr>
            </a:p>
          </p:txBody>
        </p:sp>
      </p:grp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6199" y="1529861"/>
            <a:ext cx="5410200" cy="4953000"/>
          </a:xfrm>
        </p:spPr>
        <p:txBody>
          <a:bodyPr>
            <a:normAutofit/>
          </a:bodyPr>
          <a:lstStyle/>
          <a:p>
            <a:r>
              <a:rPr lang="en-US" dirty="0" smtClean="0"/>
              <a:t>Every point on the ribbon is weighed by the thickness</a:t>
            </a:r>
          </a:p>
          <a:p>
            <a:r>
              <a:rPr lang="en-US" dirty="0" smtClean="0"/>
              <a:t>Don’t need to remember how many great circles</a:t>
            </a:r>
          </a:p>
          <a:p>
            <a:r>
              <a:rPr lang="en-US" dirty="0" smtClean="0"/>
              <a:t>Let </a:t>
            </a:r>
            <a:r>
              <a:rPr lang="en-US" dirty="0">
                <a:sym typeface="Symbol"/>
              </a:rPr>
              <a:t> </a:t>
            </a:r>
            <a:r>
              <a:rPr lang="en-US" dirty="0" smtClean="0">
                <a:sym typeface="Symbol"/>
              </a:rPr>
              <a:t>   be any statistic</a:t>
            </a:r>
          </a:p>
          <a:p>
            <a:pPr lvl="1"/>
            <a:r>
              <a:rPr lang="en-US" dirty="0" smtClean="0">
                <a:sym typeface="Symbol"/>
              </a:rPr>
              <a:t>e.g., </a:t>
            </a:r>
          </a:p>
          <a:p>
            <a:pPr lvl="1"/>
            <a:r>
              <a:rPr lang="en-US" dirty="0" smtClean="0">
                <a:sym typeface="Symbol"/>
              </a:rPr>
              <a:t>e.g</a:t>
            </a:r>
            <a:r>
              <a:rPr lang="en-US" dirty="0">
                <a:sym typeface="Symbol"/>
              </a:rPr>
              <a:t>., </a:t>
            </a:r>
            <a:endParaRPr lang="en-US" dirty="0" smtClean="0">
              <a:sym typeface="Symbo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Conditional Probability</a:t>
            </a:r>
            <a:endParaRPr lang="en-US" dirty="0"/>
          </a:p>
        </p:txBody>
      </p:sp>
      <p:sp>
        <p:nvSpPr>
          <p:cNvPr id="59" name="Oval 58"/>
          <p:cNvSpPr/>
          <p:nvPr/>
        </p:nvSpPr>
        <p:spPr>
          <a:xfrm flipH="1">
            <a:off x="4049120" y="5938773"/>
            <a:ext cx="210264" cy="223137"/>
          </a:xfrm>
          <a:prstGeom prst="ellipse">
            <a:avLst/>
          </a:prstGeom>
          <a:solidFill>
            <a:srgbClr val="00FF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526" y="3841575"/>
            <a:ext cx="1994430" cy="341638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526" y="4267770"/>
            <a:ext cx="3404157" cy="382385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49" y="3429326"/>
            <a:ext cx="207112" cy="297161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7759087" y="1928035"/>
            <a:ext cx="369589" cy="365760"/>
          </a:xfrm>
          <a:prstGeom prst="ellipse">
            <a:avLst/>
          </a:prstGeom>
          <a:solidFill>
            <a:srgbClr val="00FF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97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 txBox="1">
            <a:spLocks/>
          </p:cNvSpPr>
          <p:nvPr/>
        </p:nvSpPr>
        <p:spPr>
          <a:xfrm>
            <a:off x="161120" y="1242142"/>
            <a:ext cx="8915400" cy="298688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Want to compute probability density at a </a:t>
            </a:r>
            <a:r>
              <a:rPr lang="en-US" u="sng" dirty="0" smtClean="0"/>
              <a:t>single</a:t>
            </a:r>
            <a:r>
              <a:rPr lang="en-US" dirty="0" smtClean="0"/>
              <a:t> point for some random variable</a:t>
            </a:r>
          </a:p>
          <a:p>
            <a:pPr lvl="1"/>
            <a:r>
              <a:rPr lang="en-US" dirty="0" smtClean="0"/>
              <a:t>Say, </a:t>
            </a:r>
          </a:p>
          <a:p>
            <a:pPr lvl="1"/>
            <a:r>
              <a:rPr lang="en-US" dirty="0" smtClean="0"/>
              <a:t>Naïve Approach: use Monte Carlo, and see what fraction of points land in bin </a:t>
            </a:r>
          </a:p>
          <a:p>
            <a:pPr lvl="1"/>
            <a:r>
              <a:rPr lang="en-US" dirty="0" smtClean="0">
                <a:sym typeface="Symbol"/>
              </a:rPr>
              <a:t>Very slow if   is small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28" y="3998859"/>
            <a:ext cx="5410200" cy="2661432"/>
          </a:xfrm>
        </p:spPr>
      </p:pic>
      <p:pic>
        <p:nvPicPr>
          <p:cNvPr id="1027" name="Picture 3" descr="C:\Users\Rami\AppData\Local\Microsoft\Windows\Temporary Internet Files\Content.IE5\R8WSVLZ2\MC900433829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018766">
            <a:off x="3783318" y="5231119"/>
            <a:ext cx="1210592" cy="1210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1295400" y="4983117"/>
            <a:ext cx="2971800" cy="6929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4759613" y="6564065"/>
            <a:ext cx="574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ym typeface="Symbol"/>
              </a:rPr>
              <a:t></a:t>
            </a:r>
            <a:r>
              <a:rPr lang="en-US" baseline="-25000" dirty="0">
                <a:sym typeface="Symbol"/>
              </a:rPr>
              <a:t>max</a:t>
            </a:r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916" y="2234410"/>
            <a:ext cx="2916084" cy="390924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347" y="3682441"/>
            <a:ext cx="139905" cy="172191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" y="4588387"/>
            <a:ext cx="2296947" cy="3079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93100" y="4735871"/>
            <a:ext cx="6111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?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628650" y="17934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Special Case: Density Estimation</a:t>
            </a:r>
            <a:endParaRPr lang="en-US" dirty="0"/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885" y="3157612"/>
            <a:ext cx="1802601" cy="37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55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Lost and Found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535114"/>
          </a:xfrm>
        </p:spPr>
        <p:txBody>
          <a:bodyPr/>
          <a:lstStyle/>
          <a:p>
            <a:r>
              <a:rPr lang="en-US" dirty="0" smtClean="0"/>
              <a:t>Wigner thanks </a:t>
            </a:r>
            <a:r>
              <a:rPr lang="en-US" dirty="0" err="1" smtClean="0"/>
              <a:t>Narayana</a:t>
            </a:r>
            <a:endParaRPr lang="en-US" dirty="0" smtClean="0"/>
          </a:p>
          <a:p>
            <a:pPr lvl="1"/>
            <a:r>
              <a:rPr lang="en-US" dirty="0" smtClean="0"/>
              <a:t>Ironically, </a:t>
            </a:r>
            <a:r>
              <a:rPr lang="en-US" dirty="0" err="1" smtClean="0"/>
              <a:t>Narayana</a:t>
            </a:r>
            <a:r>
              <a:rPr lang="en-US" dirty="0"/>
              <a:t> </a:t>
            </a:r>
            <a:r>
              <a:rPr lang="en-US" dirty="0" smtClean="0"/>
              <a:t>(1930-1987) probably never knew that his polynomials are the moments for </a:t>
            </a:r>
            <a:r>
              <a:rPr lang="en-US" dirty="0" err="1" smtClean="0"/>
              <a:t>Laguerre</a:t>
            </a:r>
            <a:r>
              <a:rPr lang="en-US" dirty="0" smtClean="0"/>
              <a:t> (</a:t>
            </a:r>
            <a:r>
              <a:rPr lang="en-US" dirty="0" err="1" smtClean="0"/>
              <a:t>Catalan:Hermite</a:t>
            </a:r>
            <a:r>
              <a:rPr lang="en-US" dirty="0" smtClean="0"/>
              <a:t> :: </a:t>
            </a:r>
            <a:r>
              <a:rPr lang="en-US" dirty="0" err="1" smtClean="0"/>
              <a:t>Narayana:Laguerre</a:t>
            </a:r>
            <a:r>
              <a:rPr lang="en-US" dirty="0" smtClean="0"/>
              <a:t>)</a:t>
            </a:r>
          </a:p>
          <a:p>
            <a:r>
              <a:rPr lang="en-US" dirty="0" smtClean="0"/>
              <a:t>The statistics/physics links were severed</a:t>
            </a:r>
          </a:p>
          <a:p>
            <a:pPr lvl="1"/>
            <a:r>
              <a:rPr lang="en-US" dirty="0" smtClean="0"/>
              <a:t>Wigner knew </a:t>
            </a:r>
            <a:r>
              <a:rPr lang="en-US" dirty="0" err="1" smtClean="0"/>
              <a:t>Wishart</a:t>
            </a:r>
            <a:r>
              <a:rPr lang="en-US" dirty="0" smtClean="0"/>
              <a:t> matrices</a:t>
            </a:r>
          </a:p>
          <a:p>
            <a:pPr lvl="1"/>
            <a:r>
              <a:rPr lang="en-US" dirty="0" smtClean="0"/>
              <a:t>Even dubbed the GOE ``the </a:t>
            </a:r>
            <a:r>
              <a:rPr lang="en-US" dirty="0" err="1" smtClean="0"/>
              <a:t>Wishart</a:t>
            </a:r>
            <a:r>
              <a:rPr lang="en-US" dirty="0" smtClean="0"/>
              <a:t> set’’</a:t>
            </a:r>
          </a:p>
          <a:p>
            <a:r>
              <a:rPr lang="en-US" dirty="0" smtClean="0"/>
              <a:t>Numerical Simulation was common (starting 1958)</a:t>
            </a:r>
          </a:p>
          <a:p>
            <a:pPr lvl="1"/>
            <a:r>
              <a:rPr lang="en-US" dirty="0" smtClean="0"/>
              <a:t>Art of simulation seems lost for many decades and then </a:t>
            </a:r>
            <a:r>
              <a:rPr lang="en-US" dirty="0" err="1" smtClean="0"/>
              <a:t>refound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649576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03" y="4600130"/>
            <a:ext cx="3952156" cy="206412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411" y="1536331"/>
            <a:ext cx="4229310" cy="3071567"/>
          </a:xfrm>
        </p:spPr>
        <p:txBody>
          <a:bodyPr>
            <a:normAutofit/>
          </a:bodyPr>
          <a:lstStyle/>
          <a:p>
            <a:r>
              <a:rPr lang="en-US" dirty="0"/>
              <a:t>Conditional probability comes with a </a:t>
            </a:r>
            <a:r>
              <a:rPr lang="en-US" dirty="0">
                <a:solidFill>
                  <a:srgbClr val="FF0000"/>
                </a:solidFill>
              </a:rPr>
              <a:t>thickness</a:t>
            </a:r>
          </a:p>
          <a:p>
            <a:pPr lvl="1"/>
            <a:r>
              <a:rPr lang="en-US" dirty="0"/>
              <a:t>e.g. </a:t>
            </a:r>
            <a:r>
              <a:rPr lang="en-US" dirty="0">
                <a:sym typeface="Symbol"/>
              </a:rPr>
              <a:t> </a:t>
            </a:r>
            <a:r>
              <a:rPr lang="en-US" dirty="0" smtClean="0">
                <a:sym typeface="Symbol"/>
              </a:rPr>
              <a:t>     </a:t>
            </a:r>
            <a:r>
              <a:rPr lang="en-US" dirty="0">
                <a:sym typeface="Symbol"/>
              </a:rPr>
              <a:t/>
            </a:r>
            <a:br>
              <a:rPr lang="en-US" dirty="0">
                <a:sym typeface="Symbol"/>
              </a:rPr>
            </a:br>
            <a:r>
              <a:rPr lang="en-US" dirty="0">
                <a:sym typeface="Symbol"/>
              </a:rPr>
              <a:t>a ribbon </a:t>
            </a:r>
            <a:r>
              <a:rPr lang="en-US" dirty="0" smtClean="0">
                <a:sym typeface="Symbol"/>
              </a:rPr>
              <a:t>surface</a:t>
            </a:r>
          </a:p>
          <a:p>
            <a:r>
              <a:rPr lang="en-US" dirty="0">
                <a:solidFill>
                  <a:srgbClr val="FF0000"/>
                </a:solidFill>
                <a:sym typeface="Symbol"/>
              </a:rPr>
              <a:t>t</a:t>
            </a:r>
            <a:r>
              <a:rPr lang="en-US" dirty="0" smtClean="0">
                <a:solidFill>
                  <a:srgbClr val="FF0000"/>
                </a:solidFill>
                <a:sym typeface="Symbol"/>
              </a:rPr>
              <a:t>hickness</a:t>
            </a:r>
            <a:r>
              <a:rPr lang="en-US" dirty="0" smtClean="0">
                <a:sym typeface="Symbol"/>
              </a:rPr>
              <a:t>= 1/gradient</a:t>
            </a:r>
          </a:p>
          <a:p>
            <a:r>
              <a:rPr lang="en-US" dirty="0" smtClean="0">
                <a:sym typeface="Symbol"/>
              </a:rPr>
              <a:t>Ribbon are from Crofton + Layer Cake Lemma</a:t>
            </a:r>
          </a:p>
        </p:txBody>
      </p:sp>
      <p:sp>
        <p:nvSpPr>
          <p:cNvPr id="24" name="Oval 23"/>
          <p:cNvSpPr/>
          <p:nvPr/>
        </p:nvSpPr>
        <p:spPr>
          <a:xfrm>
            <a:off x="4277280" y="5244055"/>
            <a:ext cx="179641" cy="214225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941925" y="5734960"/>
            <a:ext cx="166468" cy="152400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4419600" y="1676400"/>
            <a:ext cx="4682585" cy="4987851"/>
            <a:chOff x="4419600" y="1676400"/>
            <a:chExt cx="4682585" cy="4987851"/>
          </a:xfrm>
        </p:grpSpPr>
        <p:grpSp>
          <p:nvGrpSpPr>
            <p:cNvPr id="28" name="Group 27"/>
            <p:cNvGrpSpPr/>
            <p:nvPr/>
          </p:nvGrpSpPr>
          <p:grpSpPr>
            <a:xfrm>
              <a:off x="4419600" y="1676400"/>
              <a:ext cx="4682585" cy="4987851"/>
              <a:chOff x="4447841" y="1676400"/>
              <a:chExt cx="4682585" cy="4987851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47841" y="1676400"/>
                <a:ext cx="4682585" cy="4987851"/>
              </a:xfrm>
              <a:prstGeom prst="rect">
                <a:avLst/>
              </a:prstGeom>
            </p:spPr>
          </p:pic>
          <p:sp>
            <p:nvSpPr>
              <p:cNvPr id="31" name="Rectangle 30"/>
              <p:cNvSpPr/>
              <p:nvPr/>
            </p:nvSpPr>
            <p:spPr>
              <a:xfrm rot="2701201">
                <a:off x="4494904" y="3896090"/>
                <a:ext cx="43473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0046"/>
                    </a:solidFill>
                    <a:sym typeface="Symbol"/>
                  </a:rPr>
                  <a:t>-3</a:t>
                </a:r>
                <a:endParaRPr lang="en-US" sz="2400" b="1" dirty="0">
                  <a:solidFill>
                    <a:srgbClr val="000046"/>
                  </a:solidFill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 rot="3414138">
                <a:off x="5958814" y="2828029"/>
                <a:ext cx="72327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0046"/>
                    </a:solidFill>
                    <a:sym typeface="Symbol"/>
                  </a:rPr>
                  <a:t>-3+</a:t>
                </a:r>
                <a:endParaRPr lang="en-US" sz="2400" b="1" dirty="0">
                  <a:solidFill>
                    <a:srgbClr val="000046"/>
                  </a:solidFill>
                </a:endParaRPr>
              </a:p>
            </p:txBody>
          </p:sp>
          <p:cxnSp>
            <p:nvCxnSpPr>
              <p:cNvPr id="33" name="Straight Arrow Connector 32"/>
              <p:cNvCxnSpPr/>
              <p:nvPr/>
            </p:nvCxnSpPr>
            <p:spPr>
              <a:xfrm flipV="1">
                <a:off x="4800600" y="3814173"/>
                <a:ext cx="235287" cy="224427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>
                <a:stCxn id="32" idx="2"/>
              </p:cNvCxnSpPr>
              <p:nvPr/>
            </p:nvCxnSpPr>
            <p:spPr>
              <a:xfrm flipH="1" flipV="1">
                <a:off x="5793916" y="3162030"/>
                <a:ext cx="333158" cy="22882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Rectangle 34"/>
              <p:cNvSpPr/>
              <p:nvPr/>
            </p:nvSpPr>
            <p:spPr>
              <a:xfrm>
                <a:off x="7038641" y="4769685"/>
                <a:ext cx="72327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0046"/>
                    </a:solidFill>
                    <a:sym typeface="Symbol"/>
                  </a:rPr>
                  <a:t>-3+</a:t>
                </a:r>
                <a:r>
                  <a:rPr lang="en-US" sz="2400" b="1" dirty="0">
                    <a:solidFill>
                      <a:srgbClr val="000046"/>
                    </a:solidFill>
                    <a:sym typeface="Symbol"/>
                  </a:rPr>
                  <a:t></a:t>
                </a:r>
                <a:endParaRPr lang="en-US" sz="2400" b="1" dirty="0">
                  <a:solidFill>
                    <a:srgbClr val="000046"/>
                  </a:solidFill>
                </a:endParaRPr>
              </a:p>
            </p:txBody>
          </p:sp>
          <p:cxnSp>
            <p:nvCxnSpPr>
              <p:cNvPr id="36" name="Straight Arrow Connector 35"/>
              <p:cNvCxnSpPr/>
              <p:nvPr/>
            </p:nvCxnSpPr>
            <p:spPr>
              <a:xfrm flipH="1">
                <a:off x="7469439" y="5181600"/>
                <a:ext cx="1" cy="55336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Rectangle 36"/>
              <p:cNvSpPr/>
              <p:nvPr/>
            </p:nvSpPr>
            <p:spPr>
              <a:xfrm>
                <a:off x="7595742" y="5862935"/>
                <a:ext cx="43473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0046"/>
                    </a:solidFill>
                    <a:sym typeface="Symbol"/>
                  </a:rPr>
                  <a:t>-3</a:t>
                </a:r>
                <a:endParaRPr lang="en-US" sz="2400" b="1" dirty="0">
                  <a:solidFill>
                    <a:srgbClr val="000046"/>
                  </a:solidFill>
                </a:endParaRPr>
              </a:p>
            </p:txBody>
          </p:sp>
          <p:cxnSp>
            <p:nvCxnSpPr>
              <p:cNvPr id="38" name="Straight Arrow Connector 37"/>
              <p:cNvCxnSpPr/>
              <p:nvPr/>
            </p:nvCxnSpPr>
            <p:spPr>
              <a:xfrm flipH="1" flipV="1">
                <a:off x="7620000" y="5791200"/>
                <a:ext cx="205701" cy="228602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Rectangle 38"/>
              <p:cNvSpPr/>
              <p:nvPr/>
            </p:nvSpPr>
            <p:spPr>
              <a:xfrm>
                <a:off x="8067966" y="2586335"/>
                <a:ext cx="72327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0046"/>
                    </a:solidFill>
                    <a:sym typeface="Symbol"/>
                  </a:rPr>
                  <a:t>-3+</a:t>
                </a:r>
                <a:r>
                  <a:rPr lang="en-US" sz="2400" b="1" dirty="0">
                    <a:solidFill>
                      <a:srgbClr val="000046"/>
                    </a:solidFill>
                    <a:sym typeface="Symbol"/>
                  </a:rPr>
                  <a:t></a:t>
                </a:r>
                <a:endParaRPr lang="en-US" sz="2400" b="1" dirty="0">
                  <a:solidFill>
                    <a:srgbClr val="000046"/>
                  </a:solidFill>
                </a:endParaRPr>
              </a:p>
            </p:txBody>
          </p:sp>
          <p:cxnSp>
            <p:nvCxnSpPr>
              <p:cNvPr id="40" name="Straight Arrow Connector 39"/>
              <p:cNvCxnSpPr/>
              <p:nvPr/>
            </p:nvCxnSpPr>
            <p:spPr>
              <a:xfrm flipH="1">
                <a:off x="8289030" y="2951394"/>
                <a:ext cx="197411" cy="24900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Rectangle 40"/>
              <p:cNvSpPr/>
              <p:nvPr/>
            </p:nvSpPr>
            <p:spPr>
              <a:xfrm>
                <a:off x="7633861" y="3307406"/>
                <a:ext cx="43473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0046"/>
                    </a:solidFill>
                    <a:sym typeface="Symbol"/>
                  </a:rPr>
                  <a:t>-3</a:t>
                </a:r>
                <a:endParaRPr lang="en-US" sz="2400" b="1" dirty="0">
                  <a:solidFill>
                    <a:srgbClr val="000046"/>
                  </a:solidFill>
                </a:endParaRPr>
              </a:p>
            </p:txBody>
          </p:sp>
          <p:cxnSp>
            <p:nvCxnSpPr>
              <p:cNvPr id="42" name="Straight Arrow Connector 41"/>
              <p:cNvCxnSpPr/>
              <p:nvPr/>
            </p:nvCxnSpPr>
            <p:spPr>
              <a:xfrm flipV="1">
                <a:off x="7763363" y="3231206"/>
                <a:ext cx="305232" cy="228602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Rectangle 42"/>
              <p:cNvSpPr/>
              <p:nvPr/>
            </p:nvSpPr>
            <p:spPr>
              <a:xfrm rot="2795458">
                <a:off x="5072381" y="3436162"/>
                <a:ext cx="79611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solidFill>
                      <a:schemeClr val="bg1"/>
                    </a:solidFill>
                    <a:sym typeface="Symbol"/>
                  </a:rPr>
                  <a:t></a:t>
                </a:r>
                <a:endParaRPr lang="en-US" sz="2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 rot="2795458">
                <a:off x="4895862" y="3593716"/>
                <a:ext cx="79611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solidFill>
                      <a:schemeClr val="bg1"/>
                    </a:solidFill>
                    <a:sym typeface="Symbol"/>
                  </a:rPr>
                  <a:t></a:t>
                </a:r>
                <a:endParaRPr lang="en-US" sz="2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>
              <a:xfrm rot="2795458">
                <a:off x="5256702" y="3283762"/>
                <a:ext cx="79611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solidFill>
                      <a:schemeClr val="bg1"/>
                    </a:solidFill>
                    <a:sym typeface="Symbol"/>
                  </a:rPr>
                  <a:t></a:t>
                </a:r>
                <a:endParaRPr lang="en-US" sz="2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 rot="2795458">
                <a:off x="5409102" y="3131362"/>
                <a:ext cx="79611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solidFill>
                      <a:schemeClr val="accent4">
                        <a:lumMod val="75000"/>
                      </a:schemeClr>
                    </a:solidFill>
                    <a:sym typeface="Symbol"/>
                  </a:rPr>
                  <a:t></a:t>
                </a:r>
                <a:endParaRPr lang="en-US" sz="2400" b="1" dirty="0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29" name="Rectangle 28"/>
            <p:cNvSpPr/>
            <p:nvPr/>
          </p:nvSpPr>
          <p:spPr>
            <a:xfrm>
              <a:off x="7567501" y="3824548"/>
              <a:ext cx="204899" cy="447806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9CCFF"/>
                </a:solidFill>
              </a:endParaRPr>
            </a:p>
          </p:txBody>
        </p:sp>
      </p:grp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093" y="2397739"/>
            <a:ext cx="2487790" cy="352675"/>
          </a:xfrm>
          <a:prstGeom prst="rect">
            <a:avLst/>
          </a:prstGeom>
        </p:spPr>
      </p:pic>
      <p:sp>
        <p:nvSpPr>
          <p:cNvPr id="47" name="Oval 46"/>
          <p:cNvSpPr/>
          <p:nvPr/>
        </p:nvSpPr>
        <p:spPr>
          <a:xfrm>
            <a:off x="7695068" y="2520448"/>
            <a:ext cx="369589" cy="365760"/>
          </a:xfrm>
          <a:prstGeom prst="ellipse">
            <a:avLst/>
          </a:prstGeom>
          <a:solidFill>
            <a:srgbClr val="00FF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628650" y="17934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Special Case: Density Estimation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469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424" y="2395027"/>
            <a:ext cx="7886700" cy="1325563"/>
          </a:xfrm>
        </p:spPr>
        <p:txBody>
          <a:bodyPr/>
          <a:lstStyle/>
          <a:p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good computational trick is also a good theoretical trick….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512884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Integral Geometry</a:t>
            </a:r>
            <a:r>
              <a:rPr lang="en-US" dirty="0"/>
              <a:t> </a:t>
            </a:r>
            <a:r>
              <a:rPr lang="en-US" dirty="0" smtClean="0"/>
              <a:t>and Crofton’s Formula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Rich History in Random Polynomial/Complexity Theory/</a:t>
            </a:r>
            <a:r>
              <a:rPr lang="en-US" dirty="0" err="1" smtClean="0"/>
              <a:t>Bezout</a:t>
            </a:r>
            <a:r>
              <a:rPr lang="en-US" dirty="0" smtClean="0"/>
              <a:t> Theory</a:t>
            </a:r>
          </a:p>
          <a:p>
            <a:pPr lvl="1"/>
            <a:r>
              <a:rPr lang="en-US" dirty="0" err="1" smtClean="0"/>
              <a:t>Kostlan</a:t>
            </a:r>
            <a:r>
              <a:rPr lang="en-US" dirty="0" smtClean="0"/>
              <a:t>, </a:t>
            </a:r>
            <a:r>
              <a:rPr lang="en-US" dirty="0" err="1" smtClean="0"/>
              <a:t>Shub</a:t>
            </a:r>
            <a:r>
              <a:rPr lang="en-US" dirty="0" smtClean="0"/>
              <a:t>, </a:t>
            </a:r>
            <a:r>
              <a:rPr lang="en-US" dirty="0" err="1" smtClean="0"/>
              <a:t>Smale</a:t>
            </a:r>
            <a:r>
              <a:rPr lang="en-US" dirty="0" smtClean="0"/>
              <a:t>, Rojas, </a:t>
            </a:r>
            <a:r>
              <a:rPr lang="en-US" dirty="0" err="1" smtClean="0"/>
              <a:t>Malajovich</a:t>
            </a:r>
            <a:r>
              <a:rPr lang="en-US" dirty="0" smtClean="0"/>
              <a:t>, more recent works…</a:t>
            </a:r>
          </a:p>
          <a:p>
            <a:r>
              <a:rPr lang="en-US" dirty="0" smtClean="0"/>
              <a:t>We used it in: How many roots of a random real-coefficient polynomial are real?</a:t>
            </a:r>
          </a:p>
          <a:p>
            <a:r>
              <a:rPr lang="en-US" dirty="0" smtClean="0"/>
              <a:t>Should find a better place in random matrix theory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926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4-01-10 at 11.01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97" y="1452173"/>
            <a:ext cx="8789842" cy="4802069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 smtClean="0"/>
              <a:t>Our Algorithm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4827950" y="3239334"/>
            <a:ext cx="228600" cy="229721"/>
          </a:xfrm>
          <a:prstGeom prst="ellipse">
            <a:avLst/>
          </a:prstGeom>
          <a:solidFill>
            <a:srgbClr val="00FF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243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800600" y="32004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Step 4</a:t>
            </a:r>
            <a:r>
              <a:rPr lang="en-US" dirty="0" smtClean="0"/>
              <a:t>: parameters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7106" y="1015309"/>
            <a:ext cx="4434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Step 1</a:t>
            </a:r>
            <a:r>
              <a:rPr lang="en-US" dirty="0" smtClean="0"/>
              <a:t>: sampling constraint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1583" y="3277656"/>
            <a:ext cx="624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Step 3</a:t>
            </a:r>
            <a:r>
              <a:rPr lang="en-US" dirty="0" smtClean="0"/>
              <a:t>:   ||gradient(sampling constraint)||</a:t>
            </a:r>
          </a:p>
          <a:p>
            <a:r>
              <a:rPr lang="en-US" dirty="0" smtClean="0">
                <a:sym typeface="Symbol"/>
              </a:rPr>
              <a:t>e.g.,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754969" y="1054148"/>
            <a:ext cx="4434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Step 2</a:t>
            </a:r>
            <a:r>
              <a:rPr lang="en-US" dirty="0" smtClean="0"/>
              <a:t>: derived statistic</a:t>
            </a:r>
            <a:endParaRPr lang="en-US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1423480"/>
            <a:ext cx="4611689" cy="1730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969" y="1423481"/>
            <a:ext cx="4281026" cy="1712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4" y="4099982"/>
            <a:ext cx="4464606" cy="2372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548700"/>
            <a:ext cx="3409101" cy="1970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969" y="5797155"/>
            <a:ext cx="4068600" cy="550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4805492" y="5446292"/>
            <a:ext cx="3399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Step </a:t>
            </a:r>
            <a:r>
              <a:rPr lang="en-US" u="sng" dirty="0"/>
              <a:t>5</a:t>
            </a:r>
            <a:r>
              <a:rPr lang="en-US" dirty="0" smtClean="0"/>
              <a:t>: run the algorithm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4400" y="8314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Using the Algorithm, in </a:t>
            </a:r>
            <a:endParaRPr lang="en-US" dirty="0"/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03" t="19261" r="40912" b="61147"/>
          <a:stretch/>
        </p:blipFill>
        <p:spPr bwMode="auto">
          <a:xfrm>
            <a:off x="6459983" y="133980"/>
            <a:ext cx="1568746" cy="1011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3667239"/>
            <a:ext cx="2736385" cy="25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071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46375" y="1676402"/>
            <a:ext cx="6835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smtClean="0"/>
              <a:t>Step 1</a:t>
            </a:r>
            <a:r>
              <a:rPr lang="en-US" sz="3600" dirty="0" smtClean="0"/>
              <a:t>: sampling constraint</a:t>
            </a:r>
            <a:endParaRPr lang="en-US" sz="3600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14" y="2375464"/>
            <a:ext cx="8709369" cy="3267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14400" y="8314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Using the Algorithm, in </a:t>
            </a:r>
            <a:endParaRPr lang="en-US" dirty="0"/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03" t="19261" r="40912" b="61147"/>
          <a:stretch/>
        </p:blipFill>
        <p:spPr bwMode="auto">
          <a:xfrm>
            <a:off x="6459983" y="133980"/>
            <a:ext cx="1568746" cy="1011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3989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012654" y="1600202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smtClean="0"/>
              <a:t>Step 2</a:t>
            </a:r>
            <a:r>
              <a:rPr lang="en-US" sz="3600" dirty="0" smtClean="0"/>
              <a:t>: derived statistic</a:t>
            </a:r>
            <a:endParaRPr lang="en-US" sz="3600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62" y="2386726"/>
            <a:ext cx="8757138" cy="3502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14400" y="8314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Using the Algorithm, in </a:t>
            </a:r>
            <a:endParaRPr lang="en-US" dirty="0"/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03" t="19261" r="40912" b="61147"/>
          <a:stretch/>
        </p:blipFill>
        <p:spPr bwMode="auto">
          <a:xfrm>
            <a:off x="6459983" y="133980"/>
            <a:ext cx="1568746" cy="1011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509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33400" y="1009473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smtClean="0"/>
              <a:t>Step 3</a:t>
            </a:r>
            <a:r>
              <a:rPr lang="en-US" sz="3600" dirty="0" smtClean="0"/>
              <a:t>: ||gradient(sampling constraint)||</a:t>
            </a:r>
          </a:p>
          <a:p>
            <a:pPr lvl="1"/>
            <a:r>
              <a:rPr lang="en-US" sz="3600" dirty="0" smtClean="0">
                <a:sym typeface="Symbol"/>
              </a:rPr>
              <a:t>e.g., </a:t>
            </a:r>
            <a:endParaRPr lang="en-US" sz="3600" dirty="0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39" y="2278053"/>
            <a:ext cx="8339761" cy="4432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14400" y="8314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Using the Algorithm, in </a:t>
            </a:r>
            <a:endParaRPr lang="en-US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03" t="19261" r="40912" b="61147"/>
          <a:stretch/>
        </p:blipFill>
        <p:spPr bwMode="auto">
          <a:xfrm>
            <a:off x="6459983" y="133980"/>
            <a:ext cx="1568746" cy="1011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031" y="1716628"/>
            <a:ext cx="51435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130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743200" y="914402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smtClean="0"/>
              <a:t>Step 4</a:t>
            </a:r>
            <a:r>
              <a:rPr lang="en-US" sz="3600" dirty="0" smtClean="0"/>
              <a:t>: parameters</a:t>
            </a:r>
            <a:endParaRPr lang="en-US" sz="3600" dirty="0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46" y="1657459"/>
            <a:ext cx="8551985" cy="4942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914400" y="8314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Using the Algorithm, in </a:t>
            </a:r>
            <a:endParaRPr lang="en-US" dirty="0"/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03" t="19261" r="40912" b="61147"/>
          <a:stretch/>
        </p:blipFill>
        <p:spPr bwMode="auto">
          <a:xfrm>
            <a:off x="6459983" y="133980"/>
            <a:ext cx="1568746" cy="1011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6832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8" r="42337"/>
          <a:stretch/>
        </p:blipFill>
        <p:spPr bwMode="auto">
          <a:xfrm>
            <a:off x="76200" y="3665085"/>
            <a:ext cx="4876800" cy="3192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676400" y="953870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smtClean="0"/>
              <a:t>Step </a:t>
            </a:r>
            <a:r>
              <a:rPr lang="en-US" sz="3600" u="sng" dirty="0"/>
              <a:t>5</a:t>
            </a:r>
            <a:r>
              <a:rPr lang="en-US" sz="3600" dirty="0" smtClean="0"/>
              <a:t>: run the algorithm</a:t>
            </a:r>
            <a:endParaRPr lang="en-US" sz="3600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" y="1600200"/>
            <a:ext cx="8988064" cy="1061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743201"/>
            <a:ext cx="6934200" cy="842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914400" y="8314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Using the Algorithm, in </a:t>
            </a:r>
            <a:endParaRPr lang="en-US" dirty="0"/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03" t="19261" r="40912" b="61147"/>
          <a:stretch/>
        </p:blipFill>
        <p:spPr bwMode="auto">
          <a:xfrm>
            <a:off x="6459983" y="133980"/>
            <a:ext cx="1568746" cy="1011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5866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In the beginning…</a:t>
            </a:r>
            <a:br>
              <a:rPr lang="en-US" b="1" dirty="0" smtClean="0"/>
            </a:br>
            <a:r>
              <a:rPr lang="en-US" b="1" dirty="0" smtClean="0"/>
              <a:t>Statisticians</a:t>
            </a:r>
            <a:r>
              <a:rPr lang="en-US" dirty="0" smtClean="0"/>
              <a:t> found the</a:t>
            </a:r>
            <a:br>
              <a:rPr lang="en-US" dirty="0" smtClean="0"/>
            </a:br>
            <a:r>
              <a:rPr lang="en-US" sz="3200" dirty="0" smtClean="0"/>
              <a:t>Laguerre and Jacobi Ensembles</a:t>
            </a:r>
            <a:endParaRPr lang="en-US" dirty="0"/>
          </a:p>
        </p:txBody>
      </p:sp>
      <p:pic>
        <p:nvPicPr>
          <p:cNvPr id="22" name="Shape 87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393793" y="1967191"/>
            <a:ext cx="1956735" cy="2560320"/>
          </a:xfrm>
          <a:prstGeom prst="rect">
            <a:avLst/>
          </a:prstGeom>
        </p:spPr>
      </p:pic>
      <p:sp>
        <p:nvSpPr>
          <p:cNvPr id="23" name="Shape 88"/>
          <p:cNvSpPr txBox="1"/>
          <p:nvPr/>
        </p:nvSpPr>
        <p:spPr>
          <a:xfrm>
            <a:off x="287343" y="4608911"/>
            <a:ext cx="23057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John </a:t>
            </a:r>
            <a:r>
              <a:rPr lang="en-US" sz="18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Wishart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1898-1956</a:t>
            </a:r>
          </a:p>
          <a:p>
            <a:pPr algn="ctr"/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" name="Shape 89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593142" y="1947923"/>
            <a:ext cx="1972574" cy="2560320"/>
          </a:xfrm>
          <a:prstGeom prst="rect">
            <a:avLst/>
          </a:prstGeom>
        </p:spPr>
      </p:pic>
      <p:sp>
        <p:nvSpPr>
          <p:cNvPr id="25" name="Shape 90"/>
          <p:cNvSpPr txBox="1"/>
          <p:nvPr/>
        </p:nvSpPr>
        <p:spPr>
          <a:xfrm>
            <a:off x="2283262" y="4580827"/>
            <a:ext cx="2499300" cy="3692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Sir Ronald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Alymer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Fisher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1890-1962</a:t>
            </a:r>
          </a:p>
          <a:p>
            <a:pPr algn="ctr"/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Shape 91"/>
          <p:cNvSpPr txBox="1"/>
          <p:nvPr/>
        </p:nvSpPr>
        <p:spPr>
          <a:xfrm>
            <a:off x="4858026" y="4580827"/>
            <a:ext cx="1771199" cy="780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Samarendra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Nath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Roy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1906-1964</a:t>
            </a:r>
          </a:p>
        </p:txBody>
      </p:sp>
      <p:sp>
        <p:nvSpPr>
          <p:cNvPr id="27" name="Shape 92"/>
          <p:cNvSpPr txBox="1"/>
          <p:nvPr/>
        </p:nvSpPr>
        <p:spPr>
          <a:xfrm>
            <a:off x="7047446" y="4552960"/>
            <a:ext cx="1623000" cy="1021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Pao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-Lu 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Hsu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1909-1970</a:t>
            </a:r>
          </a:p>
        </p:txBody>
      </p:sp>
      <p:pic>
        <p:nvPicPr>
          <p:cNvPr id="28" name="Shape 9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6971684" y="1903122"/>
            <a:ext cx="1904624" cy="256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Shape 94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4820295" y="1947924"/>
            <a:ext cx="1904625" cy="256032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Shape 95"/>
          <p:cNvSpPr txBox="1"/>
          <p:nvPr/>
        </p:nvSpPr>
        <p:spPr>
          <a:xfrm>
            <a:off x="3674207" y="5751911"/>
            <a:ext cx="4774223" cy="89434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-US" dirty="0">
                <a:solidFill>
                  <a:srgbClr val="FF0000"/>
                </a:solidFill>
              </a:rPr>
              <a:t>Joint Eigenvalue Densities: </a:t>
            </a:r>
            <a:endParaRPr lang="en-US" dirty="0" smtClean="0">
              <a:solidFill>
                <a:srgbClr val="FF0000"/>
              </a:solidFill>
            </a:endParaRPr>
          </a:p>
          <a:p>
            <a:pPr lvl="0" rtl="0">
              <a:buNone/>
            </a:pPr>
            <a:r>
              <a:rPr lang="en-US" dirty="0" smtClean="0">
                <a:solidFill>
                  <a:srgbClr val="FF0000"/>
                </a:solidFill>
              </a:rPr>
              <a:t>real </a:t>
            </a:r>
            <a:r>
              <a:rPr lang="en-US" dirty="0">
                <a:solidFill>
                  <a:srgbClr val="FF0000"/>
                </a:solidFill>
              </a:rPr>
              <a:t>Laguerre and Jacobi Ensembles 1939 etc.</a:t>
            </a:r>
          </a:p>
        </p:txBody>
      </p:sp>
      <p:cxnSp>
        <p:nvCxnSpPr>
          <p:cNvPr id="4" name="Straight Arrow Connector 3"/>
          <p:cNvCxnSpPr>
            <a:stCxn id="30" idx="0"/>
          </p:cNvCxnSpPr>
          <p:nvPr/>
        </p:nvCxnSpPr>
        <p:spPr>
          <a:xfrm flipV="1">
            <a:off x="6061319" y="5257027"/>
            <a:ext cx="1754066" cy="494884"/>
          </a:xfrm>
          <a:prstGeom prst="straightConnector1">
            <a:avLst/>
          </a:prstGeom>
          <a:ln w="38100" cmpd="sng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stCxn id="30" idx="0"/>
          </p:cNvCxnSpPr>
          <p:nvPr/>
        </p:nvCxnSpPr>
        <p:spPr>
          <a:xfrm flipH="1" flipV="1">
            <a:off x="5846941" y="5520146"/>
            <a:ext cx="214378" cy="231765"/>
          </a:xfrm>
          <a:prstGeom prst="straightConnector1">
            <a:avLst/>
          </a:prstGeom>
          <a:ln w="38100" cmpd="sng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30" idx="0"/>
          </p:cNvCxnSpPr>
          <p:nvPr/>
        </p:nvCxnSpPr>
        <p:spPr>
          <a:xfrm flipH="1" flipV="1">
            <a:off x="3579269" y="5257027"/>
            <a:ext cx="2482050" cy="494884"/>
          </a:xfrm>
          <a:prstGeom prst="straightConnector1">
            <a:avLst/>
          </a:prstGeom>
          <a:ln w="38100" cmpd="sng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Shape 95"/>
          <p:cNvSpPr txBox="1"/>
          <p:nvPr/>
        </p:nvSpPr>
        <p:spPr>
          <a:xfrm>
            <a:off x="667315" y="5833311"/>
            <a:ext cx="2366570" cy="65258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-US" dirty="0" smtClean="0">
                <a:solidFill>
                  <a:srgbClr val="FF0000"/>
                </a:solidFill>
              </a:rPr>
              <a:t>Joint Element density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>
            <a:stCxn id="23" idx="2"/>
          </p:cNvCxnSpPr>
          <p:nvPr/>
        </p:nvCxnSpPr>
        <p:spPr>
          <a:xfrm flipH="1" flipV="1">
            <a:off x="1417485" y="5276645"/>
            <a:ext cx="22758" cy="475266"/>
          </a:xfrm>
          <a:prstGeom prst="straightConnector1">
            <a:avLst/>
          </a:prstGeom>
          <a:ln w="38100" cmpd="sng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51312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944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Conditional Probability </a:t>
            </a:r>
            <a:r>
              <a:rPr lang="en-US" dirty="0" smtClean="0"/>
              <a:t>Example: Evolving Tracy-</a:t>
            </a:r>
            <a:r>
              <a:rPr lang="en-US" dirty="0" err="1" smtClean="0"/>
              <a:t>Widom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31907" y="3220623"/>
            <a:ext cx="1622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is equivalent to   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873152" y="4320625"/>
            <a:ext cx="78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where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056165" y="4967059"/>
            <a:ext cx="72846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Discretized this is a </a:t>
            </a:r>
            <a:r>
              <a:rPr lang="en-US" sz="2400" dirty="0" err="1" smtClean="0"/>
              <a:t>tridiagonal</a:t>
            </a:r>
            <a:r>
              <a:rPr lang="en-US" sz="2400" dirty="0" smtClean="0"/>
              <a:t> matrix. 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Step 1:  We can condition on the largest eigenvalue.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Step 2: We can add                                 to the diagonal and histogram the new eigenvalue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454901" y="1527509"/>
            <a:ext cx="4249899" cy="12821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71" y="1710584"/>
            <a:ext cx="3563814" cy="989324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045" y="2016446"/>
            <a:ext cx="1866900" cy="3683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816440" y="2949966"/>
            <a:ext cx="4727596" cy="11620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321" y="3025027"/>
            <a:ext cx="4430080" cy="1068074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981" y="4326297"/>
            <a:ext cx="2997746" cy="435843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591" y="5778981"/>
            <a:ext cx="2002792" cy="28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521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6" t="14489" r="7201" b="10795"/>
          <a:stretch/>
        </p:blipFill>
        <p:spPr bwMode="auto">
          <a:xfrm>
            <a:off x="884102" y="3216294"/>
            <a:ext cx="7131240" cy="3532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10600" y="4371109"/>
            <a:ext cx="5862699" cy="2973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822" y="1504731"/>
            <a:ext cx="8741099" cy="167548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Want conditional density</a:t>
            </a:r>
          </a:p>
          <a:p>
            <a:r>
              <a:rPr lang="en-US" dirty="0" smtClean="0"/>
              <a:t>By </a:t>
            </a:r>
            <a:r>
              <a:rPr lang="en-US" dirty="0"/>
              <a:t>“</a:t>
            </a:r>
            <a:r>
              <a:rPr lang="en-US" dirty="0">
                <a:solidFill>
                  <a:srgbClr val="FF0000"/>
                </a:solidFill>
              </a:rPr>
              <a:t>evolving</a:t>
            </a:r>
            <a:r>
              <a:rPr lang="en-US" dirty="0"/>
              <a:t>” the </a:t>
            </a:r>
            <a:r>
              <a:rPr lang="en-US" dirty="0">
                <a:solidFill>
                  <a:srgbClr val="FF0000"/>
                </a:solidFill>
              </a:rPr>
              <a:t>same samples </a:t>
            </a:r>
            <a:r>
              <a:rPr lang="en-US" dirty="0"/>
              <a:t>that we used for estimating the density we can also generate a histogram of the conditional density </a:t>
            </a:r>
          </a:p>
          <a:p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62322" y="437111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TW2 (</a:t>
            </a:r>
            <a:r>
              <a:rPr lang="en-US" dirty="0" err="1" smtClean="0">
                <a:solidFill>
                  <a:srgbClr val="FF0000"/>
                </a:solidFill>
              </a:rPr>
              <a:t>Painleve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67202" y="4274309"/>
            <a:ext cx="1876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Conditioned TW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34025" y="5488731"/>
            <a:ext cx="1876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Airy Root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3247562" y="4001156"/>
            <a:ext cx="221127" cy="224899"/>
          </a:xfrm>
          <a:prstGeom prst="ellipse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3944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Conditional Probability </a:t>
            </a:r>
            <a:r>
              <a:rPr lang="en-US" dirty="0" smtClean="0"/>
              <a:t>Example: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Numerical Example 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148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6" t="14489" r="7201" b="10795"/>
          <a:stretch/>
        </p:blipFill>
        <p:spPr bwMode="auto">
          <a:xfrm>
            <a:off x="-214956" y="1239473"/>
            <a:ext cx="10719290" cy="5309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8" t="12500" r="5764" b="9659"/>
          <a:stretch/>
        </p:blipFill>
        <p:spPr bwMode="auto">
          <a:xfrm>
            <a:off x="-336077" y="3063631"/>
            <a:ext cx="7105510" cy="356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7" t="14489" r="5763" b="9943"/>
          <a:stretch/>
        </p:blipFill>
        <p:spPr bwMode="auto">
          <a:xfrm>
            <a:off x="-235142" y="1239474"/>
            <a:ext cx="10921161" cy="5369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968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7" t="14489" r="5763" b="9943"/>
          <a:stretch/>
        </p:blipFill>
        <p:spPr bwMode="auto">
          <a:xfrm>
            <a:off x="-235142" y="1239474"/>
            <a:ext cx="10921161" cy="5369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7" t="12500" r="5764" b="9659"/>
          <a:stretch/>
        </p:blipFill>
        <p:spPr bwMode="auto">
          <a:xfrm>
            <a:off x="-235142" y="1098165"/>
            <a:ext cx="10921161" cy="553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6" t="14489" r="7201" b="10795"/>
          <a:stretch/>
        </p:blipFill>
        <p:spPr bwMode="auto">
          <a:xfrm>
            <a:off x="-214956" y="1239473"/>
            <a:ext cx="10719290" cy="5309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2637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7" t="14489" r="5763" b="9943"/>
          <a:stretch/>
        </p:blipFill>
        <p:spPr bwMode="auto">
          <a:xfrm>
            <a:off x="-235142" y="1239474"/>
            <a:ext cx="10921161" cy="5369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7" t="12500" r="5764" b="9659"/>
          <a:stretch/>
        </p:blipFill>
        <p:spPr bwMode="auto">
          <a:xfrm>
            <a:off x="-235142" y="1098165"/>
            <a:ext cx="10921161" cy="553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6" t="14489" r="7201" b="10795"/>
          <a:stretch/>
        </p:blipFill>
        <p:spPr bwMode="auto">
          <a:xfrm>
            <a:off x="-214956" y="1239473"/>
            <a:ext cx="10719290" cy="5309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8" t="12500" r="5764" b="9659"/>
          <a:stretch/>
        </p:blipFill>
        <p:spPr bwMode="auto">
          <a:xfrm>
            <a:off x="-336077" y="1098165"/>
            <a:ext cx="11022096" cy="553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8095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7" t="14489" r="5763" b="9943"/>
          <a:stretch/>
        </p:blipFill>
        <p:spPr bwMode="auto">
          <a:xfrm>
            <a:off x="-235142" y="1239474"/>
            <a:ext cx="10921161" cy="5369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7" t="12500" r="5764" b="9659"/>
          <a:stretch/>
        </p:blipFill>
        <p:spPr bwMode="auto">
          <a:xfrm>
            <a:off x="-235142" y="1098165"/>
            <a:ext cx="10921161" cy="553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6" t="14489" r="7201" b="10795"/>
          <a:stretch/>
        </p:blipFill>
        <p:spPr bwMode="auto">
          <a:xfrm>
            <a:off x="-214956" y="1239473"/>
            <a:ext cx="10719290" cy="5309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8" t="12500" r="5764" b="9659"/>
          <a:stretch/>
        </p:blipFill>
        <p:spPr bwMode="auto">
          <a:xfrm>
            <a:off x="-336077" y="1098165"/>
            <a:ext cx="11022096" cy="553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6" t="13637" r="4646" b="9942"/>
          <a:stretch/>
        </p:blipFill>
        <p:spPr bwMode="auto">
          <a:xfrm>
            <a:off x="-235142" y="1178913"/>
            <a:ext cx="11062469" cy="5430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1855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Condition on      </a:t>
            </a:r>
            <a:br>
              <a:rPr lang="en-US" dirty="0" smtClean="0"/>
            </a:br>
            <a:r>
              <a:rPr lang="en-US" sz="3600" dirty="0" smtClean="0"/>
              <a:t>Evolve  β=2 spike </a:t>
            </a:r>
            <a:r>
              <a:rPr lang="en-US" sz="3600" dirty="0"/>
              <a:t>to </a:t>
            </a:r>
            <a:r>
              <a:rPr lang="en-US" sz="3600" dirty="0">
                <a:solidFill>
                  <a:srgbClr val="0000FF"/>
                </a:solidFill>
              </a:rPr>
              <a:t>β</a:t>
            </a:r>
            <a:r>
              <a:rPr lang="en-US" sz="3600" dirty="0" smtClean="0">
                <a:solidFill>
                  <a:srgbClr val="0000FF"/>
                </a:solidFill>
              </a:rPr>
              <a:t>=1</a:t>
            </a:r>
            <a:r>
              <a:rPr lang="en-US" sz="3600" dirty="0" smtClean="0"/>
              <a:t> </a:t>
            </a:r>
            <a:endParaRPr lang="en-US" sz="3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C1C1C1"/>
              </a:clrFrom>
              <a:clrTo>
                <a:srgbClr val="C1C1C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1" t="13067" r="9218" b="10512"/>
          <a:stretch/>
        </p:blipFill>
        <p:spPr bwMode="auto">
          <a:xfrm>
            <a:off x="1039031" y="1752281"/>
            <a:ext cx="7376817" cy="410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621" y="156452"/>
            <a:ext cx="549544" cy="549544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417" y="920943"/>
            <a:ext cx="2209614" cy="294021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28" b="-24813"/>
          <a:stretch/>
        </p:blipFill>
        <p:spPr>
          <a:xfrm>
            <a:off x="483971" y="1731667"/>
            <a:ext cx="625190" cy="343181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7" t="9010"/>
          <a:stretch/>
        </p:blipFill>
        <p:spPr>
          <a:xfrm>
            <a:off x="3834967" y="1773068"/>
            <a:ext cx="443797" cy="249607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98" t="-9420" b="-1"/>
          <a:stretch/>
        </p:blipFill>
        <p:spPr>
          <a:xfrm>
            <a:off x="4689875" y="1722753"/>
            <a:ext cx="236614" cy="300160"/>
          </a:xfrm>
          <a:prstGeom prst="rect">
            <a:avLst/>
          </a:prstGeom>
        </p:spPr>
      </p:pic>
      <p:sp>
        <p:nvSpPr>
          <p:cNvPr id="16" name="Left-Right Arrow 15"/>
          <p:cNvSpPr/>
          <p:nvPr/>
        </p:nvSpPr>
        <p:spPr>
          <a:xfrm>
            <a:off x="2656538" y="6030693"/>
            <a:ext cx="4187767" cy="318707"/>
          </a:xfrm>
          <a:prstGeom prst="leftRightArrow">
            <a:avLst/>
          </a:prstGeom>
          <a:solidFill>
            <a:srgbClr val="0000FF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latex-image-1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38" t="5359"/>
          <a:stretch/>
        </p:blipFill>
        <p:spPr>
          <a:xfrm>
            <a:off x="2049462" y="1760477"/>
            <a:ext cx="799120" cy="260224"/>
          </a:xfrm>
          <a:prstGeom prst="rect">
            <a:avLst/>
          </a:prstGeom>
        </p:spPr>
      </p:pic>
      <p:pic>
        <p:nvPicPr>
          <p:cNvPr id="23" name="Picture 22" descr="latex-image-1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81" t="18533"/>
          <a:stretch/>
        </p:blipFill>
        <p:spPr>
          <a:xfrm>
            <a:off x="3193642" y="1785626"/>
            <a:ext cx="159368" cy="224000"/>
          </a:xfrm>
          <a:prstGeom prst="rect">
            <a:avLst/>
          </a:prstGeom>
        </p:spPr>
      </p:pic>
      <p:pic>
        <p:nvPicPr>
          <p:cNvPr id="25" name="Picture 24" descr="latex-image-1.pdf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6" r="45680" b="76307"/>
          <a:stretch/>
        </p:blipFill>
        <p:spPr>
          <a:xfrm>
            <a:off x="993317" y="1722751"/>
            <a:ext cx="678963" cy="2892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5987" y="5844040"/>
            <a:ext cx="18655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strong convection</a:t>
            </a:r>
          </a:p>
          <a:p>
            <a:r>
              <a:rPr lang="en-US" dirty="0" smtClean="0"/>
              <a:t>weak diffusion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774321" y="5827987"/>
            <a:ext cx="1761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weak convection</a:t>
            </a:r>
          </a:p>
          <a:p>
            <a:r>
              <a:rPr lang="en-US" dirty="0" smtClean="0"/>
              <a:t>strong  diffusion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986931" y="194370"/>
            <a:ext cx="2841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reference</a:t>
            </a:r>
            <a:r>
              <a:rPr lang="en-US" dirty="0" smtClean="0"/>
              <a:t> TW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translated to 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8" name="Picture 27" descr="latex-image-1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3" r="79139" b="-24813"/>
          <a:stretch/>
        </p:blipFill>
        <p:spPr>
          <a:xfrm>
            <a:off x="8761492" y="310992"/>
            <a:ext cx="283698" cy="296512"/>
          </a:xfrm>
          <a:prstGeom prst="rect">
            <a:avLst/>
          </a:prstGeom>
        </p:spPr>
      </p:pic>
      <p:cxnSp>
        <p:nvCxnSpPr>
          <p:cNvPr id="30" name="Straight Connector 29"/>
          <p:cNvCxnSpPr/>
          <p:nvPr/>
        </p:nvCxnSpPr>
        <p:spPr>
          <a:xfrm flipV="1">
            <a:off x="5377874" y="414655"/>
            <a:ext cx="583142" cy="1295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5374766" y="178315"/>
            <a:ext cx="583142" cy="129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Picture 34" descr="latex-image-1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3" r="79139" b="-24813"/>
          <a:stretch/>
        </p:blipFill>
        <p:spPr>
          <a:xfrm>
            <a:off x="6096000" y="76200"/>
            <a:ext cx="283698" cy="296512"/>
          </a:xfrm>
          <a:prstGeom prst="rect">
            <a:avLst/>
          </a:prstGeom>
        </p:spPr>
      </p:pic>
      <p:cxnSp>
        <p:nvCxnSpPr>
          <p:cNvPr id="36" name="Straight Connector 35"/>
          <p:cNvCxnSpPr/>
          <p:nvPr/>
        </p:nvCxnSpPr>
        <p:spPr>
          <a:xfrm flipV="1">
            <a:off x="5384617" y="667623"/>
            <a:ext cx="583142" cy="1295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999888" y="479444"/>
            <a:ext cx="2829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diffusion of      @β=2 to β=1   </a:t>
            </a:r>
            <a:endParaRPr lang="en-US" dirty="0"/>
          </a:p>
        </p:txBody>
      </p:sp>
      <p:pic>
        <p:nvPicPr>
          <p:cNvPr id="38" name="Picture 3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167" y="555053"/>
            <a:ext cx="278788" cy="278788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6268919" y="-29014"/>
            <a:ext cx="745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@β=2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3382227" y="1891862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TW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027069" y="1914682"/>
            <a:ext cx="899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TW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-</a:t>
            </a:r>
            <a:r>
              <a:rPr lang="en-US" sz="1400" dirty="0" smtClean="0">
                <a:solidFill>
                  <a:srgbClr val="FF0000"/>
                </a:solidFill>
              </a:rPr>
              <a:t>ζ/2</a:t>
            </a:r>
            <a:endParaRPr lang="en-US" sz="1400" baseline="-25000" dirty="0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827419" y="1924544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TW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-ζ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559593" y="1924544"/>
            <a:ext cx="8047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TW</a:t>
            </a:r>
            <a:r>
              <a:rPr lang="en-US" sz="1400" baseline="-25000" dirty="0" smtClean="0">
                <a:solidFill>
                  <a:srgbClr val="FF0000"/>
                </a:solidFill>
              </a:rPr>
              <a:t>2</a:t>
            </a:r>
            <a:r>
              <a:rPr lang="en-US" sz="1400" dirty="0" smtClean="0">
                <a:solidFill>
                  <a:srgbClr val="FF0000"/>
                </a:solidFill>
              </a:rPr>
              <a:t>+ζ/2</a:t>
            </a:r>
            <a:endParaRPr lang="en-US" sz="1400" baseline="-25000" dirty="0">
              <a:solidFill>
                <a:srgbClr val="FF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961641" y="1943694"/>
            <a:ext cx="23903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0"/>
              <a:buChar char="ß"/>
            </a:pPr>
            <a:r>
              <a:rPr lang="en-US" dirty="0" smtClean="0">
                <a:solidFill>
                  <a:srgbClr val="FF0000"/>
                </a:solidFill>
                <a:sym typeface="Wingdings"/>
              </a:rPr>
              <a:t>just for reference</a:t>
            </a:r>
          </a:p>
          <a:p>
            <a:r>
              <a:rPr lang="en-US" dirty="0">
                <a:solidFill>
                  <a:srgbClr val="FF0000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    (significance of λ</a:t>
            </a:r>
            <a:r>
              <a:rPr lang="en-US" baseline="-25000" dirty="0" smtClean="0">
                <a:solidFill>
                  <a:srgbClr val="FF0000"/>
                </a:solidFill>
                <a:sym typeface="Wingdings"/>
              </a:rPr>
              <a:t>1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= </a:t>
            </a:r>
            <a:r>
              <a:rPr lang="en-US" dirty="0" err="1" smtClean="0">
                <a:solidFill>
                  <a:srgbClr val="FF0000"/>
                </a:solidFill>
              </a:rPr>
              <a:t>ζ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028338" y="2678507"/>
            <a:ext cx="25430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0"/>
              <a:buChar char="ß"/>
            </a:pPr>
            <a:r>
              <a:rPr lang="en-US" dirty="0" smtClean="0">
                <a:solidFill>
                  <a:srgbClr val="000000"/>
                </a:solidFill>
                <a:sym typeface="Wingdings"/>
              </a:rPr>
              <a:t>watch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000000"/>
                </a:solidFill>
                <a:sym typeface="Wingdings"/>
              </a:rPr>
              <a:t>blue curves </a:t>
            </a:r>
            <a:r>
              <a:rPr lang="en-US" dirty="0" err="1" smtClean="0">
                <a:solidFill>
                  <a:srgbClr val="0000FF"/>
                </a:solidFill>
                <a:sym typeface="Wingdings"/>
              </a:rPr>
              <a:t>convect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 &amp; diffuse </a:t>
            </a:r>
            <a:r>
              <a:rPr lang="en-US" dirty="0" smtClean="0">
                <a:solidFill>
                  <a:srgbClr val="000000"/>
                </a:solidFill>
                <a:sym typeface="Wingdings"/>
              </a:rPr>
              <a:t>from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black spikes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997508" y="1659879"/>
            <a:ext cx="1969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</a:t>
            </a:r>
            <a:r>
              <a:rPr lang="en-US" dirty="0" smtClean="0"/>
              <a:t>Condition at </a:t>
            </a:r>
            <a:r>
              <a:rPr lang="en-US" dirty="0"/>
              <a:t>β=</a:t>
            </a:r>
            <a:r>
              <a:rPr lang="en-US" dirty="0" smtClean="0"/>
              <a:t>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97462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0" t="14696" r="28975" b="8246"/>
          <a:stretch/>
        </p:blipFill>
        <p:spPr bwMode="auto">
          <a:xfrm>
            <a:off x="1414647" y="1601697"/>
            <a:ext cx="6275767" cy="4065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292" y="191397"/>
            <a:ext cx="7545405" cy="1473411"/>
          </a:xfrm>
        </p:spPr>
        <p:txBody>
          <a:bodyPr>
            <a:noAutofit/>
          </a:bodyPr>
          <a:lstStyle/>
          <a:p>
            <a:r>
              <a:rPr lang="en-US" sz="3200" dirty="0" smtClean="0"/>
              <a:t>Complexity Comparison: </a:t>
            </a:r>
            <a:br>
              <a:rPr lang="en-US" sz="3200" dirty="0" smtClean="0"/>
            </a:br>
            <a:r>
              <a:rPr lang="en-US" sz="2400" dirty="0" smtClean="0"/>
              <a:t>Suppose we reduce the bin size – we can imagine some physical Catastrophic System Failure cases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489324" y="2230652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Naïve Algorithm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82673" y="3872341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CC"/>
                </a:solidFill>
              </a:rPr>
              <a:t>Great Circle </a:t>
            </a:r>
            <a:r>
              <a:rPr lang="en-US" sz="2800" dirty="0">
                <a:solidFill>
                  <a:srgbClr val="0000CC"/>
                </a:solidFill>
              </a:rPr>
              <a:t>A</a:t>
            </a:r>
            <a:r>
              <a:rPr lang="en-US" sz="2800" dirty="0" smtClean="0">
                <a:solidFill>
                  <a:srgbClr val="0000CC"/>
                </a:solidFill>
              </a:rPr>
              <a:t>lgorithm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" y="2868317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Log scale</a:t>
            </a:r>
            <a:endParaRPr lang="en-US" sz="2400" dirty="0"/>
          </a:p>
        </p:txBody>
      </p:sp>
      <p:cxnSp>
        <p:nvCxnSpPr>
          <p:cNvPr id="12" name="Straight Arrow Connector 11"/>
          <p:cNvCxnSpPr>
            <a:stCxn id="10" idx="2"/>
          </p:cNvCxnSpPr>
          <p:nvPr/>
        </p:nvCxnSpPr>
        <p:spPr>
          <a:xfrm>
            <a:off x="838200" y="3329982"/>
            <a:ext cx="381000" cy="5965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340083" y="5840630"/>
            <a:ext cx="67644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Smaller bin sizes cause the naïve algorithm to be very wasteful.  </a:t>
            </a:r>
            <a:endParaRPr lang="en-US" sz="2000" dirty="0"/>
          </a:p>
          <a:p>
            <a:r>
              <a:rPr lang="en-US" sz="2000" dirty="0" smtClean="0"/>
              <a:t>Great circle algorithm hardly cares.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51408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4126" y="2732914"/>
            <a:ext cx="8849873" cy="1962701"/>
          </a:xfrm>
        </p:spPr>
        <p:txBody>
          <a:bodyPr>
            <a:noAutofit/>
          </a:bodyPr>
          <a:lstStyle/>
          <a:p>
            <a:pPr lvl="1">
              <a:buFontTx/>
              <a:buChar char="•"/>
            </a:pPr>
            <a:r>
              <a:rPr lang="en-US" sz="3200" dirty="0" smtClean="0">
                <a:solidFill>
                  <a:schemeClr val="tx1"/>
                </a:solidFill>
              </a:rPr>
              <a:t>Higher Dimensional versions of Crofton’s formula</a:t>
            </a:r>
          </a:p>
          <a:p>
            <a:pPr lvl="1">
              <a:buFontTx/>
              <a:buChar char="•"/>
            </a:pPr>
            <a:r>
              <a:rPr lang="en-US" sz="3200" dirty="0" smtClean="0"/>
              <a:t>Intersections of higher dimensional spheres with lower dimensional manifolds</a:t>
            </a:r>
            <a:endParaRPr lang="en-US" sz="3200" dirty="0" smtClean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en-US" sz="3200" dirty="0"/>
          </a:p>
          <a:p>
            <a:pPr marL="457200" lvl="1" indent="0">
              <a:buNone/>
            </a:pPr>
            <a:endParaRPr lang="en-US" sz="32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85462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Possible Extension:</a:t>
            </a:r>
            <a:br>
              <a:rPr lang="en-US" dirty="0" smtClean="0"/>
            </a:br>
            <a:r>
              <a:rPr lang="en-US" dirty="0" smtClean="0"/>
              <a:t>Conditioning on large numbers of variables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507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72295"/>
            <a:ext cx="7886700" cy="480120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MLE for covariance matrix rank estimation</a:t>
            </a:r>
          </a:p>
          <a:p>
            <a:pPr lvl="1"/>
            <a:r>
              <a:rPr lang="en-US" dirty="0" smtClean="0"/>
              <a:t>Most covariance matrix models do not have analytical solution for eigenvalue densities</a:t>
            </a:r>
          </a:p>
          <a:p>
            <a:r>
              <a:rPr lang="en-US" dirty="0" smtClean="0"/>
              <a:t>Heavy tailed random matrices</a:t>
            </a:r>
          </a:p>
          <a:p>
            <a:r>
              <a:rPr lang="en-US" dirty="0" smtClean="0"/>
              <a:t>Molecular interaction simulations (conditioning on the rare phase change)</a:t>
            </a:r>
          </a:p>
          <a:p>
            <a:r>
              <a:rPr lang="en-US" dirty="0" smtClean="0"/>
              <a:t>Stochastic PDE (also functions of                    )</a:t>
            </a:r>
          </a:p>
          <a:p>
            <a:pPr lvl="1"/>
            <a:r>
              <a:rPr lang="en-US" dirty="0" smtClean="0"/>
              <a:t>Weather simulation (conditioning on today’s incomplete weather, what is the probability of rain tomorrow?)</a:t>
            </a:r>
          </a:p>
          <a:p>
            <a:pPr lvl="1"/>
            <a:r>
              <a:rPr lang="en-US" dirty="0" smtClean="0"/>
              <a:t>Probability of airplane crashing (rare event)</a:t>
            </a:r>
          </a:p>
          <a:p>
            <a:r>
              <a:rPr lang="en-US" dirty="0" smtClean="0"/>
              <a:t>Deriving theoretical bounds for conditional probability ?? Other theory??</a:t>
            </a:r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232" y="3998086"/>
            <a:ext cx="1488308" cy="42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977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834" y="313837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1951: </a:t>
            </a:r>
            <a:r>
              <a:rPr lang="en-US" dirty="0" err="1" smtClean="0"/>
              <a:t>Bargmann</a:t>
            </a:r>
            <a:r>
              <a:rPr lang="en-US" dirty="0" smtClean="0"/>
              <a:t>, Von Neumann carry the “</a:t>
            </a:r>
            <a:r>
              <a:rPr lang="en-US" dirty="0" err="1" smtClean="0"/>
              <a:t>Wishart</a:t>
            </a:r>
            <a:r>
              <a:rPr lang="en-US" dirty="0" smtClean="0"/>
              <a:t> torch” to Princeton</a:t>
            </a:r>
            <a:endParaRPr lang="en-US" dirty="0"/>
          </a:p>
        </p:txBody>
      </p:sp>
      <p:pic>
        <p:nvPicPr>
          <p:cNvPr id="4" name="Shape 128"/>
          <p:cNvPicPr preferRelativeResize="0">
            <a:picLocks noChangeAspect="1"/>
          </p:cNvPicPr>
          <p:nvPr/>
        </p:nvPicPr>
        <p:blipFill rotWithShape="1">
          <a:blip r:embed="rId2"/>
          <a:srcRect l="13391" t="10526" r="12556" b="58942"/>
          <a:stretch/>
        </p:blipFill>
        <p:spPr>
          <a:xfrm>
            <a:off x="877884" y="1793014"/>
            <a:ext cx="4026317" cy="2474186"/>
          </a:xfrm>
          <a:prstGeom prst="rect">
            <a:avLst/>
          </a:prstGeom>
        </p:spPr>
      </p:pic>
      <p:pic>
        <p:nvPicPr>
          <p:cNvPr id="5" name="Shape 129"/>
          <p:cNvPicPr preferRelativeResize="0">
            <a:picLocks noChangeAspect="1"/>
          </p:cNvPicPr>
          <p:nvPr/>
        </p:nvPicPr>
        <p:blipFill rotWithShape="1">
          <a:blip r:embed="rId3"/>
          <a:srcRect l="14511" t="34941" r="13412" b="19918"/>
          <a:stretch/>
        </p:blipFill>
        <p:spPr>
          <a:xfrm>
            <a:off x="5119272" y="1506853"/>
            <a:ext cx="3330968" cy="3134152"/>
          </a:xfrm>
          <a:prstGeom prst="rect">
            <a:avLst/>
          </a:prstGeom>
        </p:spPr>
      </p:pic>
      <p:pic>
        <p:nvPicPr>
          <p:cNvPr id="6" name="Shape 134"/>
          <p:cNvPicPr preferRelativeResize="0"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902" y="4773306"/>
            <a:ext cx="7910255" cy="14973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6223268" y="6389527"/>
            <a:ext cx="14141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[Wigner, 1957]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1464451" y="4333228"/>
            <a:ext cx="28425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</a:t>
            </a:r>
            <a:r>
              <a:rPr lang="en-US" sz="1400" dirty="0" err="1" smtClean="0"/>
              <a:t>Goldstine</a:t>
            </a:r>
            <a:r>
              <a:rPr lang="en-US" sz="1400" dirty="0" smtClean="0"/>
              <a:t> and Von Neumann, 1951]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969108" y="6416846"/>
            <a:ext cx="54306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Statistical Properties of Real Symmetric Matrices with Many Dimensions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035998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1781" y="1505365"/>
            <a:ext cx="7886700" cy="4351338"/>
          </a:xfrm>
        </p:spPr>
        <p:txBody>
          <a:bodyPr/>
          <a:lstStyle/>
          <a:p>
            <a:r>
              <a:rPr lang="en-US" altLang="en-US" dirty="0"/>
              <a:t>NDSEG Fellowship</a:t>
            </a:r>
          </a:p>
          <a:p>
            <a:r>
              <a:rPr lang="en-US" altLang="en-US" dirty="0"/>
              <a:t>Air Force Office of Scientific </a:t>
            </a:r>
            <a:r>
              <a:rPr lang="en-US" altLang="en-US" dirty="0" smtClean="0"/>
              <a:t>Research</a:t>
            </a:r>
          </a:p>
          <a:p>
            <a:r>
              <a:rPr lang="en-US" dirty="0" smtClean="0"/>
              <a:t>NSF DMS </a:t>
            </a:r>
            <a:r>
              <a:rPr lang="en-US" dirty="0"/>
              <a:t>1035400 and DMS 1016125 </a:t>
            </a:r>
          </a:p>
        </p:txBody>
      </p:sp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2" t="13734" r="32921" b="71483"/>
          <a:stretch>
            <a:fillRect/>
          </a:stretch>
        </p:blipFill>
        <p:spPr bwMode="auto">
          <a:xfrm>
            <a:off x="1034026" y="5466453"/>
            <a:ext cx="6434310" cy="1004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7" descr="File:Seal of the US Air Force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634" y="3240580"/>
            <a:ext cx="2011680" cy="2011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nsf1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632" y="3134557"/>
            <a:ext cx="2272311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1701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Wigner referencing </a:t>
            </a:r>
            <a:r>
              <a:rPr lang="en-US" dirty="0" err="1" smtClean="0"/>
              <a:t>Wishart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1955-1957</a:t>
            </a:r>
            <a:endParaRPr lang="en-US" dirty="0"/>
          </a:p>
        </p:txBody>
      </p:sp>
      <p:pic>
        <p:nvPicPr>
          <p:cNvPr id="4" name="Shape 106"/>
          <p:cNvPicPr preferRelativeResize="0"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973" y="1938663"/>
            <a:ext cx="8343412" cy="1273459"/>
          </a:xfrm>
          <a:prstGeom prst="rect">
            <a:avLst/>
          </a:prstGeom>
        </p:spPr>
      </p:pic>
      <p:sp>
        <p:nvSpPr>
          <p:cNvPr id="5" name="Shape 132"/>
          <p:cNvSpPr/>
          <p:nvPr/>
        </p:nvSpPr>
        <p:spPr>
          <a:xfrm>
            <a:off x="6962998" y="2276223"/>
            <a:ext cx="1438540" cy="403812"/>
          </a:xfrm>
          <a:prstGeom prst="ellipse">
            <a:avLst/>
          </a:prstGeom>
          <a:noFill/>
          <a:ln w="38100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451" y="3424423"/>
            <a:ext cx="5665751" cy="268091"/>
          </a:xfrm>
          <a:prstGeom prst="rect">
            <a:avLst/>
          </a:prstGeom>
        </p:spPr>
      </p:pic>
      <p:pic>
        <p:nvPicPr>
          <p:cNvPr id="8" name="Shape 101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083475" y="3876433"/>
            <a:ext cx="7025976" cy="7636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5823" y="3981492"/>
            <a:ext cx="830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GOE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0" name="Shape 102"/>
          <p:cNvPicPr preferRelativeResize="0"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225" y="4547502"/>
            <a:ext cx="7948246" cy="1206802"/>
          </a:xfrm>
          <a:prstGeom prst="rect">
            <a:avLst/>
          </a:prstGeom>
        </p:spPr>
      </p:pic>
      <p:pic>
        <p:nvPicPr>
          <p:cNvPr id="11" name="Shape 103"/>
          <p:cNvPicPr preferRelativeResize="0"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250" y="5536848"/>
            <a:ext cx="6719506" cy="656019"/>
          </a:xfrm>
          <a:prstGeom prst="rect">
            <a:avLst/>
          </a:prstGeom>
        </p:spPr>
      </p:pic>
      <p:sp>
        <p:nvSpPr>
          <p:cNvPr id="12" name="Shape 132"/>
          <p:cNvSpPr/>
          <p:nvPr/>
        </p:nvSpPr>
        <p:spPr>
          <a:xfrm>
            <a:off x="4240868" y="4569704"/>
            <a:ext cx="1847317" cy="508681"/>
          </a:xfrm>
          <a:prstGeom prst="ellipse">
            <a:avLst/>
          </a:prstGeom>
          <a:noFill/>
          <a:ln w="38100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" name="TextBox 12"/>
          <p:cNvSpPr txBox="1"/>
          <p:nvPr/>
        </p:nvSpPr>
        <p:spPr>
          <a:xfrm>
            <a:off x="7262301" y="3365016"/>
            <a:ext cx="14141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[Wigner, 1955]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7440756" y="5854313"/>
            <a:ext cx="14141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[Wigner, 1957]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81849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Wigner and Narayana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0648" y="5224965"/>
            <a:ext cx="7886700" cy="1410297"/>
          </a:xfrm>
        </p:spPr>
        <p:txBody>
          <a:bodyPr>
            <a:normAutofit/>
          </a:bodyPr>
          <a:lstStyle/>
          <a:p>
            <a:r>
              <a:rPr lang="en-US" sz="2400" dirty="0" err="1"/>
              <a:t>Marcenko-Pastur</a:t>
            </a:r>
            <a:r>
              <a:rPr lang="en-US" sz="2400" dirty="0"/>
              <a:t> = Limiting Density for Laguerre</a:t>
            </a:r>
          </a:p>
          <a:p>
            <a:r>
              <a:rPr lang="en-US" sz="2400" dirty="0"/>
              <a:t>Moments are Narayana Polynomials!</a:t>
            </a:r>
          </a:p>
          <a:p>
            <a:r>
              <a:rPr lang="en-US" sz="2400" dirty="0"/>
              <a:t>Narayana probably would not have known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95430" y="1909092"/>
            <a:ext cx="7867650" cy="1428750"/>
            <a:chOff x="628650" y="1746738"/>
            <a:chExt cx="7867650" cy="1428750"/>
          </a:xfrm>
        </p:grpSpPr>
        <p:pic>
          <p:nvPicPr>
            <p:cNvPr id="8" name="Picture 2" descr="https://lh5.googleusercontent.com/yxV5rl-_8R0n9APbWyUwUVSqgwN92A38BfEq-e0MXlM82Jv_XWnzASgxd9I6bC3RDDkyTXuXXO3tUzh4dv4ndAIJS5lWmBNpBzASn94Gc2_7ZMekhOhgt8eqhWKx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650" y="1746738"/>
              <a:ext cx="7867650" cy="14287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9" name="TextBox 8"/>
            <p:cNvSpPr txBox="1"/>
            <p:nvPr/>
          </p:nvSpPr>
          <p:spPr>
            <a:xfrm>
              <a:off x="6995279" y="2836934"/>
              <a:ext cx="14141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[Wigner, 1957]</a:t>
              </a:r>
              <a:endParaRPr lang="en-US" sz="1600" dirty="0"/>
            </a:p>
          </p:txBody>
        </p:sp>
      </p:grpSp>
      <p:pic>
        <p:nvPicPr>
          <p:cNvPr id="2052" name="Picture 4" descr="https://lh5.googleusercontent.com/SgzHfjZxGvtUFf2Kq9zX3nmc7Qc_CK99hbs2Yq1UMq5MqVhBh6aNrfMIifK6pVAhdmCp1AJer1xraUdrMM8i9mAtl1lQtonN3aIH6AjPvhtwWCqqHsbXSmnbum5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05" y="121943"/>
            <a:ext cx="1200150" cy="169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hape 209"/>
          <p:cNvSpPr/>
          <p:nvPr/>
        </p:nvSpPr>
        <p:spPr>
          <a:xfrm>
            <a:off x="7742003" y="163509"/>
            <a:ext cx="1196487" cy="1691640"/>
          </a:xfrm>
          <a:prstGeom prst="rect">
            <a:avLst/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-US" sz="1600" dirty="0" smtClean="0"/>
              <a:t>Photo </a:t>
            </a:r>
          </a:p>
          <a:p>
            <a:pPr algn="ctr"/>
            <a:r>
              <a:rPr lang="en-US" sz="1600" dirty="0" smtClean="0"/>
              <a:t>Unavailable</a:t>
            </a:r>
            <a:endParaRPr sz="1600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569" y="3471290"/>
            <a:ext cx="6089070" cy="934837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014" y="4513220"/>
            <a:ext cx="5004012" cy="6046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769359" y="3364196"/>
            <a:ext cx="17459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</a:rPr>
              <a:t>(Narayana </a:t>
            </a: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</a:rPr>
              <a:t>was 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</a:rPr>
              <a:t>27)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459722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983" y="305098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Dyson (unlike Wigner) </a:t>
            </a:r>
            <a:br>
              <a:rPr lang="en-US" dirty="0" smtClean="0"/>
            </a:br>
            <a:r>
              <a:rPr lang="en-US" dirty="0" smtClean="0"/>
              <a:t>not concerned with statisticians</a:t>
            </a:r>
            <a:endParaRPr lang="en-US" dirty="0"/>
          </a:p>
        </p:txBody>
      </p:sp>
      <p:pic>
        <p:nvPicPr>
          <p:cNvPr id="4" name="Shape 141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474527" y="1741873"/>
            <a:ext cx="3944996" cy="811542"/>
          </a:xfrm>
          <a:prstGeom prst="rect">
            <a:avLst/>
          </a:prstGeom>
        </p:spPr>
      </p:pic>
      <p:pic>
        <p:nvPicPr>
          <p:cNvPr id="5" name="Shape 14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56608" y="2512570"/>
            <a:ext cx="3575725" cy="1147838"/>
          </a:xfrm>
          <a:prstGeom prst="rect">
            <a:avLst/>
          </a:prstGeom>
        </p:spPr>
      </p:pic>
      <p:pic>
        <p:nvPicPr>
          <p:cNvPr id="6" name="Shape 14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618225" y="3523446"/>
            <a:ext cx="3657600" cy="501043"/>
          </a:xfrm>
          <a:prstGeom prst="rect">
            <a:avLst/>
          </a:prstGeom>
        </p:spPr>
      </p:pic>
      <p:pic>
        <p:nvPicPr>
          <p:cNvPr id="7" name="Shape 145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6527611" y="4381906"/>
            <a:ext cx="2105037" cy="235650"/>
          </a:xfrm>
          <a:prstGeom prst="rect">
            <a:avLst/>
          </a:prstGeom>
        </p:spPr>
      </p:pic>
      <p:pic>
        <p:nvPicPr>
          <p:cNvPr id="8" name="Shape 146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922964" y="3921682"/>
            <a:ext cx="3447149" cy="335900"/>
          </a:xfrm>
          <a:prstGeom prst="rect">
            <a:avLst/>
          </a:prstGeom>
        </p:spPr>
      </p:pic>
      <p:pic>
        <p:nvPicPr>
          <p:cNvPr id="10" name="Shape 148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1703621" y="4086037"/>
            <a:ext cx="3347797" cy="656999"/>
          </a:xfrm>
          <a:prstGeom prst="rect">
            <a:avLst/>
          </a:prstGeom>
        </p:spPr>
      </p:pic>
      <p:pic>
        <p:nvPicPr>
          <p:cNvPr id="11" name="Shape 149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214704" y="4541620"/>
            <a:ext cx="3587799" cy="234680"/>
          </a:xfrm>
          <a:prstGeom prst="rect">
            <a:avLst/>
          </a:prstGeom>
        </p:spPr>
      </p:pic>
      <p:sp>
        <p:nvSpPr>
          <p:cNvPr id="12" name="Shape 150"/>
          <p:cNvSpPr txBox="1"/>
          <p:nvPr/>
        </p:nvSpPr>
        <p:spPr>
          <a:xfrm>
            <a:off x="1091707" y="5668375"/>
            <a:ext cx="7083976" cy="6802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en-US" dirty="0" smtClean="0">
                <a:solidFill>
                  <a:schemeClr val="tx1"/>
                </a:solidFill>
              </a:rPr>
              <a:t>Terms </a:t>
            </a:r>
            <a:r>
              <a:rPr lang="en-US" dirty="0">
                <a:solidFill>
                  <a:schemeClr val="tx1"/>
                </a:solidFill>
              </a:rPr>
              <a:t>like </a:t>
            </a:r>
            <a:r>
              <a:rPr lang="en-US" dirty="0" err="1" smtClean="0">
                <a:solidFill>
                  <a:schemeClr val="tx1"/>
                </a:solidFill>
              </a:rPr>
              <a:t>Wishart</a:t>
            </a:r>
            <a:r>
              <a:rPr lang="en-US" dirty="0" smtClean="0">
                <a:solidFill>
                  <a:schemeClr val="tx1"/>
                </a:solidFill>
              </a:rPr>
              <a:t>, MANOVA, Gaussian Ensembles probably </a:t>
            </a:r>
            <a:r>
              <a:rPr lang="en-US" b="1" dirty="0" smtClean="0">
                <a:solidFill>
                  <a:srgbClr val="FF0000"/>
                </a:solidFill>
              </a:rPr>
              <a:t>severed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ties </a:t>
            </a:r>
          </a:p>
          <a:p>
            <a:pPr lvl="0" algn="ctr"/>
            <a:r>
              <a:rPr lang="en-US" dirty="0" err="1" smtClean="0">
                <a:solidFill>
                  <a:schemeClr val="tx1"/>
                </a:solidFill>
              </a:rPr>
              <a:t>Hermite</a:t>
            </a:r>
            <a:r>
              <a:rPr lang="en-US" dirty="0" smtClean="0">
                <a:solidFill>
                  <a:schemeClr val="tx1"/>
                </a:solidFill>
              </a:rPr>
              <a:t>, Laguerre, Jacobi </a:t>
            </a:r>
            <a:r>
              <a:rPr lang="en-US" b="1" dirty="0" smtClean="0">
                <a:solidFill>
                  <a:srgbClr val="FF0000"/>
                </a:solidFill>
              </a:rPr>
              <a:t>unify 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3" name="Shape 151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515690" y="4709583"/>
            <a:ext cx="1747579" cy="234674"/>
          </a:xfrm>
          <a:prstGeom prst="rect">
            <a:avLst/>
          </a:prstGeom>
        </p:spPr>
      </p:pic>
      <p:pic>
        <p:nvPicPr>
          <p:cNvPr id="14" name="Shape 152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3959453" y="2375620"/>
            <a:ext cx="2651324" cy="247787"/>
          </a:xfrm>
          <a:prstGeom prst="rect">
            <a:avLst/>
          </a:prstGeom>
        </p:spPr>
      </p:pic>
      <p:pic>
        <p:nvPicPr>
          <p:cNvPr id="15" name="Shape 153"/>
          <p:cNvPicPr preferRelativeResize="0"/>
          <p:nvPr/>
        </p:nvPicPr>
        <p:blipFill>
          <a:blip r:embed="rId11"/>
          <a:stretch>
            <a:fillRect/>
          </a:stretch>
        </p:blipFill>
        <p:spPr>
          <a:xfrm>
            <a:off x="4645802" y="1795667"/>
            <a:ext cx="3190300" cy="657002"/>
          </a:xfrm>
          <a:prstGeom prst="rect">
            <a:avLst/>
          </a:prstGeom>
        </p:spPr>
      </p:pic>
      <p:pic>
        <p:nvPicPr>
          <p:cNvPr id="16" name="Shape 154"/>
          <p:cNvPicPr preferRelativeResize="0"/>
          <p:nvPr/>
        </p:nvPicPr>
        <p:blipFill>
          <a:blip r:embed="rId12"/>
          <a:stretch>
            <a:fillRect/>
          </a:stretch>
        </p:blipFill>
        <p:spPr>
          <a:xfrm>
            <a:off x="4464402" y="2512570"/>
            <a:ext cx="3476218" cy="1182787"/>
          </a:xfrm>
          <a:prstGeom prst="rect">
            <a:avLst/>
          </a:prstGeom>
        </p:spPr>
      </p:pic>
      <p:pic>
        <p:nvPicPr>
          <p:cNvPr id="17" name="Shape 155"/>
          <p:cNvPicPr preferRelativeResize="0"/>
          <p:nvPr/>
        </p:nvPicPr>
        <p:blipFill>
          <a:blip r:embed="rId13"/>
          <a:stretch>
            <a:fillRect/>
          </a:stretch>
        </p:blipFill>
        <p:spPr>
          <a:xfrm>
            <a:off x="4607344" y="3617970"/>
            <a:ext cx="3052781" cy="247775"/>
          </a:xfrm>
          <a:prstGeom prst="rect">
            <a:avLst/>
          </a:prstGeom>
        </p:spPr>
      </p:pic>
      <p:pic>
        <p:nvPicPr>
          <p:cNvPr id="18" name="Shape 156"/>
          <p:cNvPicPr preferRelativeResize="0"/>
          <p:nvPr/>
        </p:nvPicPr>
        <p:blipFill>
          <a:blip r:embed="rId14"/>
          <a:stretch>
            <a:fillRect/>
          </a:stretch>
        </p:blipFill>
        <p:spPr>
          <a:xfrm>
            <a:off x="4939626" y="3807670"/>
            <a:ext cx="3575724" cy="614420"/>
          </a:xfrm>
          <a:prstGeom prst="rect">
            <a:avLst/>
          </a:prstGeom>
        </p:spPr>
      </p:pic>
      <p:pic>
        <p:nvPicPr>
          <p:cNvPr id="19" name="Shape 157"/>
          <p:cNvPicPr preferRelativeResize="0"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26688" y="4549044"/>
            <a:ext cx="3028528" cy="892387"/>
          </a:xfrm>
          <a:prstGeom prst="rect">
            <a:avLst/>
          </a:prstGeom>
        </p:spPr>
      </p:pic>
      <p:pic>
        <p:nvPicPr>
          <p:cNvPr id="20" name="Shape 158"/>
          <p:cNvPicPr preferRelativeResize="0"/>
          <p:nvPr/>
        </p:nvPicPr>
        <p:blipFill>
          <a:blip r:embed="rId16"/>
          <a:stretch>
            <a:fillRect/>
          </a:stretch>
        </p:blipFill>
        <p:spPr>
          <a:xfrm>
            <a:off x="225739" y="4877539"/>
            <a:ext cx="4145324" cy="408775"/>
          </a:xfrm>
          <a:prstGeom prst="rect">
            <a:avLst/>
          </a:prstGeom>
        </p:spPr>
      </p:pic>
      <p:sp>
        <p:nvSpPr>
          <p:cNvPr id="9" name="Shape 147"/>
          <p:cNvSpPr txBox="1"/>
          <p:nvPr/>
        </p:nvSpPr>
        <p:spPr>
          <a:xfrm>
            <a:off x="2167876" y="3052177"/>
            <a:ext cx="4360984" cy="7745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Papers </a:t>
            </a:r>
            <a:r>
              <a:rPr lang="en-US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concern </a:t>
            </a:r>
            <a:r>
              <a:rPr lang="en-US" sz="2000" dirty="0">
                <a:solidFill>
                  <a:schemeClr val="tx1"/>
                </a:solidFill>
              </a:rPr>
              <a:t>β </a:t>
            </a:r>
            <a:r>
              <a:rPr lang="en-US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=1,2,4 </a:t>
            </a:r>
            <a:r>
              <a:rPr lang="en-US" sz="2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Hermite</a:t>
            </a:r>
            <a:endParaRPr lang="en-US" sz="2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>
              <a:buNone/>
            </a:pP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(lost touch with </a:t>
            </a:r>
            <a:r>
              <a:rPr lang="en-US" sz="2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Laguerre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and  </a:t>
            </a:r>
            <a:r>
              <a:rPr lang="en-US" sz="2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Jacobi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</a:p>
          <a:p>
            <a:pPr lvl="0" algn="ctr" rtl="0">
              <a:buNone/>
            </a:pPr>
            <a:endParaRPr lang="en-US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58503" y="109898"/>
            <a:ext cx="1411515" cy="167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863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664</TotalTime>
  <Words>2068</Words>
  <Application>Microsoft Macintosh PowerPoint</Application>
  <PresentationFormat>On-screen Show (4:3)</PresentationFormat>
  <Paragraphs>452</Paragraphs>
  <Slides>60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Office Theme</vt:lpstr>
      <vt:lpstr>On an Integral Geometry Inspired Method for Conditional Sampling from Gaussian Ensembles</vt:lpstr>
      <vt:lpstr>Talk Sandwich</vt:lpstr>
      <vt:lpstr>Stories “Lost and Found”</vt:lpstr>
      <vt:lpstr>Lost and Found</vt:lpstr>
      <vt:lpstr>In the beginning… Statisticians found the Laguerre and Jacobi Ensembles</vt:lpstr>
      <vt:lpstr>1951: Bargmann, Von Neumann carry the “Wishart torch” to Princeton</vt:lpstr>
      <vt:lpstr>Wigner referencing Wishart 1955-1957</vt:lpstr>
      <vt:lpstr>Wigner and Narayana</vt:lpstr>
      <vt:lpstr>Dyson (unlike Wigner)  not concerned with statisticians</vt:lpstr>
      <vt:lpstr>Dyson’s Needle in the Haystack </vt:lpstr>
      <vt:lpstr>Dyson’s: Wishart Reference (We’d call it GOE)</vt:lpstr>
      <vt:lpstr>1964: Harvey Leff</vt:lpstr>
      <vt:lpstr>RMT Monte Carlo Computation goes Way Back</vt:lpstr>
      <vt:lpstr>First MC Experiments (1958)</vt:lpstr>
      <vt:lpstr>Early Computations: especially level density &amp; spacings</vt:lpstr>
      <vt:lpstr>PowerPoint Presentation</vt:lpstr>
      <vt:lpstr> Random Matrix Diagonalization 1962 Fortran Program  </vt:lpstr>
      <vt:lpstr>On an Integral Geometry Inspired Method for Conditional Sampling from Gaussian Ensembles</vt:lpstr>
      <vt:lpstr>Outline</vt:lpstr>
      <vt:lpstr>Motivating Example:  General β Tracy-Widom</vt:lpstr>
      <vt:lpstr>Motivating Example:  General β Tracy-Widom</vt:lpstr>
      <vt:lpstr>Motivating Example:  General β Tracy-Widom</vt:lpstr>
      <vt:lpstr>Need Algorithms for cases such as</vt:lpstr>
      <vt:lpstr>The Competition: Markov Chain Monte Carlo?</vt:lpstr>
      <vt:lpstr>Conditional Probability  on a Sphere</vt:lpstr>
      <vt:lpstr>Crofton Formula  for hypersurface volume</vt:lpstr>
      <vt:lpstr>Ribbon Areas</vt:lpstr>
      <vt:lpstr>Solving on Great Circles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Nonlinear Solver</vt:lpstr>
      <vt:lpstr>Conditional Probability</vt:lpstr>
      <vt:lpstr>PowerPoint Presentation</vt:lpstr>
      <vt:lpstr>PowerPoint Presentation</vt:lpstr>
      <vt:lpstr>A good computational trick is also a good theoretical trick….</vt:lpstr>
      <vt:lpstr>Integral Geometry and Crofton’s Formula</vt:lpstr>
      <vt:lpstr>Our Algorithm</vt:lpstr>
      <vt:lpstr>Using the Algorithm, in </vt:lpstr>
      <vt:lpstr>Using the Algorithm, in </vt:lpstr>
      <vt:lpstr>Using the Algorithm, in </vt:lpstr>
      <vt:lpstr>Using the Algorithm, in </vt:lpstr>
      <vt:lpstr>Using the Algorithm, in </vt:lpstr>
      <vt:lpstr>Using the Algorithm, in </vt:lpstr>
      <vt:lpstr>Conditional Probability Example: Evolving Tracy-Widom</vt:lpstr>
      <vt:lpstr>Conditional Probability Example:  Numerical Example Results</vt:lpstr>
      <vt:lpstr>PowerPoint Presentation</vt:lpstr>
      <vt:lpstr>PowerPoint Presentation</vt:lpstr>
      <vt:lpstr>PowerPoint Presentation</vt:lpstr>
      <vt:lpstr>PowerPoint Presentation</vt:lpstr>
      <vt:lpstr>Condition on       Evolve  β=2 spike to β=1 </vt:lpstr>
      <vt:lpstr>Complexity Comparison:  Suppose we reduce the bin size – we can imagine some physical Catastrophic System Failure cases</vt:lpstr>
      <vt:lpstr>Possible Extension: Conditioning on large numbers of variables</vt:lpstr>
      <vt:lpstr>Applications</vt:lpstr>
      <vt:lpstr>Acknowledgements</vt:lpstr>
    </vt:vector>
  </TitlesOfParts>
  <Company>Unknown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Bernie Wang</dc:creator>
  <cp:lastModifiedBy>Bernie Wang</cp:lastModifiedBy>
  <cp:revision>292</cp:revision>
  <dcterms:created xsi:type="dcterms:W3CDTF">2014-01-07T04:22:01Z</dcterms:created>
  <dcterms:modified xsi:type="dcterms:W3CDTF">2014-01-12T19:34:18Z</dcterms:modified>
</cp:coreProperties>
</file>