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0" r:id="rId2"/>
    <p:sldId id="480" r:id="rId3"/>
    <p:sldId id="481" r:id="rId4"/>
    <p:sldId id="482" r:id="rId5"/>
    <p:sldId id="483" r:id="rId6"/>
    <p:sldId id="497" r:id="rId7"/>
    <p:sldId id="485" r:id="rId8"/>
    <p:sldId id="494" r:id="rId9"/>
    <p:sldId id="495" r:id="rId10"/>
    <p:sldId id="49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a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694" autoAdjust="0"/>
  </p:normalViewPr>
  <p:slideViewPr>
    <p:cSldViewPr snapToGrid="0">
      <p:cViewPr varScale="1">
        <p:scale>
          <a:sx n="111" d="100"/>
          <a:sy n="111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6" d="100"/>
        <a:sy n="46" d="100"/>
      </p:scale>
      <p:origin x="0" y="26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283A-13AD-0A49-BCFB-23A75588D1FA}" type="datetime1">
              <a:rPr lang="en-US" smtClean="0"/>
              <a:t>6/9/14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77868-DEF7-F546-B8CA-AA4A671B8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4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B146D-6D5C-DD40-AE5B-F608A1586856}" type="datetime1">
              <a:rPr lang="en-US" smtClean="0"/>
              <a:t>6/9/14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08105-3F30-4416-B131-7A21687F2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53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08105-3F30-4416-B131-7A21687F27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23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1588-D2B4-E14F-B34C-95FDCC7D9797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7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47A0-75F4-3246-AF6A-DB0C926FB03F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7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6B0D-DD64-3A47-880A-4FD00D627F0B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1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B3EA-7FB5-E141-912F-372D726B9191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 descr="http://upload.wikimedia.org/wikipedia/en/thumb/0/0c/MIT_logo.svg/350px-MIT_logo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0398" y="6356351"/>
            <a:ext cx="67407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8595997" y="6596390"/>
            <a:ext cx="54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0CFADB8-D136-414E-913D-7271A6FA4D84}" type="slidenum">
              <a:rPr lang="en-US" sz="1100" smtClean="0"/>
              <a:t>‹#›</a:t>
            </a:fld>
            <a:r>
              <a:rPr lang="en-US" sz="1100" dirty="0" smtClean="0"/>
              <a:t>/30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1161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D0C9-878B-CD4A-AEF3-9513A4A56664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01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702B-2922-594B-810F-3E59D3DC17D2}" type="datetime1">
              <a:rPr lang="en-US" smtClean="0"/>
              <a:t>6/9/14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5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17FCA-57D3-B24E-8D94-8B75135942B7}" type="datetime1">
              <a:rPr lang="en-US" smtClean="0"/>
              <a:t>6/9/14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6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AE59-E784-0044-A490-ED4F6A71A1C4}" type="datetime1">
              <a:rPr lang="en-US" smtClean="0"/>
              <a:t>6/9/14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B6C1-3083-1C46-93B3-CE7665D6B948}" type="datetime1">
              <a:rPr lang="en-US" smtClean="0"/>
              <a:t>6/9/14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8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3EE3-B7EC-C24B-B50C-E0D068B2DDC8}" type="datetime1">
              <a:rPr lang="en-US" smtClean="0"/>
              <a:t>6/9/14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0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C5A0-A723-D448-A782-48D09CBF64F9}" type="datetime1">
              <a:rPr lang="en-US" smtClean="0"/>
              <a:t>6/9/14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66A7-A546-3147-BA9A-66806C0C0614}" type="datetime1">
              <a:rPr lang="en-US" smtClean="0"/>
              <a:t>6/9/14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59006-9E23-44F5-81C6-BA0167BDBB74}" type="slidenum">
              <a:rPr lang="en-US" smtClean="0"/>
              <a:t>‹#›</a:t>
            </a:fld>
            <a:r>
              <a:rPr lang="en-US" dirty="0" smtClean="0"/>
              <a:t>/49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96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ulia.readthedocs.org/en/latest/packages/packagelist/" TargetMode="Externa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861" y="488367"/>
            <a:ext cx="6744677" cy="238760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228" y="1785906"/>
            <a:ext cx="6858000" cy="2148220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800" dirty="0" smtClean="0"/>
              <a:t>Alan Edelman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Computer Science &amp; AI Laboratories</a:t>
            </a:r>
          </a:p>
          <a:p>
            <a:r>
              <a:rPr lang="en-US" dirty="0" smtClean="0"/>
              <a:t>June 9, </a:t>
            </a:r>
            <a:r>
              <a:rPr lang="en-US" dirty="0" smtClean="0"/>
              <a:t>2014</a:t>
            </a:r>
          </a:p>
          <a:p>
            <a:r>
              <a:rPr lang="en-US" dirty="0" smtClean="0"/>
              <a:t>Jeff </a:t>
            </a:r>
            <a:r>
              <a:rPr lang="en-US" dirty="0" err="1" smtClean="0"/>
              <a:t>Bezanson</a:t>
            </a:r>
            <a:r>
              <a:rPr lang="en-US" dirty="0" smtClean="0"/>
              <a:t>, Stefan </a:t>
            </a:r>
            <a:r>
              <a:rPr lang="en-US" dirty="0" err="1" smtClean="0"/>
              <a:t>Karpinski</a:t>
            </a:r>
            <a:r>
              <a:rPr lang="en-US" dirty="0" smtClean="0"/>
              <a:t>, Viral Shah and may collaborators worldwide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900" y="6088758"/>
            <a:ext cx="2157175" cy="596142"/>
          </a:xfrm>
          <a:prstGeom prst="rect">
            <a:avLst/>
          </a:prstGeom>
        </p:spPr>
      </p:pic>
      <p:pic>
        <p:nvPicPr>
          <p:cNvPr id="7" name="pasted-image.png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/>
          </a:blip>
          <a:stretch>
            <a:fillRect/>
          </a:stretch>
        </p:blipFill>
        <p:spPr>
          <a:xfrm>
            <a:off x="2996671" y="130003"/>
            <a:ext cx="2475313" cy="178123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78523" y="4499473"/>
            <a:ext cx="4099997" cy="1382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Try Julia/</a:t>
            </a:r>
            <a:r>
              <a:rPr lang="en-US" dirty="0" err="1" smtClean="0"/>
              <a:t>Ijulia</a:t>
            </a:r>
            <a:r>
              <a:rPr lang="en-US" dirty="0" smtClean="0"/>
              <a:t> today</a:t>
            </a:r>
          </a:p>
          <a:p>
            <a:pPr algn="l"/>
            <a:r>
              <a:rPr lang="en-US" dirty="0" err="1" smtClean="0"/>
              <a:t>google</a:t>
            </a:r>
            <a:r>
              <a:rPr lang="en-US" dirty="0" smtClean="0"/>
              <a:t>: </a:t>
            </a:r>
            <a:r>
              <a:rPr lang="en-US" dirty="0" err="1" smtClean="0"/>
              <a:t>julia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downloads</a:t>
            </a:r>
          </a:p>
          <a:p>
            <a:pPr algn="l"/>
            <a:r>
              <a:rPr lang="en-US" dirty="0" smtClean="0">
                <a:sym typeface="Wingdings"/>
              </a:rPr>
              <a:t>8pm room 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1833" y="3927213"/>
            <a:ext cx="1719977" cy="2790828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239963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Notebooks to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multiple dispatch?</a:t>
            </a:r>
          </a:p>
          <a:p>
            <a:r>
              <a:rPr lang="en-US" dirty="0" smtClean="0"/>
              <a:t>iterators</a:t>
            </a:r>
          </a:p>
          <a:p>
            <a:r>
              <a:rPr lang="en-US" dirty="0" smtClean="0"/>
              <a:t>Inspired today</a:t>
            </a:r>
          </a:p>
          <a:p>
            <a:r>
              <a:rPr lang="en-US" dirty="0" smtClean="0"/>
              <a:t>Parallel Tracy </a:t>
            </a:r>
            <a:r>
              <a:rPr lang="en-US" dirty="0" err="1" smtClean="0"/>
              <a:t>widom</a:t>
            </a:r>
            <a:endParaRPr lang="en-US" dirty="0" smtClean="0"/>
          </a:p>
          <a:p>
            <a:r>
              <a:rPr lang="en-US" dirty="0" smtClean="0"/>
              <a:t>Web server</a:t>
            </a:r>
          </a:p>
          <a:p>
            <a:r>
              <a:rPr lang="en-US" dirty="0" smtClean="0"/>
              <a:t>Block SVD</a:t>
            </a:r>
          </a:p>
          <a:p>
            <a:r>
              <a:rPr lang="en-US" dirty="0" smtClean="0"/>
              <a:t>Fractals</a:t>
            </a:r>
          </a:p>
          <a:p>
            <a:r>
              <a:rPr lang="en-US" dirty="0" smtClean="0"/>
              <a:t>Linear Algebra Tutorial</a:t>
            </a:r>
          </a:p>
          <a:p>
            <a:r>
              <a:rPr lang="en-US" dirty="0" smtClean="0"/>
              <a:t>The Colors of Chemistry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20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 smtClean="0"/>
              <a:t>Stereotypes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121224"/>
            <a:ext cx="5447134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Computer Scientists don’t take derivatives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but computer scientists are great at abstractions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 Computational Scientists can’t declare types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but computational scientists are great at 	engineering simulations and numerical algorithms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6316" y="1247117"/>
            <a:ext cx="3270380" cy="429561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7698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7"/>
          <p:cNvGrpSpPr/>
          <p:nvPr/>
        </p:nvGrpSpPr>
        <p:grpSpPr>
          <a:xfrm>
            <a:off x="2882899" y="761050"/>
            <a:ext cx="2698050" cy="487317"/>
            <a:chOff x="-1" y="-22682"/>
            <a:chExt cx="3837225" cy="693071"/>
          </a:xfrm>
        </p:grpSpPr>
        <p:sp>
          <p:nvSpPr>
            <p:cNvPr id="75" name="Shape 75"/>
            <p:cNvSpPr/>
            <p:nvPr/>
          </p:nvSpPr>
          <p:spPr>
            <a:xfrm>
              <a:off x="-1" y="-22676"/>
              <a:ext cx="1787650" cy="6930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methods</a:t>
              </a:r>
            </a:p>
          </p:txBody>
        </p:sp>
        <p:sp>
          <p:nvSpPr>
            <p:cNvPr id="76" name="Shape 76"/>
            <p:cNvSpPr/>
            <p:nvPr/>
          </p:nvSpPr>
          <p:spPr>
            <a:xfrm>
              <a:off x="2351473" y="-22682"/>
              <a:ext cx="1485751" cy="6930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00882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objects</a:t>
              </a:r>
            </a:p>
          </p:txBody>
        </p:sp>
      </p:grpSp>
      <p:sp>
        <p:nvSpPr>
          <p:cNvPr id="78" name="Shape 78"/>
          <p:cNvSpPr/>
          <p:nvPr/>
        </p:nvSpPr>
        <p:spPr>
          <a:xfrm>
            <a:off x="0" y="-1478"/>
            <a:ext cx="6277882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4000"/>
            </a:lvl1pPr>
          </a:lstStyle>
          <a:p>
            <a:pPr lvl="0">
              <a:defRPr sz="1800"/>
            </a:pPr>
            <a:r>
              <a:rPr sz="2800"/>
              <a:t>Object-oriented programming with classes</a:t>
            </a:r>
          </a:p>
        </p:txBody>
      </p:sp>
      <p:sp>
        <p:nvSpPr>
          <p:cNvPr id="79" name="Shape 79"/>
          <p:cNvSpPr/>
          <p:nvPr/>
        </p:nvSpPr>
        <p:spPr>
          <a:xfrm>
            <a:off x="676691" y="1231696"/>
            <a:ext cx="4404466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What can I </a:t>
            </a:r>
            <a:r>
              <a:rPr sz="2500" u="sng"/>
              <a:t>  </a:t>
            </a:r>
            <a:r>
              <a:rPr sz="2500" b="1" u="sng"/>
              <a:t>do with/to</a:t>
            </a:r>
            <a:r>
              <a:rPr sz="2500" u="sng"/>
              <a:t>  </a:t>
            </a:r>
            <a:r>
              <a:rPr sz="2500"/>
              <a:t> a </a:t>
            </a:r>
            <a:r>
              <a:rPr sz="2500" b="1" u="sng"/>
              <a:t>thing</a:t>
            </a:r>
            <a:r>
              <a:rPr sz="2500"/>
              <a:t>?</a:t>
            </a:r>
          </a:p>
        </p:txBody>
      </p:sp>
      <p:grpSp>
        <p:nvGrpSpPr>
          <p:cNvPr id="88" name="Group 88"/>
          <p:cNvGrpSpPr/>
          <p:nvPr/>
        </p:nvGrpSpPr>
        <p:grpSpPr>
          <a:xfrm>
            <a:off x="2967856" y="1636936"/>
            <a:ext cx="1665190" cy="1853556"/>
            <a:chOff x="-355347" y="-22683"/>
            <a:chExt cx="2368269" cy="2636167"/>
          </a:xfrm>
        </p:grpSpPr>
        <p:sp>
          <p:nvSpPr>
            <p:cNvPr id="80" name="Shape 80"/>
            <p:cNvSpPr/>
            <p:nvPr/>
          </p:nvSpPr>
          <p:spPr>
            <a:xfrm>
              <a:off x="0" y="625017"/>
              <a:ext cx="1360851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top up</a:t>
              </a:r>
            </a:p>
          </p:txBody>
        </p:sp>
        <p:sp>
          <p:nvSpPr>
            <p:cNvPr id="81" name="Shape 81"/>
            <p:cNvSpPr/>
            <p:nvPr/>
          </p:nvSpPr>
          <p:spPr>
            <a:xfrm>
              <a:off x="-355347" y="1272717"/>
              <a:ext cx="1656739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pay fare</a:t>
              </a:r>
            </a:p>
          </p:txBody>
        </p:sp>
        <p:sp>
          <p:nvSpPr>
            <p:cNvPr id="82" name="Shape 82"/>
            <p:cNvSpPr/>
            <p:nvPr/>
          </p:nvSpPr>
          <p:spPr>
            <a:xfrm>
              <a:off x="482804" y="1920417"/>
              <a:ext cx="896203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lose</a:t>
              </a:r>
            </a:p>
          </p:txBody>
        </p:sp>
        <p:sp>
          <p:nvSpPr>
            <p:cNvPr id="83" name="Shape 83"/>
            <p:cNvSpPr/>
            <p:nvPr/>
          </p:nvSpPr>
          <p:spPr>
            <a:xfrm>
              <a:off x="559156" y="-22683"/>
              <a:ext cx="831415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buy</a:t>
              </a:r>
            </a:p>
          </p:txBody>
        </p:sp>
        <p:sp>
          <p:nvSpPr>
            <p:cNvPr id="84" name="Shape 84"/>
            <p:cNvSpPr/>
            <p:nvPr/>
          </p:nvSpPr>
          <p:spPr>
            <a:xfrm flipV="1">
              <a:off x="1487951" y="1869103"/>
              <a:ext cx="429597" cy="429598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1444588" y="332830"/>
              <a:ext cx="484929" cy="484929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1440448" y="983291"/>
              <a:ext cx="572474" cy="236040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 flipV="1">
              <a:off x="1441090" y="1414971"/>
              <a:ext cx="545860" cy="261253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</p:grpSp>
      <p:grpSp>
        <p:nvGrpSpPr>
          <p:cNvPr id="99" name="Group 99"/>
          <p:cNvGrpSpPr/>
          <p:nvPr/>
        </p:nvGrpSpPr>
        <p:grpSpPr>
          <a:xfrm>
            <a:off x="3013188" y="3425594"/>
            <a:ext cx="3154279" cy="1853556"/>
            <a:chOff x="-1" y="-22683"/>
            <a:chExt cx="4486084" cy="2636167"/>
          </a:xfrm>
        </p:grpSpPr>
        <p:grpSp>
          <p:nvGrpSpPr>
            <p:cNvPr id="97" name="Group 97"/>
            <p:cNvGrpSpPr/>
            <p:nvPr/>
          </p:nvGrpSpPr>
          <p:grpSpPr>
            <a:xfrm>
              <a:off x="-1" y="-22683"/>
              <a:ext cx="2355570" cy="2636167"/>
              <a:chOff x="-342647" y="-22683"/>
              <a:chExt cx="2355569" cy="2636167"/>
            </a:xfrm>
          </p:grpSpPr>
          <p:sp>
            <p:nvSpPr>
              <p:cNvPr id="89" name="Shape 89"/>
              <p:cNvSpPr/>
              <p:nvPr/>
            </p:nvSpPr>
            <p:spPr>
              <a:xfrm>
                <a:off x="0" y="625017"/>
                <a:ext cx="1360850" cy="69306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l">
                  <a:defRPr>
                    <a:solidFill>
                      <a:srgbClr val="773F9B"/>
                    </a:solidFill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2500"/>
                  <a:t>top up</a:t>
                </a:r>
              </a:p>
            </p:txBody>
          </p:sp>
          <p:sp>
            <p:nvSpPr>
              <p:cNvPr id="90" name="Shape 90"/>
              <p:cNvSpPr/>
              <p:nvPr/>
            </p:nvSpPr>
            <p:spPr>
              <a:xfrm>
                <a:off x="-342647" y="1272717"/>
                <a:ext cx="1656738" cy="69306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l">
                  <a:defRPr>
                    <a:solidFill>
                      <a:srgbClr val="773F9B"/>
                    </a:solidFill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2500"/>
                  <a:t>pay fare</a:t>
                </a:r>
              </a:p>
            </p:txBody>
          </p:sp>
          <p:sp>
            <p:nvSpPr>
              <p:cNvPr id="91" name="Shape 91"/>
              <p:cNvSpPr/>
              <p:nvPr/>
            </p:nvSpPr>
            <p:spPr>
              <a:xfrm>
                <a:off x="482803" y="1920417"/>
                <a:ext cx="896203" cy="69306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l">
                  <a:defRPr>
                    <a:solidFill>
                      <a:srgbClr val="773F9B"/>
                    </a:solidFill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2500"/>
                  <a:t>lose</a:t>
                </a:r>
              </a:p>
            </p:txBody>
          </p:sp>
          <p:sp>
            <p:nvSpPr>
              <p:cNvPr id="92" name="Shape 92"/>
              <p:cNvSpPr/>
              <p:nvPr/>
            </p:nvSpPr>
            <p:spPr>
              <a:xfrm>
                <a:off x="559155" y="-22683"/>
                <a:ext cx="831415" cy="69306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>
                    <a:solidFill>
                      <a:srgbClr val="773F9B"/>
                    </a:solidFill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2500"/>
                  <a:t>buy</a:t>
                </a:r>
              </a:p>
            </p:txBody>
          </p:sp>
          <p:sp>
            <p:nvSpPr>
              <p:cNvPr id="93" name="Shape 93"/>
              <p:cNvSpPr/>
              <p:nvPr/>
            </p:nvSpPr>
            <p:spPr>
              <a:xfrm flipV="1">
                <a:off x="1487951" y="1869103"/>
                <a:ext cx="429597" cy="429598"/>
              </a:xfrm>
              <a:prstGeom prst="line">
                <a:avLst/>
              </a:prstGeom>
              <a:noFill/>
              <a:ln w="25400" cap="flat">
                <a:solidFill>
                  <a:srgbClr val="773F9B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400"/>
                </a:pPr>
                <a:endParaRPr/>
              </a:p>
            </p:txBody>
          </p:sp>
          <p:sp>
            <p:nvSpPr>
              <p:cNvPr id="94" name="Shape 94"/>
              <p:cNvSpPr/>
              <p:nvPr/>
            </p:nvSpPr>
            <p:spPr>
              <a:xfrm>
                <a:off x="1444588" y="332830"/>
                <a:ext cx="484929" cy="484929"/>
              </a:xfrm>
              <a:prstGeom prst="line">
                <a:avLst/>
              </a:prstGeom>
              <a:noFill/>
              <a:ln w="25400" cap="flat">
                <a:solidFill>
                  <a:srgbClr val="773F9B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400"/>
                </a:pPr>
                <a:endParaRPr/>
              </a:p>
            </p:txBody>
          </p:sp>
          <p:sp>
            <p:nvSpPr>
              <p:cNvPr id="95" name="Shape 95"/>
              <p:cNvSpPr/>
              <p:nvPr/>
            </p:nvSpPr>
            <p:spPr>
              <a:xfrm>
                <a:off x="1440448" y="983291"/>
                <a:ext cx="572474" cy="236040"/>
              </a:xfrm>
              <a:prstGeom prst="line">
                <a:avLst/>
              </a:prstGeom>
              <a:noFill/>
              <a:ln w="25400" cap="flat">
                <a:solidFill>
                  <a:srgbClr val="773F9B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400"/>
                </a:pPr>
                <a:endParaRPr/>
              </a:p>
            </p:txBody>
          </p:sp>
          <p:sp>
            <p:nvSpPr>
              <p:cNvPr id="96" name="Shape 96"/>
              <p:cNvSpPr/>
              <p:nvPr/>
            </p:nvSpPr>
            <p:spPr>
              <a:xfrm flipV="1">
                <a:off x="1441090" y="1414971"/>
                <a:ext cx="545860" cy="261253"/>
              </a:xfrm>
              <a:prstGeom prst="line">
                <a:avLst/>
              </a:prstGeom>
              <a:noFill/>
              <a:ln w="25400" cap="flat">
                <a:solidFill>
                  <a:srgbClr val="773F9B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400"/>
                </a:pPr>
                <a:endParaRPr/>
              </a:p>
            </p:txBody>
          </p:sp>
        </p:grpSp>
        <p:pic>
          <p:nvPicPr>
            <p:cNvPr id="98" name="pasted-image.jp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241267" y="580896"/>
              <a:ext cx="2244816" cy="142900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00" name="pasted-image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69685" y="2042490"/>
            <a:ext cx="1624646" cy="104214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7" name="Group 107"/>
          <p:cNvGrpSpPr/>
          <p:nvPr/>
        </p:nvGrpSpPr>
        <p:grpSpPr>
          <a:xfrm>
            <a:off x="2988706" y="5277617"/>
            <a:ext cx="1674429" cy="1449928"/>
            <a:chOff x="0" y="-22683"/>
            <a:chExt cx="2381407" cy="2062119"/>
          </a:xfrm>
        </p:grpSpPr>
        <p:sp>
          <p:nvSpPr>
            <p:cNvPr id="101" name="Shape 101"/>
            <p:cNvSpPr/>
            <p:nvPr/>
          </p:nvSpPr>
          <p:spPr>
            <a:xfrm>
              <a:off x="0" y="661842"/>
              <a:ext cx="1656738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pay fare</a:t>
              </a:r>
            </a:p>
          </p:txBody>
        </p:sp>
        <p:sp>
          <p:nvSpPr>
            <p:cNvPr id="102" name="Shape 102"/>
            <p:cNvSpPr/>
            <p:nvPr/>
          </p:nvSpPr>
          <p:spPr>
            <a:xfrm>
              <a:off x="830275" y="1346369"/>
              <a:ext cx="896202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lose</a:t>
              </a:r>
            </a:p>
          </p:txBody>
        </p:sp>
        <p:sp>
          <p:nvSpPr>
            <p:cNvPr id="103" name="Shape 103"/>
            <p:cNvSpPr/>
            <p:nvPr/>
          </p:nvSpPr>
          <p:spPr>
            <a:xfrm>
              <a:off x="906627" y="-22683"/>
              <a:ext cx="831414" cy="693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773F9B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2500"/>
                <a:t>buy</a:t>
              </a:r>
            </a:p>
          </p:txBody>
        </p:sp>
        <p:sp>
          <p:nvSpPr>
            <p:cNvPr id="104" name="Shape 104"/>
            <p:cNvSpPr/>
            <p:nvPr/>
          </p:nvSpPr>
          <p:spPr>
            <a:xfrm>
              <a:off x="1896477" y="368245"/>
              <a:ext cx="484930" cy="484929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 flipV="1">
              <a:off x="1896478" y="1219282"/>
              <a:ext cx="464640" cy="464641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1892474" y="1036228"/>
              <a:ext cx="472648" cy="1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400"/>
              </a:pPr>
              <a:endParaRPr/>
            </a:p>
          </p:txBody>
        </p:sp>
      </p:grpSp>
      <p:pic>
        <p:nvPicPr>
          <p:cNvPr id="108" name="pasted-image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90301" y="5674326"/>
            <a:ext cx="1577166" cy="693209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Shape 109"/>
          <p:cNvSpPr/>
          <p:nvPr/>
        </p:nvSpPr>
        <p:spPr>
          <a:xfrm>
            <a:off x="6466602" y="2940950"/>
            <a:ext cx="2056161" cy="1687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class-based OO</a:t>
            </a:r>
          </a:p>
          <a:p>
            <a:pPr lvl="0" algn="l">
              <a:defRPr sz="1800"/>
            </a:pPr>
            <a:endParaRPr sz="2000"/>
          </a:p>
          <a:p>
            <a:pPr lvl="0" algn="l">
              <a:defRPr sz="1800"/>
            </a:pPr>
            <a:r>
              <a:rPr sz="2000"/>
              <a:t>classes are more</a:t>
            </a:r>
          </a:p>
          <a:p>
            <a:pPr lvl="0" algn="l">
              <a:defRPr sz="1800"/>
            </a:pPr>
            <a:r>
              <a:rPr sz="2000"/>
              <a:t>fundamental</a:t>
            </a:r>
          </a:p>
          <a:p>
            <a:pPr lvl="0" algn="l">
              <a:defRPr sz="1800"/>
            </a:pPr>
            <a:r>
              <a:rPr sz="2000"/>
              <a:t>than methods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7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 advAuto="0"/>
      <p:bldP spid="88" grpId="0" animBg="1" advAuto="0"/>
      <p:bldP spid="99" grpId="0" animBg="1" advAuto="0"/>
      <p:bldP spid="100" grpId="0" animBg="1" advAuto="0"/>
      <p:bldP spid="107" grpId="0" animBg="1" advAuto="0"/>
      <p:bldP spid="108" grpId="0" animBg="1" advAuto="0"/>
      <p:bldP spid="109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/>
        </p:nvSpPr>
        <p:spPr>
          <a:xfrm>
            <a:off x="3967521" y="2152437"/>
            <a:ext cx="682286" cy="2545260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0" y="-1478"/>
            <a:ext cx="7432420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4000"/>
            </a:lvl1pPr>
          </a:lstStyle>
          <a:p>
            <a:pPr lvl="0">
              <a:defRPr sz="1800"/>
            </a:pPr>
            <a:r>
              <a:rPr sz="2800"/>
              <a:t>Object-oriented programming with multi-methods</a:t>
            </a:r>
          </a:p>
        </p:txBody>
      </p:sp>
      <p:sp>
        <p:nvSpPr>
          <p:cNvPr id="113" name="Shape 113"/>
          <p:cNvSpPr/>
          <p:nvPr/>
        </p:nvSpPr>
        <p:spPr>
          <a:xfrm>
            <a:off x="676691" y="1231696"/>
            <a:ext cx="4404466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What can I </a:t>
            </a:r>
            <a:r>
              <a:rPr sz="2500" u="sng"/>
              <a:t>  </a:t>
            </a:r>
            <a:r>
              <a:rPr sz="2500" b="1" u="sng"/>
              <a:t>do with/to</a:t>
            </a:r>
            <a:r>
              <a:rPr sz="2500" u="sng"/>
              <a:t>  </a:t>
            </a:r>
            <a:r>
              <a:rPr sz="2500"/>
              <a:t> a </a:t>
            </a:r>
            <a:r>
              <a:rPr sz="2500" b="1" u="sng"/>
              <a:t>thing</a:t>
            </a:r>
            <a:r>
              <a:rPr sz="2500"/>
              <a:t>?</a:t>
            </a:r>
          </a:p>
        </p:txBody>
      </p:sp>
      <p:sp>
        <p:nvSpPr>
          <p:cNvPr id="114" name="Shape 114"/>
          <p:cNvSpPr/>
          <p:nvPr/>
        </p:nvSpPr>
        <p:spPr>
          <a:xfrm>
            <a:off x="2949819" y="2854494"/>
            <a:ext cx="926388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top up</a:t>
            </a:r>
          </a:p>
        </p:txBody>
      </p:sp>
      <p:sp>
        <p:nvSpPr>
          <p:cNvPr id="115" name="Shape 115"/>
          <p:cNvSpPr/>
          <p:nvPr/>
        </p:nvSpPr>
        <p:spPr>
          <a:xfrm>
            <a:off x="2705503" y="3788931"/>
            <a:ext cx="1134434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pay fare</a:t>
            </a:r>
          </a:p>
        </p:txBody>
      </p:sp>
      <p:sp>
        <p:nvSpPr>
          <p:cNvPr id="116" name="Shape 116"/>
          <p:cNvSpPr/>
          <p:nvPr/>
        </p:nvSpPr>
        <p:spPr>
          <a:xfrm>
            <a:off x="3289291" y="4723366"/>
            <a:ext cx="59968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lose</a:t>
            </a:r>
          </a:p>
        </p:txBody>
      </p:sp>
      <p:sp>
        <p:nvSpPr>
          <p:cNvPr id="117" name="Shape 117"/>
          <p:cNvSpPr/>
          <p:nvPr/>
        </p:nvSpPr>
        <p:spPr>
          <a:xfrm>
            <a:off x="3342976" y="1920058"/>
            <a:ext cx="554128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buy</a:t>
            </a:r>
          </a:p>
        </p:txBody>
      </p:sp>
      <p:sp>
        <p:nvSpPr>
          <p:cNvPr id="118" name="Shape 118"/>
          <p:cNvSpPr/>
          <p:nvPr/>
        </p:nvSpPr>
        <p:spPr>
          <a:xfrm>
            <a:off x="3964333" y="2149828"/>
            <a:ext cx="654575" cy="452724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19" name="Shape 119"/>
          <p:cNvSpPr/>
          <p:nvPr/>
        </p:nvSpPr>
        <p:spPr>
          <a:xfrm flipV="1">
            <a:off x="3963607" y="2616469"/>
            <a:ext cx="659754" cy="45866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0" name="Shape 120"/>
          <p:cNvSpPr/>
          <p:nvPr/>
        </p:nvSpPr>
        <p:spPr>
          <a:xfrm flipV="1">
            <a:off x="3933160" y="2596552"/>
            <a:ext cx="716921" cy="1428148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1" name="Shape 121"/>
          <p:cNvSpPr/>
          <p:nvPr/>
        </p:nvSpPr>
        <p:spPr>
          <a:xfrm flipH="1">
            <a:off x="3951251" y="2622193"/>
            <a:ext cx="698259" cy="2334911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3967522" y="2143507"/>
            <a:ext cx="685716" cy="1584029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3967522" y="3067918"/>
            <a:ext cx="685716" cy="685716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3932073" y="4013159"/>
            <a:ext cx="680581" cy="680581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5" name="Shape 125"/>
          <p:cNvSpPr/>
          <p:nvPr/>
        </p:nvSpPr>
        <p:spPr>
          <a:xfrm flipH="1">
            <a:off x="3941421" y="3739248"/>
            <a:ext cx="670424" cy="281664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6" name="Shape 126"/>
          <p:cNvSpPr/>
          <p:nvPr/>
        </p:nvSpPr>
        <p:spPr>
          <a:xfrm flipH="1">
            <a:off x="3950104" y="4732632"/>
            <a:ext cx="671297" cy="210928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7" name="Shape 127"/>
          <p:cNvSpPr/>
          <p:nvPr/>
        </p:nvSpPr>
        <p:spPr>
          <a:xfrm flipH="1">
            <a:off x="3955972" y="3763340"/>
            <a:ext cx="694361" cy="1180220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28" name="Shape 128"/>
          <p:cNvSpPr/>
          <p:nvPr/>
        </p:nvSpPr>
        <p:spPr>
          <a:xfrm>
            <a:off x="2320062" y="5505699"/>
            <a:ext cx="1158542" cy="84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generic</a:t>
            </a:r>
          </a:p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function</a:t>
            </a:r>
          </a:p>
        </p:txBody>
      </p:sp>
      <p:sp>
        <p:nvSpPr>
          <p:cNvPr id="129" name="Shape 129"/>
          <p:cNvSpPr/>
          <p:nvPr/>
        </p:nvSpPr>
        <p:spPr>
          <a:xfrm>
            <a:off x="5037751" y="5497142"/>
            <a:ext cx="1014209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objects</a:t>
            </a:r>
          </a:p>
        </p:txBody>
      </p:sp>
      <p:sp>
        <p:nvSpPr>
          <p:cNvPr id="130" name="Shape 130"/>
          <p:cNvSpPr/>
          <p:nvPr/>
        </p:nvSpPr>
        <p:spPr>
          <a:xfrm>
            <a:off x="3651104" y="5497142"/>
            <a:ext cx="122648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773F9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methods</a:t>
            </a:r>
          </a:p>
        </p:txBody>
      </p:sp>
      <p:pic>
        <p:nvPicPr>
          <p:cNvPr id="131" name="pasted-imag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69685" y="2042490"/>
            <a:ext cx="1624646" cy="10421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asted-image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94035" y="3229063"/>
            <a:ext cx="1576991" cy="10039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pasted-image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93425" y="4376395"/>
            <a:ext cx="1577165" cy="693209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>
            <a:off x="6424391" y="2700437"/>
            <a:ext cx="2392353" cy="1457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multimethods</a:t>
            </a:r>
          </a:p>
          <a:p>
            <a:pPr lvl="0" algn="l">
              <a:defRPr sz="1800"/>
            </a:pPr>
            <a:endParaRPr sz="2500"/>
          </a:p>
          <a:p>
            <a:pPr lvl="0" algn="l">
              <a:defRPr sz="1800"/>
            </a:pPr>
            <a:r>
              <a:rPr sz="2000"/>
              <a:t>relationships between</a:t>
            </a:r>
          </a:p>
          <a:p>
            <a:pPr lvl="0" algn="l">
              <a:defRPr sz="1800"/>
            </a:pPr>
            <a:r>
              <a:rPr sz="2000"/>
              <a:t>objects and functions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/>
        </p:nvSpPr>
        <p:spPr>
          <a:xfrm>
            <a:off x="1873317" y="1779212"/>
            <a:ext cx="682286" cy="2545260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37" name="Shape 137"/>
          <p:cNvSpPr/>
          <p:nvPr/>
        </p:nvSpPr>
        <p:spPr>
          <a:xfrm>
            <a:off x="0" y="-1478"/>
            <a:ext cx="5176093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4000"/>
            </a:lvl1pPr>
          </a:lstStyle>
          <a:p>
            <a:pPr lvl="0">
              <a:defRPr sz="1800"/>
            </a:pPr>
            <a:r>
              <a:rPr sz="2800"/>
              <a:t>Multi-methods with type hierarchy</a:t>
            </a:r>
          </a:p>
        </p:txBody>
      </p:sp>
      <p:sp>
        <p:nvSpPr>
          <p:cNvPr id="138" name="Shape 138"/>
          <p:cNvSpPr/>
          <p:nvPr/>
        </p:nvSpPr>
        <p:spPr>
          <a:xfrm>
            <a:off x="855615" y="2481269"/>
            <a:ext cx="926388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top up</a:t>
            </a:r>
          </a:p>
        </p:txBody>
      </p:sp>
      <p:sp>
        <p:nvSpPr>
          <p:cNvPr id="139" name="Shape 139"/>
          <p:cNvSpPr/>
          <p:nvPr/>
        </p:nvSpPr>
        <p:spPr>
          <a:xfrm>
            <a:off x="611299" y="3415705"/>
            <a:ext cx="1134434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pay fare</a:t>
            </a:r>
          </a:p>
        </p:txBody>
      </p:sp>
      <p:sp>
        <p:nvSpPr>
          <p:cNvPr id="140" name="Shape 140"/>
          <p:cNvSpPr/>
          <p:nvPr/>
        </p:nvSpPr>
        <p:spPr>
          <a:xfrm>
            <a:off x="1195086" y="4350142"/>
            <a:ext cx="59968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lose</a:t>
            </a:r>
          </a:p>
        </p:txBody>
      </p:sp>
      <p:sp>
        <p:nvSpPr>
          <p:cNvPr id="141" name="Shape 141"/>
          <p:cNvSpPr/>
          <p:nvPr/>
        </p:nvSpPr>
        <p:spPr>
          <a:xfrm>
            <a:off x="1248771" y="1546833"/>
            <a:ext cx="554128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buy</a:t>
            </a:r>
          </a:p>
        </p:txBody>
      </p:sp>
      <p:sp>
        <p:nvSpPr>
          <p:cNvPr id="142" name="Shape 142"/>
          <p:cNvSpPr/>
          <p:nvPr/>
        </p:nvSpPr>
        <p:spPr>
          <a:xfrm>
            <a:off x="1870128" y="1776603"/>
            <a:ext cx="654576" cy="452724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3" name="Shape 143"/>
          <p:cNvSpPr/>
          <p:nvPr/>
        </p:nvSpPr>
        <p:spPr>
          <a:xfrm flipV="1">
            <a:off x="1869403" y="2243244"/>
            <a:ext cx="659753" cy="45866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4" name="Shape 144"/>
          <p:cNvSpPr/>
          <p:nvPr/>
        </p:nvSpPr>
        <p:spPr>
          <a:xfrm flipV="1">
            <a:off x="1838956" y="2223328"/>
            <a:ext cx="716920" cy="142814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5" name="Shape 145"/>
          <p:cNvSpPr/>
          <p:nvPr/>
        </p:nvSpPr>
        <p:spPr>
          <a:xfrm flipH="1">
            <a:off x="1857047" y="2248968"/>
            <a:ext cx="698259" cy="2334911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1873317" y="1770283"/>
            <a:ext cx="685716" cy="1584029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7" name="Shape 147"/>
          <p:cNvSpPr/>
          <p:nvPr/>
        </p:nvSpPr>
        <p:spPr>
          <a:xfrm>
            <a:off x="1873317" y="2694693"/>
            <a:ext cx="685716" cy="685716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8" name="Shape 148"/>
          <p:cNvSpPr/>
          <p:nvPr/>
        </p:nvSpPr>
        <p:spPr>
          <a:xfrm>
            <a:off x="1837870" y="3639935"/>
            <a:ext cx="680580" cy="680580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49" name="Shape 149"/>
          <p:cNvSpPr/>
          <p:nvPr/>
        </p:nvSpPr>
        <p:spPr>
          <a:xfrm flipH="1">
            <a:off x="1847217" y="3366023"/>
            <a:ext cx="670425" cy="281663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50" name="Shape 150"/>
          <p:cNvSpPr/>
          <p:nvPr/>
        </p:nvSpPr>
        <p:spPr>
          <a:xfrm flipH="1">
            <a:off x="1855900" y="4359407"/>
            <a:ext cx="671297" cy="210928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51" name="Shape 151"/>
          <p:cNvSpPr/>
          <p:nvPr/>
        </p:nvSpPr>
        <p:spPr>
          <a:xfrm flipH="1">
            <a:off x="1861768" y="3390115"/>
            <a:ext cx="694361" cy="1180219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225858" y="5132475"/>
            <a:ext cx="1158542" cy="84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generic</a:t>
            </a:r>
          </a:p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function</a:t>
            </a:r>
          </a:p>
        </p:txBody>
      </p:sp>
      <p:sp>
        <p:nvSpPr>
          <p:cNvPr id="153" name="Shape 153"/>
          <p:cNvSpPr/>
          <p:nvPr/>
        </p:nvSpPr>
        <p:spPr>
          <a:xfrm>
            <a:off x="2943547" y="5123918"/>
            <a:ext cx="1014209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objects</a:t>
            </a:r>
          </a:p>
        </p:txBody>
      </p:sp>
      <p:sp>
        <p:nvSpPr>
          <p:cNvPr id="154" name="Shape 154"/>
          <p:cNvSpPr/>
          <p:nvPr/>
        </p:nvSpPr>
        <p:spPr>
          <a:xfrm>
            <a:off x="1556899" y="5123918"/>
            <a:ext cx="122648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773F9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methods</a:t>
            </a:r>
          </a:p>
        </p:txBody>
      </p:sp>
      <p:pic>
        <p:nvPicPr>
          <p:cNvPr id="155" name="pasted-imag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75480" y="1669266"/>
            <a:ext cx="1624646" cy="10421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pasted-image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99831" y="2855839"/>
            <a:ext cx="1576991" cy="10039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pasted-image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99220" y="4003171"/>
            <a:ext cx="1577166" cy="693209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Shape 158"/>
          <p:cNvSpPr/>
          <p:nvPr/>
        </p:nvSpPr>
        <p:spPr>
          <a:xfrm>
            <a:off x="4084325" y="2232535"/>
            <a:ext cx="741711" cy="490575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4084324" y="4356587"/>
            <a:ext cx="736785" cy="1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60" name="Shape 160"/>
          <p:cNvSpPr/>
          <p:nvPr/>
        </p:nvSpPr>
        <p:spPr>
          <a:xfrm flipV="1">
            <a:off x="4081312" y="3056990"/>
            <a:ext cx="746250" cy="306665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4827562" y="2250154"/>
            <a:ext cx="1778296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rechargeable</a:t>
            </a:r>
          </a:p>
          <a:p>
            <a:pPr lvl="0" algn="l">
              <a:defRPr sz="1800"/>
            </a:pPr>
            <a:r>
              <a:rPr sz="2500"/>
              <a:t>subway</a:t>
            </a:r>
          </a:p>
          <a:p>
            <a:pPr lvl="0" algn="l">
              <a:defRPr sz="1800"/>
            </a:pPr>
            <a:r>
              <a:rPr sz="2500"/>
              <a:t>pass</a:t>
            </a:r>
          </a:p>
        </p:txBody>
      </p:sp>
      <p:sp>
        <p:nvSpPr>
          <p:cNvPr id="162" name="Shape 162"/>
          <p:cNvSpPr/>
          <p:nvPr/>
        </p:nvSpPr>
        <p:spPr>
          <a:xfrm>
            <a:off x="4821110" y="3741367"/>
            <a:ext cx="1375041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single-use</a:t>
            </a:r>
          </a:p>
          <a:p>
            <a:pPr lvl="0" algn="l">
              <a:defRPr sz="1800"/>
            </a:pPr>
            <a:r>
              <a:rPr sz="2500"/>
              <a:t>subway</a:t>
            </a:r>
          </a:p>
          <a:p>
            <a:pPr lvl="0" algn="l">
              <a:defRPr sz="1800"/>
            </a:pPr>
            <a:r>
              <a:rPr sz="2500"/>
              <a:t>ticket</a:t>
            </a:r>
          </a:p>
        </p:txBody>
      </p:sp>
      <p:sp>
        <p:nvSpPr>
          <p:cNvPr id="163" name="Shape 163"/>
          <p:cNvSpPr/>
          <p:nvPr/>
        </p:nvSpPr>
        <p:spPr>
          <a:xfrm>
            <a:off x="6179255" y="2881149"/>
            <a:ext cx="741711" cy="490575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64" name="Shape 164"/>
          <p:cNvSpPr/>
          <p:nvPr/>
        </p:nvSpPr>
        <p:spPr>
          <a:xfrm flipV="1">
            <a:off x="6107802" y="3854373"/>
            <a:ext cx="813165" cy="507588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6512020" y="6279735"/>
            <a:ext cx="952459" cy="1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7430680" y="6112865"/>
            <a:ext cx="1350270" cy="333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2400"/>
            </a:lvl1pPr>
          </a:lstStyle>
          <a:p>
            <a:pPr lvl="0">
              <a:defRPr sz="1800"/>
            </a:pPr>
            <a:r>
              <a:rPr sz="1700"/>
              <a:t>is a subtype of</a:t>
            </a:r>
          </a:p>
        </p:txBody>
      </p:sp>
      <p:sp>
        <p:nvSpPr>
          <p:cNvPr id="167" name="Shape 167"/>
          <p:cNvSpPr/>
          <p:nvPr/>
        </p:nvSpPr>
        <p:spPr>
          <a:xfrm>
            <a:off x="6988250" y="3212835"/>
            <a:ext cx="1062268" cy="84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subway</a:t>
            </a:r>
          </a:p>
          <a:p>
            <a:pPr lvl="0" algn="l">
              <a:defRPr sz="1800"/>
            </a:pPr>
            <a:r>
              <a:rPr sz="2500"/>
              <a:t>ticket</a:t>
            </a:r>
          </a:p>
        </p:txBody>
      </p:sp>
      <p:sp>
        <p:nvSpPr>
          <p:cNvPr id="168" name="Shape 168"/>
          <p:cNvSpPr/>
          <p:nvPr/>
        </p:nvSpPr>
        <p:spPr>
          <a:xfrm>
            <a:off x="4821110" y="5132376"/>
            <a:ext cx="2024383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500"/>
              <a:t>abstract object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7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34748" y="1718131"/>
            <a:ext cx="752799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err="1"/>
              <a:t>Poincaré</a:t>
            </a:r>
            <a:r>
              <a:rPr lang="en-US" sz="4000" dirty="0"/>
              <a:t> quipped:</a:t>
            </a:r>
          </a:p>
          <a:p>
            <a:r>
              <a:rPr lang="en-US" sz="4000" dirty="0"/>
              <a:t>“Mathematics is the art of giving the same name to different things</a:t>
            </a:r>
            <a:r>
              <a:rPr lang="en-US" sz="4000" dirty="0" smtClean="0"/>
              <a:t>.”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Technical computing </a:t>
            </a:r>
            <a:r>
              <a:rPr lang="en-US" sz="2800" dirty="0"/>
              <a:t>is the art of applying operations to objects with the same name that represent different things. 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-- The Julia Team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Abstractions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93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/>
          <p:nvPr/>
        </p:nvSpPr>
        <p:spPr>
          <a:xfrm>
            <a:off x="0" y="-1478"/>
            <a:ext cx="4837909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4000"/>
            </a:lvl1pPr>
          </a:lstStyle>
          <a:p>
            <a:pPr lvl="0">
              <a:defRPr sz="1800"/>
            </a:pPr>
            <a:r>
              <a:rPr sz="2800"/>
              <a:t>Multi-methods for linear algebra</a:t>
            </a:r>
          </a:p>
        </p:txBody>
      </p:sp>
      <p:sp>
        <p:nvSpPr>
          <p:cNvPr id="352" name="Shape 352"/>
          <p:cNvSpPr/>
          <p:nvPr/>
        </p:nvSpPr>
        <p:spPr>
          <a:xfrm>
            <a:off x="961493" y="985441"/>
            <a:ext cx="4404466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l">
              <a:defRPr sz="1800"/>
            </a:pPr>
            <a:r>
              <a:rPr sz="2500"/>
              <a:t>What can I </a:t>
            </a:r>
            <a:r>
              <a:rPr sz="2500" u="sng"/>
              <a:t>  </a:t>
            </a:r>
            <a:r>
              <a:rPr sz="2500" b="1" u="sng"/>
              <a:t>do with/to</a:t>
            </a:r>
            <a:r>
              <a:rPr sz="2500" u="sng"/>
              <a:t>  </a:t>
            </a:r>
            <a:r>
              <a:rPr sz="2500"/>
              <a:t> a </a:t>
            </a:r>
            <a:r>
              <a:rPr sz="2500" b="1" u="sng"/>
              <a:t>thing</a:t>
            </a:r>
            <a:r>
              <a:rPr sz="2500"/>
              <a:t>?</a:t>
            </a:r>
          </a:p>
        </p:txBody>
      </p:sp>
      <p:sp>
        <p:nvSpPr>
          <p:cNvPr id="353" name="Shape 353"/>
          <p:cNvSpPr/>
          <p:nvPr/>
        </p:nvSpPr>
        <p:spPr>
          <a:xfrm>
            <a:off x="812307" y="2517878"/>
            <a:ext cx="378256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find eigenvalues and eigenvectors</a:t>
            </a:r>
          </a:p>
        </p:txBody>
      </p:sp>
      <p:sp>
        <p:nvSpPr>
          <p:cNvPr id="354" name="Shape 354"/>
          <p:cNvSpPr/>
          <p:nvPr/>
        </p:nvSpPr>
        <p:spPr>
          <a:xfrm>
            <a:off x="2419600" y="3452314"/>
            <a:ext cx="2175271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find singular values</a:t>
            </a:r>
          </a:p>
        </p:txBody>
      </p:sp>
      <p:sp>
        <p:nvSpPr>
          <p:cNvPr id="355" name="Shape 355"/>
          <p:cNvSpPr/>
          <p:nvPr/>
        </p:nvSpPr>
        <p:spPr>
          <a:xfrm>
            <a:off x="1085901" y="4386750"/>
            <a:ext cx="3508970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find singular values and vectors</a:t>
            </a:r>
          </a:p>
        </p:txBody>
      </p:sp>
      <p:sp>
        <p:nvSpPr>
          <p:cNvPr id="356" name="Shape 356"/>
          <p:cNvSpPr/>
          <p:nvPr/>
        </p:nvSpPr>
        <p:spPr>
          <a:xfrm>
            <a:off x="2745040" y="1583442"/>
            <a:ext cx="1849831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find eigenvalues</a:t>
            </a:r>
          </a:p>
        </p:txBody>
      </p:sp>
      <p:sp>
        <p:nvSpPr>
          <p:cNvPr id="357" name="Shape 357"/>
          <p:cNvSpPr/>
          <p:nvPr/>
        </p:nvSpPr>
        <p:spPr>
          <a:xfrm>
            <a:off x="4599972" y="1782435"/>
            <a:ext cx="689597" cy="462445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58" name="Shape 358"/>
          <p:cNvSpPr/>
          <p:nvPr/>
        </p:nvSpPr>
        <p:spPr>
          <a:xfrm flipV="1">
            <a:off x="4599246" y="2249075"/>
            <a:ext cx="659753" cy="45866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59" name="Shape 359"/>
          <p:cNvSpPr/>
          <p:nvPr/>
        </p:nvSpPr>
        <p:spPr>
          <a:xfrm flipV="1">
            <a:off x="4568798" y="2229160"/>
            <a:ext cx="717891" cy="142814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60" name="Shape 360"/>
          <p:cNvSpPr/>
          <p:nvPr/>
        </p:nvSpPr>
        <p:spPr>
          <a:xfrm flipH="1">
            <a:off x="4586890" y="2254799"/>
            <a:ext cx="698259" cy="2334911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4603160" y="2700525"/>
            <a:ext cx="715417" cy="71541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62" name="Shape 362"/>
          <p:cNvSpPr/>
          <p:nvPr/>
        </p:nvSpPr>
        <p:spPr>
          <a:xfrm flipH="1" flipV="1">
            <a:off x="4577061" y="3653518"/>
            <a:ext cx="742226" cy="742226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63" name="Shape 363"/>
          <p:cNvSpPr/>
          <p:nvPr/>
        </p:nvSpPr>
        <p:spPr>
          <a:xfrm flipH="1">
            <a:off x="4591610" y="4396609"/>
            <a:ext cx="738517" cy="179557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64" name="Shape 364"/>
          <p:cNvSpPr/>
          <p:nvPr/>
        </p:nvSpPr>
        <p:spPr>
          <a:xfrm>
            <a:off x="3003046" y="5031361"/>
            <a:ext cx="1158542" cy="84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generic</a:t>
            </a:r>
          </a:p>
          <a:p>
            <a:pPr lvl="0">
              <a:defRPr sz="1800"/>
            </a:pPr>
            <a:r>
              <a:rPr sz="2500">
                <a:solidFill>
                  <a:srgbClr val="0365C0"/>
                </a:solidFill>
              </a:rPr>
              <a:t>function</a:t>
            </a:r>
          </a:p>
        </p:txBody>
      </p:sp>
      <p:sp>
        <p:nvSpPr>
          <p:cNvPr id="365" name="Shape 365"/>
          <p:cNvSpPr/>
          <p:nvPr/>
        </p:nvSpPr>
        <p:spPr>
          <a:xfrm>
            <a:off x="5720735" y="5022805"/>
            <a:ext cx="1014209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objects</a:t>
            </a:r>
          </a:p>
        </p:txBody>
      </p:sp>
      <p:sp>
        <p:nvSpPr>
          <p:cNvPr id="366" name="Shape 366"/>
          <p:cNvSpPr/>
          <p:nvPr/>
        </p:nvSpPr>
        <p:spPr>
          <a:xfrm>
            <a:off x="4334088" y="5022805"/>
            <a:ext cx="122648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>
                <a:solidFill>
                  <a:srgbClr val="773F9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/>
              <a:t>methods</a:t>
            </a:r>
          </a:p>
        </p:txBody>
      </p:sp>
      <p:sp>
        <p:nvSpPr>
          <p:cNvPr id="367" name="Shape 367"/>
          <p:cNvSpPr/>
          <p:nvPr/>
        </p:nvSpPr>
        <p:spPr>
          <a:xfrm>
            <a:off x="5294071" y="2027505"/>
            <a:ext cx="1662311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general matrix</a:t>
            </a:r>
          </a:p>
        </p:txBody>
      </p:sp>
      <p:sp>
        <p:nvSpPr>
          <p:cNvPr id="368" name="Shape 368"/>
          <p:cNvSpPr/>
          <p:nvPr/>
        </p:nvSpPr>
        <p:spPr>
          <a:xfrm>
            <a:off x="5294670" y="3148942"/>
            <a:ext cx="3231068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symmetric tridiagonal matrix</a:t>
            </a:r>
          </a:p>
        </p:txBody>
      </p:sp>
      <p:sp>
        <p:nvSpPr>
          <p:cNvPr id="369" name="Shape 369"/>
          <p:cNvSpPr/>
          <p:nvPr/>
        </p:nvSpPr>
        <p:spPr>
          <a:xfrm>
            <a:off x="5294071" y="4135013"/>
            <a:ext cx="1976330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bidiagonal matrix</a:t>
            </a:r>
          </a:p>
        </p:txBody>
      </p:sp>
      <p:sp>
        <p:nvSpPr>
          <p:cNvPr id="370" name="Shape 370"/>
          <p:cNvSpPr/>
          <p:nvPr/>
        </p:nvSpPr>
        <p:spPr>
          <a:xfrm>
            <a:off x="4604855" y="1786192"/>
            <a:ext cx="712027" cy="1623879"/>
          </a:xfrm>
          <a:prstGeom prst="line">
            <a:avLst/>
          </a:prstGeom>
          <a:ln w="25400">
            <a:solidFill>
              <a:srgbClr val="773F9B"/>
            </a:solidFill>
            <a:miter lim="400000"/>
          </a:ln>
        </p:spPr>
        <p:txBody>
          <a:bodyPr lIns="35717" tIns="35717" rIns="35717" bIns="35717" anchor="ctr"/>
          <a:lstStyle/>
          <a:p>
            <a:pPr lvl="0">
              <a:defRPr sz="2400"/>
            </a:pPr>
            <a:endParaRPr/>
          </a:p>
        </p:txBody>
      </p:sp>
      <p:sp>
        <p:nvSpPr>
          <p:cNvPr id="371" name="Shape 371"/>
          <p:cNvSpPr/>
          <p:nvPr/>
        </p:nvSpPr>
        <p:spPr>
          <a:xfrm>
            <a:off x="540185" y="6345939"/>
            <a:ext cx="7454711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500">
                <a:solidFill>
                  <a:srgbClr val="773F9B"/>
                </a:solidFill>
              </a:rPr>
              <a:t>Methods</a:t>
            </a:r>
            <a:r>
              <a:rPr sz="2500"/>
              <a:t> can take advantage of special matrix structures</a:t>
            </a:r>
          </a:p>
        </p:txBody>
      </p:sp>
      <p:sp>
        <p:nvSpPr>
          <p:cNvPr id="372" name="Shape 372"/>
          <p:cNvSpPr/>
          <p:nvPr/>
        </p:nvSpPr>
        <p:spPr>
          <a:xfrm>
            <a:off x="3395811" y="1816009"/>
            <a:ext cx="1203395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eigvals</a:t>
            </a:r>
          </a:p>
        </p:txBody>
      </p:sp>
      <p:sp>
        <p:nvSpPr>
          <p:cNvPr id="373" name="Shape 373"/>
          <p:cNvSpPr/>
          <p:nvPr/>
        </p:nvSpPr>
        <p:spPr>
          <a:xfrm>
            <a:off x="3406480" y="2752101"/>
            <a:ext cx="1203395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eigfact</a:t>
            </a:r>
          </a:p>
        </p:txBody>
      </p:sp>
      <p:sp>
        <p:nvSpPr>
          <p:cNvPr id="374" name="Shape 374"/>
          <p:cNvSpPr/>
          <p:nvPr/>
        </p:nvSpPr>
        <p:spPr>
          <a:xfrm>
            <a:off x="3374940" y="3696468"/>
            <a:ext cx="1203395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svdvals</a:t>
            </a:r>
          </a:p>
        </p:txBody>
      </p:sp>
      <p:sp>
        <p:nvSpPr>
          <p:cNvPr id="375" name="Shape 375"/>
          <p:cNvSpPr/>
          <p:nvPr/>
        </p:nvSpPr>
        <p:spPr>
          <a:xfrm>
            <a:off x="3406480" y="4647155"/>
            <a:ext cx="1203395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3000">
                <a:solidFill>
                  <a:srgbClr val="0365C0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svdfact</a:t>
            </a:r>
          </a:p>
        </p:txBody>
      </p:sp>
      <p:sp>
        <p:nvSpPr>
          <p:cNvPr id="376" name="Shape 376"/>
          <p:cNvSpPr/>
          <p:nvPr/>
        </p:nvSpPr>
        <p:spPr>
          <a:xfrm>
            <a:off x="5332236" y="2336914"/>
            <a:ext cx="1046757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Matrix</a:t>
            </a:r>
          </a:p>
        </p:txBody>
      </p:sp>
      <p:sp>
        <p:nvSpPr>
          <p:cNvPr id="377" name="Shape 377"/>
          <p:cNvSpPr/>
          <p:nvPr/>
        </p:nvSpPr>
        <p:spPr>
          <a:xfrm>
            <a:off x="5323783" y="3441173"/>
            <a:ext cx="2334658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SymTridiagonal</a:t>
            </a:r>
          </a:p>
        </p:txBody>
      </p:sp>
      <p:sp>
        <p:nvSpPr>
          <p:cNvPr id="378" name="Shape 378"/>
          <p:cNvSpPr/>
          <p:nvPr/>
        </p:nvSpPr>
        <p:spPr>
          <a:xfrm>
            <a:off x="5298166" y="4439562"/>
            <a:ext cx="1688222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l">
              <a:defRPr sz="3000">
                <a:solidFill>
                  <a:srgbClr val="00882B"/>
                </a:solidFill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/>
              <a:t>Bidiagonal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9006-9E23-44F5-81C6-BA0167BDBB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7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“Two Language”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long as the developers’ language is harder than the users language, technical computing will always be hindered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71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might you ask from your language?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whole laundry list of easy to call functions:</a:t>
            </a:r>
          </a:p>
          <a:p>
            <a:pPr lvl="1"/>
            <a:r>
              <a:rPr lang="en-US" dirty="0">
                <a:hlinkClick r:id="rId2"/>
              </a:rPr>
              <a:t>http://julia.readthedocs.org/en/latest/packages/packagelist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Can develop libraries</a:t>
            </a:r>
          </a:p>
          <a:p>
            <a:r>
              <a:rPr lang="en-US" dirty="0" smtClean="0"/>
              <a:t>Flexibility</a:t>
            </a:r>
          </a:p>
          <a:p>
            <a:r>
              <a:rPr lang="en-US" dirty="0" smtClean="0"/>
              <a:t>Parallelism</a:t>
            </a:r>
          </a:p>
          <a:p>
            <a:r>
              <a:rPr lang="en-US" dirty="0" smtClean="0"/>
              <a:t>Abstractions</a:t>
            </a:r>
          </a:p>
          <a:p>
            <a:r>
              <a:rPr lang="en-US" dirty="0" smtClean="0"/>
              <a:t>Easy to call other languages/unnecessary to call 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7503" y="2623713"/>
            <a:ext cx="3408097" cy="191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11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8405</TotalTime>
  <Words>375</Words>
  <Application>Microsoft Macintosh PowerPoint</Application>
  <PresentationFormat>On-screen Show (4:3)</PresentationFormat>
  <Paragraphs>123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</vt:lpstr>
      <vt:lpstr>Stereotypes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“Two Language” Problem</vt:lpstr>
      <vt:lpstr>What might you ask from your language?</vt:lpstr>
      <vt:lpstr>Notebooks to demo</vt:lpstr>
    </vt:vector>
  </TitlesOfParts>
  <Company>Unknown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Bernie Wang</dc:creator>
  <cp:lastModifiedBy>Julia</cp:lastModifiedBy>
  <cp:revision>701</cp:revision>
  <cp:lastPrinted>2014-05-12T15:43:01Z</cp:lastPrinted>
  <dcterms:created xsi:type="dcterms:W3CDTF">2014-01-07T04:22:01Z</dcterms:created>
  <dcterms:modified xsi:type="dcterms:W3CDTF">2014-06-09T14:01:14Z</dcterms:modified>
</cp:coreProperties>
</file>