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4" r:id="rId2"/>
    <p:sldId id="274" r:id="rId3"/>
    <p:sldId id="263" r:id="rId4"/>
    <p:sldId id="264" r:id="rId5"/>
    <p:sldId id="270" r:id="rId6"/>
    <p:sldId id="271" r:id="rId7"/>
    <p:sldId id="272" r:id="rId8"/>
    <p:sldId id="278" r:id="rId9"/>
    <p:sldId id="273" r:id="rId10"/>
    <p:sldId id="275" r:id="rId11"/>
    <p:sldId id="276" r:id="rId12"/>
    <p:sldId id="277" r:id="rId13"/>
    <p:sldId id="279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91" r:id="rId22"/>
    <p:sldId id="292" r:id="rId23"/>
    <p:sldId id="293" r:id="rId24"/>
    <p:sldId id="294" r:id="rId25"/>
    <p:sldId id="296" r:id="rId26"/>
    <p:sldId id="297" r:id="rId27"/>
    <p:sldId id="298" r:id="rId28"/>
    <p:sldId id="299" r:id="rId29"/>
    <p:sldId id="300" r:id="rId30"/>
    <p:sldId id="301" r:id="rId31"/>
    <p:sldId id="30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504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2AF3F-384A-4B1D-B584-A55DC38BDB3D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E2FA2-2ED3-4BCA-B1BC-CF9BBE20C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7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E2FA2-2ED3-4BCA-B1BC-CF9BBE20CAA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E2FA2-2ED3-4BCA-B1BC-CF9BBE20CAA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E2FA2-2ED3-4BCA-B1BC-CF9BBE20CAA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E2FA2-2ED3-4BCA-B1BC-CF9BBE20CAA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E2FA2-2ED3-4BCA-B1BC-CF9BBE20CAA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E2FA2-2ED3-4BCA-B1BC-CF9BBE20CAA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4931-4028-4075-9159-9EF0136AD611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025B-475A-42FC-8854-BBFCC2927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4931-4028-4075-9159-9EF0136AD611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025B-475A-42FC-8854-BBFCC2927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4931-4028-4075-9159-9EF0136AD611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025B-475A-42FC-8854-BBFCC2927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4931-4028-4075-9159-9EF0136AD611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025B-475A-42FC-8854-BBFCC2927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4931-4028-4075-9159-9EF0136AD611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025B-475A-42FC-8854-BBFCC2927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4931-4028-4075-9159-9EF0136AD611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025B-475A-42FC-8854-BBFCC2927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4931-4028-4075-9159-9EF0136AD611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025B-475A-42FC-8854-BBFCC2927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4931-4028-4075-9159-9EF0136AD611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025B-475A-42FC-8854-BBFCC2927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4931-4028-4075-9159-9EF0136AD611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025B-475A-42FC-8854-BBFCC2927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4931-4028-4075-9159-9EF0136AD611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025B-475A-42FC-8854-BBFCC2927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4931-4028-4075-9159-9EF0136AD611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025B-475A-42FC-8854-BBFCC2927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34931-4028-4075-9159-9EF0136AD611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025B-475A-42FC-8854-BBFCC2927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ields.utoronto.ca/video-archive/2013/07/215-1962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6.gif"/><Relationship Id="rId6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Relationship Id="rId3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 Institute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Note first half of talk consists of blackboard</a:t>
            </a:r>
          </a:p>
          <a:p>
            <a:pPr lvl="1"/>
            <a:r>
              <a:rPr lang="en-US" dirty="0" smtClean="0"/>
              <a:t>see video</a:t>
            </a:r>
            <a:r>
              <a:rPr lang="en-US" dirty="0"/>
              <a:t>: 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://www.fields.utoronto.ca/video-archive/2013/07/215-</a:t>
            </a:r>
            <a:r>
              <a:rPr lang="en-US" dirty="0" smtClean="0">
                <a:hlinkClick r:id="rId2"/>
              </a:rPr>
              <a:t>1962</a:t>
            </a:r>
            <a:endParaRPr lang="en-US" dirty="0" smtClean="0"/>
          </a:p>
          <a:p>
            <a:pPr lvl="1"/>
            <a:r>
              <a:rPr lang="en-US" dirty="0" smtClean="0"/>
              <a:t>then I did a </a:t>
            </a:r>
            <a:r>
              <a:rPr lang="en-US" dirty="0" err="1" smtClean="0"/>
              <a:t>matlab</a:t>
            </a:r>
            <a:r>
              <a:rPr lang="en-US" dirty="0" smtClean="0"/>
              <a:t> demo</a:t>
            </a:r>
          </a:p>
          <a:p>
            <a:pPr marL="914400" lvl="2" indent="0">
              <a:buNone/>
            </a:pPr>
            <a:r>
              <a:rPr lang="en-US" sz="1700" dirty="0">
                <a:latin typeface="Courier"/>
                <a:cs typeface="Courier"/>
              </a:rPr>
              <a:t>t=1000000; </a:t>
            </a:r>
            <a:r>
              <a:rPr lang="en-US" sz="1700" dirty="0" err="1">
                <a:latin typeface="Courier"/>
                <a:cs typeface="Courier"/>
              </a:rPr>
              <a:t>i</a:t>
            </a:r>
            <a:r>
              <a:rPr lang="en-US" sz="1700" dirty="0">
                <a:latin typeface="Courier"/>
                <a:cs typeface="Courier"/>
              </a:rPr>
              <a:t>=</a:t>
            </a:r>
            <a:r>
              <a:rPr lang="en-US" sz="1700" dirty="0" err="1">
                <a:latin typeface="Courier"/>
                <a:cs typeface="Courier"/>
              </a:rPr>
              <a:t>sqrt</a:t>
            </a:r>
            <a:r>
              <a:rPr lang="en-US" sz="1700" dirty="0">
                <a:latin typeface="Courier"/>
                <a:cs typeface="Courier"/>
              </a:rPr>
              <a:t>(-1);figure(1);hold </a:t>
            </a:r>
            <a:r>
              <a:rPr lang="en-US" sz="1700" dirty="0" smtClean="0">
                <a:latin typeface="Courier"/>
                <a:cs typeface="Courier"/>
              </a:rPr>
              <a:t>off</a:t>
            </a:r>
            <a:endParaRPr lang="en-US" sz="1700" dirty="0">
              <a:latin typeface="Courier"/>
              <a:cs typeface="Courier"/>
            </a:endParaRPr>
          </a:p>
          <a:p>
            <a:pPr marL="914400" lvl="2" indent="0">
              <a:buNone/>
            </a:pPr>
            <a:r>
              <a:rPr lang="en-US" sz="1700" dirty="0">
                <a:latin typeface="Courier"/>
                <a:cs typeface="Courier"/>
              </a:rPr>
              <a:t>for p=10.^[-3:.2:3</a:t>
            </a:r>
            <a:r>
              <a:rPr lang="en-US" sz="1700" dirty="0" smtClean="0">
                <a:latin typeface="Courier"/>
                <a:cs typeface="Courier"/>
              </a:rPr>
              <a:t>]</a:t>
            </a:r>
            <a:endParaRPr lang="en-US" sz="1700" dirty="0">
              <a:latin typeface="Courier"/>
              <a:cs typeface="Courier"/>
            </a:endParaRPr>
          </a:p>
          <a:p>
            <a:pPr marL="914400" lvl="2" indent="0">
              <a:buNone/>
            </a:pPr>
            <a:r>
              <a:rPr lang="en-US" sz="1700" dirty="0">
                <a:latin typeface="Courier"/>
                <a:cs typeface="Courier"/>
              </a:rPr>
              <a:t>   % </a:t>
            </a:r>
            <a:r>
              <a:rPr lang="en-US" sz="1700" dirty="0" err="1">
                <a:latin typeface="Courier"/>
                <a:cs typeface="Courier"/>
              </a:rPr>
              <a:t>Florent's</a:t>
            </a:r>
            <a:r>
              <a:rPr lang="en-US" sz="1700" dirty="0">
                <a:latin typeface="Courier"/>
                <a:cs typeface="Courier"/>
              </a:rPr>
              <a:t> two coin </a:t>
            </a:r>
            <a:r>
              <a:rPr lang="en-US" sz="1700" dirty="0" smtClean="0">
                <a:latin typeface="Courier"/>
                <a:cs typeface="Courier"/>
              </a:rPr>
              <a:t>tosses</a:t>
            </a:r>
            <a:endParaRPr lang="en-US" sz="1700" dirty="0">
              <a:latin typeface="Courier"/>
              <a:cs typeface="Courier"/>
            </a:endParaRPr>
          </a:p>
          <a:p>
            <a:pPr marL="914400" lvl="2" indent="0">
              <a:buNone/>
            </a:pPr>
            <a:r>
              <a:rPr lang="en-US" sz="1700" dirty="0">
                <a:latin typeface="Courier"/>
                <a:cs typeface="Courier"/>
              </a:rPr>
              <a:t>    a=</a:t>
            </a:r>
            <a:r>
              <a:rPr lang="en-US" sz="1700" dirty="0" err="1">
                <a:latin typeface="Courier"/>
                <a:cs typeface="Courier"/>
              </a:rPr>
              <a:t>pi+angle</a:t>
            </a:r>
            <a:r>
              <a:rPr lang="en-US" sz="1700" dirty="0">
                <a:latin typeface="Courier"/>
                <a:cs typeface="Courier"/>
              </a:rPr>
              <a:t>(-1/</a:t>
            </a:r>
            <a:r>
              <a:rPr lang="en-US" sz="1700" dirty="0" err="1">
                <a:latin typeface="Courier"/>
                <a:cs typeface="Courier"/>
              </a:rPr>
              <a:t>p+randn</a:t>
            </a:r>
            <a:r>
              <a:rPr lang="en-US" sz="1700" dirty="0">
                <a:latin typeface="Courier"/>
                <a:cs typeface="Courier"/>
              </a:rPr>
              <a:t>(t,1)+</a:t>
            </a:r>
            <a:r>
              <a:rPr lang="en-US" sz="1700" dirty="0" err="1">
                <a:latin typeface="Courier"/>
                <a:cs typeface="Courier"/>
              </a:rPr>
              <a:t>i</a:t>
            </a:r>
            <a:r>
              <a:rPr lang="en-US" sz="1700" dirty="0">
                <a:latin typeface="Courier"/>
                <a:cs typeface="Courier"/>
              </a:rPr>
              <a:t>*</a:t>
            </a:r>
            <a:r>
              <a:rPr lang="en-US" sz="1700" dirty="0" err="1">
                <a:latin typeface="Courier"/>
                <a:cs typeface="Courier"/>
              </a:rPr>
              <a:t>randn</a:t>
            </a:r>
            <a:r>
              <a:rPr lang="en-US" sz="1700" dirty="0">
                <a:latin typeface="Courier"/>
                <a:cs typeface="Courier"/>
              </a:rPr>
              <a:t>(t,1))</a:t>
            </a:r>
            <a:r>
              <a:rPr lang="en-US" sz="1700" dirty="0" smtClean="0">
                <a:latin typeface="Courier"/>
                <a:cs typeface="Courier"/>
              </a:rPr>
              <a:t>;</a:t>
            </a:r>
            <a:endParaRPr lang="en-US" sz="1700" dirty="0">
              <a:latin typeface="Courier"/>
              <a:cs typeface="Courier"/>
            </a:endParaRPr>
          </a:p>
          <a:p>
            <a:pPr marL="914400" lvl="2" indent="0">
              <a:buNone/>
            </a:pPr>
            <a:r>
              <a:rPr lang="en-US" sz="1700" dirty="0">
                <a:latin typeface="Courier"/>
                <a:cs typeface="Courier"/>
              </a:rPr>
              <a:t>    r=2*</a:t>
            </a:r>
            <a:r>
              <a:rPr lang="en-US" sz="1700" dirty="0" err="1">
                <a:latin typeface="Courier"/>
                <a:cs typeface="Courier"/>
              </a:rPr>
              <a:t>cos</a:t>
            </a:r>
            <a:r>
              <a:rPr lang="en-US" sz="1700" dirty="0">
                <a:latin typeface="Courier"/>
                <a:cs typeface="Courier"/>
              </a:rPr>
              <a:t>(a/4)</a:t>
            </a:r>
            <a:r>
              <a:rPr lang="en-US" sz="1700" dirty="0" smtClean="0">
                <a:latin typeface="Courier"/>
                <a:cs typeface="Courier"/>
              </a:rPr>
              <a:t>;</a:t>
            </a:r>
            <a:endParaRPr lang="en-US" sz="1700" dirty="0">
              <a:latin typeface="Courier"/>
              <a:cs typeface="Courier"/>
            </a:endParaRPr>
          </a:p>
          <a:p>
            <a:pPr marL="914400" lvl="2" indent="0">
              <a:buNone/>
            </a:pPr>
            <a:r>
              <a:rPr lang="en-US" sz="1700" dirty="0">
                <a:latin typeface="Courier"/>
                <a:cs typeface="Courier"/>
              </a:rPr>
              <a:t>    % Draw the symmetrized </a:t>
            </a:r>
            <a:r>
              <a:rPr lang="en-US" sz="1700" dirty="0" smtClean="0">
                <a:latin typeface="Courier"/>
                <a:cs typeface="Courier"/>
              </a:rPr>
              <a:t>density</a:t>
            </a:r>
            <a:endParaRPr lang="en-US" sz="1700" dirty="0">
              <a:latin typeface="Courier"/>
              <a:cs typeface="Courier"/>
            </a:endParaRPr>
          </a:p>
          <a:p>
            <a:pPr marL="914400" lvl="2" indent="0">
              <a:buNone/>
            </a:pPr>
            <a:r>
              <a:rPr lang="en-US" sz="1700" dirty="0">
                <a:latin typeface="Courier"/>
                <a:cs typeface="Courier"/>
              </a:rPr>
              <a:t>    [</a:t>
            </a:r>
            <a:r>
              <a:rPr lang="en-US" sz="1700" dirty="0" err="1">
                <a:latin typeface="Courier"/>
                <a:cs typeface="Courier"/>
              </a:rPr>
              <a:t>x,y</a:t>
            </a:r>
            <a:r>
              <a:rPr lang="en-US" sz="1700" dirty="0">
                <a:latin typeface="Courier"/>
                <a:cs typeface="Courier"/>
              </a:rPr>
              <a:t>]=</a:t>
            </a:r>
            <a:r>
              <a:rPr lang="en-US" sz="1700" dirty="0" err="1">
                <a:latin typeface="Courier"/>
                <a:cs typeface="Courier"/>
              </a:rPr>
              <a:t>hist</a:t>
            </a:r>
            <a:r>
              <a:rPr lang="en-US" sz="1700" dirty="0">
                <a:latin typeface="Courier"/>
                <a:cs typeface="Courier"/>
              </a:rPr>
              <a:t>([-r r],</a:t>
            </a:r>
            <a:r>
              <a:rPr lang="en-US" sz="1700" dirty="0" err="1">
                <a:latin typeface="Courier"/>
                <a:cs typeface="Courier"/>
              </a:rPr>
              <a:t>linspace</a:t>
            </a:r>
            <a:r>
              <a:rPr lang="en-US" sz="1700" dirty="0">
                <a:latin typeface="Courier"/>
                <a:cs typeface="Courier"/>
              </a:rPr>
              <a:t>(-2,2,99))</a:t>
            </a:r>
            <a:r>
              <a:rPr lang="en-US" sz="1700" dirty="0" smtClean="0">
                <a:latin typeface="Courier"/>
                <a:cs typeface="Courier"/>
              </a:rPr>
              <a:t>;</a:t>
            </a:r>
            <a:endParaRPr lang="en-US" sz="1700" dirty="0">
              <a:latin typeface="Courier"/>
              <a:cs typeface="Courier"/>
            </a:endParaRPr>
          </a:p>
          <a:p>
            <a:pPr marL="914400" lvl="2" indent="0">
              <a:buNone/>
            </a:pPr>
            <a:r>
              <a:rPr lang="en-US" sz="1700" dirty="0">
                <a:latin typeface="Courier"/>
                <a:cs typeface="Courier"/>
              </a:rPr>
              <a:t>    bar(</a:t>
            </a:r>
            <a:r>
              <a:rPr lang="en-US" sz="1700" dirty="0" err="1">
                <a:latin typeface="Courier"/>
                <a:cs typeface="Courier"/>
              </a:rPr>
              <a:t>y,x</a:t>
            </a:r>
            <a:r>
              <a:rPr lang="en-US" sz="1700" dirty="0">
                <a:latin typeface="Courier"/>
                <a:cs typeface="Courier"/>
              </a:rPr>
              <a:t>/sum(x)/(y(2)-y(1)))</a:t>
            </a:r>
            <a:r>
              <a:rPr lang="en-US" sz="1700" dirty="0" smtClean="0">
                <a:latin typeface="Courier"/>
                <a:cs typeface="Courier"/>
              </a:rPr>
              <a:t>;</a:t>
            </a:r>
            <a:endParaRPr lang="en-US" sz="1700" dirty="0">
              <a:latin typeface="Courier"/>
              <a:cs typeface="Courier"/>
            </a:endParaRPr>
          </a:p>
          <a:p>
            <a:pPr marL="914400" lvl="2" indent="0">
              <a:buNone/>
            </a:pPr>
            <a:r>
              <a:rPr lang="en-US" sz="1700" dirty="0">
                <a:latin typeface="Courier"/>
                <a:cs typeface="Courier"/>
              </a:rPr>
              <a:t>    title(['p= ' num2str(p)]); </a:t>
            </a:r>
          </a:p>
          <a:p>
            <a:pPr marL="914400" lvl="2" indent="0">
              <a:buNone/>
            </a:pPr>
            <a:r>
              <a:rPr lang="en-US" sz="1700" dirty="0">
                <a:latin typeface="Courier"/>
                <a:cs typeface="Courier"/>
              </a:rPr>
              <a:t>    pause(0.1) </a:t>
            </a:r>
          </a:p>
          <a:p>
            <a:pPr marL="914400" lvl="2" indent="0">
              <a:buNone/>
            </a:pPr>
            <a:r>
              <a:rPr lang="en-US" sz="1700" dirty="0">
                <a:latin typeface="Courier"/>
                <a:cs typeface="Courier"/>
              </a:rPr>
              <a:t>end</a:t>
            </a:r>
            <a:endParaRPr lang="en-US" sz="1700" dirty="0" smtClean="0">
              <a:latin typeface="Courier"/>
              <a:cs typeface="Courier"/>
            </a:endParaRPr>
          </a:p>
          <a:p>
            <a:pPr lvl="1"/>
            <a:r>
              <a:rPr lang="en-US" smtClean="0"/>
              <a:t>and finally </a:t>
            </a:r>
            <a:r>
              <a:rPr lang="en-US" dirty="0" smtClean="0"/>
              <a:t>these slides show up around 34 minutes in</a:t>
            </a:r>
          </a:p>
          <a:p>
            <a:pPr marL="914400" lvl="2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83453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three moments match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 is well known that the first three free </a:t>
            </a:r>
            <a:r>
              <a:rPr lang="en-US" dirty="0" err="1" smtClean="0"/>
              <a:t>cumulants</a:t>
            </a:r>
            <a:r>
              <a:rPr lang="en-US" dirty="0" smtClean="0"/>
              <a:t> match the first three classical </a:t>
            </a:r>
            <a:r>
              <a:rPr lang="en-US" dirty="0" err="1" smtClean="0"/>
              <a:t>cumulants</a:t>
            </a:r>
            <a:r>
              <a:rPr lang="en-US" dirty="0" smtClean="0"/>
              <a:t> </a:t>
            </a:r>
          </a:p>
          <a:p>
            <a:r>
              <a:rPr lang="en-US" dirty="0" smtClean="0"/>
              <a:t>Hence the first three moments for classical and free match</a:t>
            </a:r>
          </a:p>
          <a:p>
            <a:r>
              <a:rPr lang="en-US" dirty="0" smtClean="0"/>
              <a:t>The quantum information problem enjoys the same matching!</a:t>
            </a:r>
          </a:p>
          <a:p>
            <a:r>
              <a:rPr lang="en-US" dirty="0" smtClean="0"/>
              <a:t>Three curves have the same mean, the same variance, the same </a:t>
            </a:r>
            <a:r>
              <a:rPr lang="en-US" dirty="0" err="1" smtClean="0"/>
              <a:t>skewness</a:t>
            </a:r>
            <a:r>
              <a:rPr lang="en-US" dirty="0" smtClean="0"/>
              <a:t>!</a:t>
            </a:r>
          </a:p>
          <a:p>
            <a:r>
              <a:rPr lang="en-US" dirty="0" smtClean="0"/>
              <a:t>Different </a:t>
            </a:r>
            <a:r>
              <a:rPr lang="en-US" dirty="0" err="1" smtClean="0"/>
              <a:t>kurtoses</a:t>
            </a:r>
            <a:r>
              <a:rPr lang="en-US" dirty="0" smtClean="0"/>
              <a:t>  (4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cumulant</a:t>
            </a:r>
            <a:r>
              <a:rPr lang="en-US" dirty="0" smtClean="0"/>
              <a:t>/var</a:t>
            </a:r>
            <a:r>
              <a:rPr lang="en-US" baseline="30000" dirty="0" smtClean="0"/>
              <a:t>2</a:t>
            </a:r>
            <a:r>
              <a:rPr lang="en-US" dirty="0" smtClean="0"/>
              <a:t>+3)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Fitting the fourth moment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idea</a:t>
            </a:r>
          </a:p>
          <a:p>
            <a:r>
              <a:rPr lang="en-US" dirty="0" smtClean="0"/>
              <a:t>Worked better than we expected</a:t>
            </a:r>
          </a:p>
          <a:p>
            <a:r>
              <a:rPr lang="en-US" dirty="0" smtClean="0"/>
              <a:t>Underlying mathematics guarantees more than you would expect</a:t>
            </a:r>
          </a:p>
          <a:p>
            <a:pPr lvl="1"/>
            <a:r>
              <a:rPr lang="en-US" dirty="0" smtClean="0"/>
              <a:t>Better approximation</a:t>
            </a:r>
          </a:p>
          <a:p>
            <a:pPr lvl="1"/>
            <a:r>
              <a:rPr lang="en-US" dirty="0" smtClean="0"/>
              <a:t>Guarantee of a convex combination between classical and </a:t>
            </a:r>
            <a:r>
              <a:rPr lang="en-US" dirty="0" err="1" smtClean="0"/>
              <a:t>iso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 smtClean="0"/>
              <a:t>Illustration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Documents and Settings\Alan Edelman\Desktop\msri2000\CaliMatters\IEvsPearson_N=3_d=4_r=16_Flashi1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067160" cy="4876800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l="22500" t="22853" r="8125" b="15625"/>
          <a:stretch>
            <a:fillRect/>
          </a:stretch>
        </p:blipFill>
        <p:spPr bwMode="auto">
          <a:xfrm>
            <a:off x="0" y="1201003"/>
            <a:ext cx="9199666" cy="489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 l="21996" t="22786" r="8629" b="15365"/>
          <a:stretch>
            <a:fillRect/>
          </a:stretch>
        </p:blipFill>
        <p:spPr bwMode="auto">
          <a:xfrm>
            <a:off x="-76200" y="1143000"/>
            <a:ext cx="925950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pic>
        <p:nvPicPr>
          <p:cNvPr id="6" name="Content Placeholder 5" descr="roadMapFinNOSection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914400"/>
            <a:ext cx="7543800" cy="5652721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81000"/>
            <a:ext cx="8229600" cy="2239962"/>
          </a:xfrm>
        </p:spPr>
        <p:txBody>
          <a:bodyPr>
            <a:normAutofit/>
          </a:bodyPr>
          <a:lstStyle/>
          <a:p>
            <a:r>
              <a:rPr lang="en-US" dirty="0" smtClean="0"/>
              <a:t>The Problem</a:t>
            </a:r>
            <a:br>
              <a:rPr lang="en-US" dirty="0" smtClean="0"/>
            </a:br>
            <a:r>
              <a:rPr lang="en-US" sz="7200" dirty="0" smtClean="0"/>
              <a:t>Let H=</a:t>
            </a:r>
            <a:endParaRPr lang="en-US" sz="7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375" t="29167" r="1875" b="33333"/>
          <a:stretch>
            <a:fillRect/>
          </a:stretch>
        </p:blipFill>
        <p:spPr bwMode="auto">
          <a:xfrm>
            <a:off x="0" y="1447800"/>
            <a:ext cx="8686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9200" y="3581400"/>
            <a:ext cx="8305800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</a:t>
            </a:r>
            <a:r>
              <a:rPr lang="en-US" sz="4400" baseline="30000" dirty="0" smtClean="0"/>
              <a:t>i-1</a:t>
            </a:r>
            <a:r>
              <a:rPr lang="en-US" sz="4400" dirty="0" smtClean="0"/>
              <a:t>xd</a:t>
            </a:r>
            <a:r>
              <a:rPr lang="en-US" sz="4400" baseline="30000" dirty="0" smtClean="0"/>
              <a:t>i-1           </a:t>
            </a:r>
            <a:r>
              <a:rPr lang="en-US" sz="4400" dirty="0" smtClean="0"/>
              <a:t>d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xd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              d</a:t>
            </a:r>
            <a:r>
              <a:rPr lang="en-US" sz="4400" baseline="30000" dirty="0" smtClean="0"/>
              <a:t>N-i-1</a:t>
            </a:r>
            <a:r>
              <a:rPr lang="en-US" sz="4400" dirty="0" smtClean="0"/>
              <a:t>xd</a:t>
            </a:r>
            <a:r>
              <a:rPr lang="en-US" sz="4400" baseline="30000" dirty="0" smtClean="0"/>
              <a:t>N-i-1</a:t>
            </a:r>
          </a:p>
          <a:p>
            <a:endParaRPr lang="en-US" sz="4400" baseline="30000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1029494" y="3238500"/>
            <a:ext cx="685006" cy="7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8116094" y="3161506"/>
            <a:ext cx="685006" cy="7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4077494" y="3161506"/>
            <a:ext cx="685006" cy="7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 l="23750" t="31250" r="21875" b="40625"/>
          <a:stretch>
            <a:fillRect/>
          </a:stretch>
        </p:blipFill>
        <p:spPr bwMode="auto">
          <a:xfrm>
            <a:off x="1219200" y="5105400"/>
            <a:ext cx="6629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905000" y="4648200"/>
            <a:ext cx="5408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Compute or approximate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375" t="29167" r="1875" b="33333"/>
          <a:stretch>
            <a:fillRect/>
          </a:stretch>
        </p:blipFill>
        <p:spPr bwMode="auto">
          <a:xfrm>
            <a:off x="1143000" y="1752600"/>
            <a:ext cx="6324600" cy="155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05000" y="2667000"/>
            <a:ext cx="8077200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</a:t>
            </a:r>
            <a:r>
              <a:rPr lang="en-US" sz="4400" baseline="30000" dirty="0" smtClean="0"/>
              <a:t>i-1                      </a:t>
            </a:r>
            <a:r>
              <a:rPr lang="en-US" sz="4400" dirty="0" smtClean="0"/>
              <a:t>d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             d</a:t>
            </a:r>
            <a:r>
              <a:rPr lang="en-US" sz="4400" baseline="30000" dirty="0" smtClean="0"/>
              <a:t>N-i-1</a:t>
            </a:r>
          </a:p>
          <a:p>
            <a:endParaRPr lang="en-US" sz="4400" baseline="30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2239962"/>
          </a:xfrm>
        </p:spPr>
        <p:txBody>
          <a:bodyPr>
            <a:normAutofit/>
          </a:bodyPr>
          <a:lstStyle/>
          <a:p>
            <a:r>
              <a:rPr lang="en-US" dirty="0" smtClean="0"/>
              <a:t>The Problem</a:t>
            </a:r>
            <a:br>
              <a:rPr lang="en-US" dirty="0" smtClean="0"/>
            </a:br>
            <a:r>
              <a:rPr lang="en-US" sz="7200" dirty="0" smtClean="0"/>
              <a:t>Let H=</a:t>
            </a:r>
            <a:endParaRPr lang="en-US" sz="72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810000"/>
            <a:ext cx="9304535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Random matrix has known joint </a:t>
            </a:r>
            <a:r>
              <a:rPr lang="en-US" sz="2800" dirty="0" err="1" smtClean="0"/>
              <a:t>eigenvalue</a:t>
            </a:r>
            <a:r>
              <a:rPr lang="en-US" sz="2800" dirty="0" smtClean="0"/>
              <a:t> density </a:t>
            </a:r>
          </a:p>
          <a:p>
            <a:r>
              <a:rPr lang="en-US" sz="2800" dirty="0" smtClean="0"/>
              <a:t>&amp; independent eigenvectors distributed with </a:t>
            </a:r>
            <a:r>
              <a:rPr lang="el-GR" sz="2800" dirty="0" smtClean="0"/>
              <a:t>β</a:t>
            </a:r>
            <a:r>
              <a:rPr lang="en-US" sz="2800" dirty="0" smtClean="0"/>
              <a:t>-</a:t>
            </a:r>
            <a:r>
              <a:rPr lang="en-US" sz="2800" dirty="0" err="1" smtClean="0"/>
              <a:t>Haar</a:t>
            </a:r>
            <a:r>
              <a:rPr lang="en-US" sz="2800" dirty="0" smtClean="0"/>
              <a:t> measure .</a:t>
            </a:r>
          </a:p>
          <a:p>
            <a:endParaRPr lang="en-US" sz="2800" dirty="0" smtClean="0"/>
          </a:p>
          <a:p>
            <a:r>
              <a:rPr lang="el-GR" sz="2800" dirty="0" smtClean="0"/>
              <a:t>β</a:t>
            </a:r>
            <a:r>
              <a:rPr lang="en-US" sz="2800" dirty="0" smtClean="0"/>
              <a:t>=1 random orthogonal matrix</a:t>
            </a:r>
          </a:p>
          <a:p>
            <a:r>
              <a:rPr lang="el-GR" sz="2800" dirty="0" smtClean="0"/>
              <a:t>β</a:t>
            </a:r>
            <a:r>
              <a:rPr lang="en-US" sz="2800" dirty="0" smtClean="0"/>
              <a:t>=2  random unitary matrix</a:t>
            </a:r>
          </a:p>
          <a:p>
            <a:r>
              <a:rPr lang="el-GR" sz="2800" dirty="0" smtClean="0"/>
              <a:t>β</a:t>
            </a:r>
            <a:r>
              <a:rPr lang="en-US" sz="2800" dirty="0" smtClean="0"/>
              <a:t>=4 random </a:t>
            </a:r>
            <a:r>
              <a:rPr lang="en-US" sz="2800" dirty="0" err="1" smtClean="0"/>
              <a:t>symplectic</a:t>
            </a:r>
            <a:r>
              <a:rPr lang="en-US" sz="2800" dirty="0" smtClean="0"/>
              <a:t> matrix</a:t>
            </a:r>
          </a:p>
          <a:p>
            <a:r>
              <a:rPr lang="en-US" sz="2800" dirty="0" smtClean="0"/>
              <a:t>General </a:t>
            </a:r>
            <a:r>
              <a:rPr lang="el-GR" sz="2800" dirty="0" smtClean="0"/>
              <a:t>β</a:t>
            </a:r>
            <a:r>
              <a:rPr lang="en-US" sz="2800" dirty="0" smtClean="0"/>
              <a:t>: formal ghost matrix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Easy Step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375" t="29167" r="1875" b="33333"/>
          <a:stretch>
            <a:fillRect/>
          </a:stretch>
        </p:blipFill>
        <p:spPr bwMode="auto">
          <a:xfrm>
            <a:off x="1143000" y="914400"/>
            <a:ext cx="5105400" cy="125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1066800"/>
            <a:ext cx="8305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H=</a:t>
            </a:r>
          </a:p>
          <a:p>
            <a:endParaRPr lang="en-US" sz="4400" dirty="0" smtClean="0"/>
          </a:p>
          <a:p>
            <a:r>
              <a:rPr lang="en-US" sz="3200" dirty="0" smtClean="0"/>
              <a:t>= (odd terms </a:t>
            </a:r>
            <a:r>
              <a:rPr lang="en-US" sz="3200" dirty="0" err="1" smtClean="0"/>
              <a:t>i</a:t>
            </a:r>
            <a:r>
              <a:rPr lang="en-US" sz="3200" dirty="0" smtClean="0"/>
              <a:t>=1,3,…) + (even terms </a:t>
            </a:r>
            <a:r>
              <a:rPr lang="en-US" sz="3200" dirty="0" err="1" smtClean="0"/>
              <a:t>i</a:t>
            </a:r>
            <a:r>
              <a:rPr lang="en-US" sz="3200" dirty="0" smtClean="0"/>
              <a:t>=2,4,…)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Eigenvalues</a:t>
            </a:r>
            <a:r>
              <a:rPr lang="en-US" sz="3200" dirty="0" smtClean="0"/>
              <a:t> of odd (even) terms add</a:t>
            </a:r>
          </a:p>
          <a:p>
            <a:r>
              <a:rPr lang="en-US" sz="3200" dirty="0" smtClean="0"/>
              <a:t>= Classical convolution of probability densities</a:t>
            </a:r>
          </a:p>
          <a:p>
            <a:r>
              <a:rPr lang="en-US" sz="3200" dirty="0" smtClean="0"/>
              <a:t>(Technical note: joint densities needed to preserve all the information)   </a:t>
            </a:r>
          </a:p>
          <a:p>
            <a:endParaRPr lang="en-US" sz="3200" dirty="0" smtClean="0"/>
          </a:p>
          <a:p>
            <a:r>
              <a:rPr lang="en-US" sz="3200" dirty="0" smtClean="0"/>
              <a:t>Eigenvectors “fill” the proper slots                                       </a:t>
            </a:r>
            <a:endParaRPr lang="en-US" sz="3200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 l="45625" t="38542" r="38750" b="45833"/>
          <a:stretch>
            <a:fillRect/>
          </a:stretch>
        </p:blipFill>
        <p:spPr bwMode="auto">
          <a:xfrm>
            <a:off x="6248400" y="99060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Complicated Roadmap</a:t>
            </a:r>
            <a:endParaRPr lang="en-US" dirty="0"/>
          </a:p>
        </p:txBody>
      </p:sp>
      <p:pic>
        <p:nvPicPr>
          <p:cNvPr id="6" name="Content Placeholder 5" descr="roadMapFinNOSection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914400"/>
            <a:ext cx="7543800" cy="5652721"/>
          </a:xfrm>
        </p:spPr>
      </p:pic>
      <p:sp>
        <p:nvSpPr>
          <p:cNvPr id="7" name="Oval 6"/>
          <p:cNvSpPr/>
          <p:nvPr/>
        </p:nvSpPr>
        <p:spPr>
          <a:xfrm>
            <a:off x="2455224" y="1324099"/>
            <a:ext cx="685800" cy="457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03868" y="1376549"/>
            <a:ext cx="685800" cy="457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Eigenvectors of odd (even)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375" t="29167" r="1875" b="33333"/>
          <a:stretch>
            <a:fillRect/>
          </a:stretch>
        </p:blipFill>
        <p:spPr bwMode="auto">
          <a:xfrm>
            <a:off x="1524000" y="1371600"/>
            <a:ext cx="5105400" cy="125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2590800"/>
            <a:ext cx="1198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lphaUcParenBoth"/>
            </a:pPr>
            <a:r>
              <a:rPr lang="en-US" sz="2000" dirty="0" smtClean="0"/>
              <a:t>Odd</a:t>
            </a:r>
          </a:p>
          <a:p>
            <a:pPr marL="457200" indent="-457200">
              <a:buAutoNum type="alphaUcParenBoth"/>
            </a:pPr>
            <a:r>
              <a:rPr lang="en-US" sz="2000" dirty="0" smtClean="0"/>
              <a:t>Even </a:t>
            </a:r>
            <a:endParaRPr lang="en-US" sz="20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 l="32500" t="63542" r="15000" b="25000"/>
          <a:stretch>
            <a:fillRect/>
          </a:stretch>
        </p:blipFill>
        <p:spPr bwMode="auto">
          <a:xfrm>
            <a:off x="304800" y="3429000"/>
            <a:ext cx="8305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 l="27500" t="52083" r="50000" b="36459"/>
          <a:stretch>
            <a:fillRect/>
          </a:stretch>
        </p:blipFill>
        <p:spPr bwMode="auto">
          <a:xfrm>
            <a:off x="3276600" y="4572000"/>
            <a:ext cx="349134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sitepointstatic.com/graphics/900_wirefram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648200"/>
            <a:ext cx="2133600" cy="200429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00400" y="5791200"/>
            <a:ext cx="49456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Quantify how we are in between</a:t>
            </a:r>
          </a:p>
          <a:p>
            <a:r>
              <a:rPr lang="en-US" sz="2800" dirty="0" smtClean="0"/>
              <a:t> Q=I and the full </a:t>
            </a:r>
            <a:r>
              <a:rPr lang="en-US" sz="2800" dirty="0" err="1" smtClean="0"/>
              <a:t>Haar</a:t>
            </a:r>
            <a:r>
              <a:rPr lang="en-US" sz="2800" dirty="0" smtClean="0"/>
              <a:t> measure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 l="25000" t="31250" r="18125" b="17708"/>
          <a:stretch>
            <a:fillRect/>
          </a:stretch>
        </p:blipFill>
        <p:spPr bwMode="auto">
          <a:xfrm>
            <a:off x="-1" y="1524000"/>
            <a:ext cx="9481457" cy="510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6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same mean and variance as </a:t>
            </a:r>
            <a:r>
              <a:rPr lang="en-US" sz="4000" dirty="0" err="1" smtClean="0"/>
              <a:t>Haar</a:t>
            </a:r>
            <a:endParaRPr lang="en-US" sz="4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Example Result</a:t>
            </a:r>
            <a:br>
              <a:rPr lang="en-US" dirty="0" smtClean="0"/>
            </a:br>
            <a:r>
              <a:rPr lang="en-US" dirty="0" smtClean="0"/>
              <a:t>p=1 </a:t>
            </a:r>
            <a:r>
              <a:rPr lang="en-US" dirty="0" smtClean="0">
                <a:sym typeface="Wingdings" pitchFamily="2" charset="2"/>
              </a:rPr>
              <a:t> classical probability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p=0 isotropic convolution </a:t>
            </a:r>
            <a:r>
              <a:rPr lang="en-US" sz="2000" dirty="0" smtClean="0">
                <a:sym typeface="Wingdings" pitchFamily="2" charset="2"/>
              </a:rPr>
              <a:t>(finite free probability)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7500" t="16667" r="6875" b="9375"/>
          <a:stretch>
            <a:fillRect/>
          </a:stretch>
        </p:blipFill>
        <p:spPr bwMode="auto">
          <a:xfrm>
            <a:off x="152400" y="1981200"/>
            <a:ext cx="8610600" cy="446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800600" y="2133600"/>
            <a:ext cx="1447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43400" y="4191000"/>
            <a:ext cx="42954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ß"/>
            </a:pPr>
            <a:r>
              <a:rPr lang="en-US" sz="3200" dirty="0" smtClean="0">
                <a:sym typeface="Wingdings" pitchFamily="2" charset="2"/>
              </a:rPr>
              <a:t>We call this “isotropic </a:t>
            </a:r>
          </a:p>
          <a:p>
            <a:r>
              <a:rPr lang="en-US" sz="3200" dirty="0" smtClean="0">
                <a:sym typeface="Wingdings" pitchFamily="2" charset="2"/>
              </a:rPr>
              <a:t>      entanglement”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convolutions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876800"/>
          </a:xfrm>
        </p:spPr>
        <p:txBody>
          <a:bodyPr/>
          <a:lstStyle/>
          <a:p>
            <a:r>
              <a:rPr lang="en-US" dirty="0" smtClean="0"/>
              <a:t>Assume A,B diagonal.  </a:t>
            </a:r>
            <a:r>
              <a:rPr lang="en-US" dirty="0" err="1" smtClean="0"/>
              <a:t>Symmetrized</a:t>
            </a:r>
            <a:r>
              <a:rPr lang="en-US" dirty="0" smtClean="0"/>
              <a:t> ordering.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A+B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A+Q’BQ:</a:t>
            </a:r>
          </a:p>
          <a:p>
            <a:endParaRPr lang="en-US" dirty="0" smtClean="0"/>
          </a:p>
          <a:p>
            <a:r>
              <a:rPr lang="en-US" dirty="0" err="1" smtClean="0"/>
              <a:t>A+Q</a:t>
            </a:r>
            <a:r>
              <a:rPr lang="en-US" baseline="-25000" dirty="0" err="1" smtClean="0"/>
              <a:t>q</a:t>
            </a:r>
            <a:r>
              <a:rPr lang="en-US" dirty="0" err="1" smtClean="0"/>
              <a:t>’BQ</a:t>
            </a:r>
            <a:r>
              <a:rPr lang="en-US" baseline="-25000" dirty="0" err="1" smtClean="0"/>
              <a:t>q</a:t>
            </a:r>
            <a:endParaRPr lang="en-US" baseline="-250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 l="49643" t="48892" r="29375" b="42949"/>
          <a:stretch>
            <a:fillRect/>
          </a:stretch>
        </p:blipFill>
        <p:spPr bwMode="auto">
          <a:xfrm>
            <a:off x="3200400" y="3733800"/>
            <a:ext cx="3581400" cy="8355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 cstate="print"/>
          <a:srcRect l="68750" t="57292" r="13125" b="34375"/>
          <a:stretch>
            <a:fillRect/>
          </a:stretch>
        </p:blipFill>
        <p:spPr bwMode="auto">
          <a:xfrm>
            <a:off x="3200400" y="2667000"/>
            <a:ext cx="33147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4" cstate="print"/>
          <a:srcRect l="38125" t="63282" r="32344" b="32031"/>
          <a:stretch>
            <a:fillRect/>
          </a:stretch>
        </p:blipFill>
        <p:spPr bwMode="auto">
          <a:xfrm>
            <a:off x="3048000" y="5105400"/>
            <a:ext cx="48006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396335"/>
            <a:ext cx="5589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(“hats” indicate joint density is being used)</a:t>
            </a:r>
            <a:endParaRPr lang="en-US" sz="2400" dirty="0"/>
          </a:p>
        </p:txBody>
      </p:sp>
      <p:pic>
        <p:nvPicPr>
          <p:cNvPr id="9" name="Picture 4" descr="http://image.made-in-china.com/2f0j00BvnEMepIHThu/Medicine-Ball-Weighted-Ball.jpg"/>
          <p:cNvPicPr>
            <a:picLocks noChangeAspect="1" noChangeArrowheads="1"/>
          </p:cNvPicPr>
          <p:nvPr/>
        </p:nvPicPr>
        <p:blipFill>
          <a:blip r:embed="rId5" cstate="print"/>
          <a:srcRect r="5382"/>
          <a:stretch>
            <a:fillRect/>
          </a:stretch>
        </p:blipFill>
        <p:spPr bwMode="auto">
          <a:xfrm>
            <a:off x="0" y="3733800"/>
            <a:ext cx="892582" cy="761999"/>
          </a:xfrm>
          <a:prstGeom prst="rect">
            <a:avLst/>
          </a:prstGeom>
          <a:noFill/>
        </p:spPr>
      </p:pic>
      <p:pic>
        <p:nvPicPr>
          <p:cNvPr id="11" name="Picture 6" descr="http://sitepointstatic.com/graphics/900_wirefram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00600"/>
            <a:ext cx="914400" cy="858982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66227" y="2656764"/>
            <a:ext cx="723200" cy="685800"/>
            <a:chOff x="-1156138" y="2819400"/>
            <a:chExt cx="2438400" cy="2286000"/>
          </a:xfrm>
        </p:grpSpPr>
        <p:sp>
          <p:nvSpPr>
            <p:cNvPr id="16" name="Oval 15"/>
            <p:cNvSpPr/>
            <p:nvPr/>
          </p:nvSpPr>
          <p:spPr>
            <a:xfrm>
              <a:off x="-1156138" y="2819400"/>
              <a:ext cx="2438400" cy="21336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-13138" y="2819400"/>
              <a:ext cx="1524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-13138" y="4953000"/>
              <a:ext cx="1524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-1003738" y="4043860"/>
              <a:ext cx="1524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25062" y="3689131"/>
              <a:ext cx="1524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96462" y="4114800"/>
              <a:ext cx="1524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-698938" y="3657600"/>
              <a:ext cx="1524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-1156138" y="3678072"/>
              <a:ext cx="2438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Istropically</a:t>
            </a:r>
            <a:r>
              <a:rPr lang="en-US" dirty="0" smtClean="0"/>
              <a:t> Entangled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 l="20000" t="15625" b="15625"/>
          <a:stretch>
            <a:fillRect/>
          </a:stretch>
        </p:blipFill>
        <p:spPr bwMode="auto">
          <a:xfrm>
            <a:off x="-228600" y="1371600"/>
            <a:ext cx="9753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 rot="592319">
            <a:off x="5238010" y="3293859"/>
            <a:ext cx="2464304" cy="19193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76600" y="5638800"/>
            <a:ext cx="3200400" cy="990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7400" y="6488668"/>
            <a:ext cx="199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But this one is hard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257800"/>
            <a:ext cx="1319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kurtosis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457200" y="5029200"/>
            <a:ext cx="2286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first try:</a:t>
            </a:r>
            <a:br>
              <a:rPr lang="en-US" dirty="0" smtClean="0"/>
            </a:br>
            <a:r>
              <a:rPr lang="en-US" dirty="0" err="1" smtClean="0"/>
              <a:t>Ramis</a:t>
            </a:r>
            <a:r>
              <a:rPr lang="en-US" dirty="0" smtClean="0"/>
              <a:t> “Quantum Agony”</a:t>
            </a:r>
            <a:endParaRPr lang="en-US" dirty="0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 cstate="print"/>
          <a:srcRect l="37500" t="23958" r="32500" b="11458"/>
          <a:stretch>
            <a:fillRect/>
          </a:stretch>
        </p:blipFill>
        <p:spPr bwMode="auto">
          <a:xfrm>
            <a:off x="2438400" y="1143000"/>
            <a:ext cx="4267200" cy="551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Entanglement</a:t>
            </a:r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 l="27500" t="33333" r="8750" b="38542"/>
          <a:stretch>
            <a:fillRect/>
          </a:stretch>
        </p:blipFill>
        <p:spPr bwMode="auto">
          <a:xfrm>
            <a:off x="220133" y="2209800"/>
            <a:ext cx="892386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Slider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 l="19375" t="22917" r="2500" b="43750"/>
          <a:stretch>
            <a:fillRect/>
          </a:stretch>
        </p:blipFill>
        <p:spPr bwMode="auto">
          <a:xfrm>
            <a:off x="-168166" y="1282262"/>
            <a:ext cx="9525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9375" t="65625" r="2500" b="19792"/>
          <a:stretch>
            <a:fillRect/>
          </a:stretch>
        </p:blipFill>
        <p:spPr bwMode="auto">
          <a:xfrm>
            <a:off x="-144517" y="3581400"/>
            <a:ext cx="952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5486400"/>
            <a:ext cx="8541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 only depends on the eigenvectors!  Not the </a:t>
            </a:r>
            <a:r>
              <a:rPr lang="en-US" sz="2800" dirty="0" err="1" smtClean="0"/>
              <a:t>eigenvalues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pretty pictures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 l="24375" t="17708" r="8125" b="22917"/>
          <a:stretch>
            <a:fillRect/>
          </a:stretch>
        </p:blipFill>
        <p:spPr bwMode="auto">
          <a:xfrm>
            <a:off x="457200" y="25146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  vs. N</a:t>
            </a:r>
            <a:br>
              <a:rPr lang="en-US" dirty="0" smtClean="0"/>
            </a:br>
            <a:r>
              <a:rPr lang="en-US" dirty="0" smtClean="0"/>
              <a:t>large N: central limit theorem </a:t>
            </a:r>
            <a:br>
              <a:rPr lang="en-US" dirty="0" smtClean="0"/>
            </a:br>
            <a:r>
              <a:rPr lang="en-US" dirty="0" smtClean="0"/>
              <a:t>large d, small N: free or </a:t>
            </a:r>
            <a:r>
              <a:rPr lang="en-US" dirty="0" err="1" smtClean="0"/>
              <a:t>iso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whole 1 parameter family in between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6457890"/>
            <a:ext cx="4862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 real world? Falls on a 1 parameter family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" name="Picture 4" descr="http://image.made-in-china.com/2f0j00BvnEMepIHThu/Medicine-Ball-Weighted-Ball.jpg"/>
          <p:cNvPicPr>
            <a:picLocks noChangeAspect="1" noChangeArrowheads="1"/>
          </p:cNvPicPr>
          <p:nvPr/>
        </p:nvPicPr>
        <p:blipFill>
          <a:blip r:embed="rId3" cstate="print"/>
          <a:srcRect r="5382"/>
          <a:stretch>
            <a:fillRect/>
          </a:stretch>
        </p:blipFill>
        <p:spPr bwMode="auto">
          <a:xfrm>
            <a:off x="-91966" y="5654566"/>
            <a:ext cx="892582" cy="761999"/>
          </a:xfrm>
          <a:prstGeom prst="rect">
            <a:avLst/>
          </a:prstGeom>
          <a:noFill/>
        </p:spPr>
      </p:pic>
      <p:pic>
        <p:nvPicPr>
          <p:cNvPr id="7" name="Picture 6" descr="http://sitepointstatic.com/graphics/900_wirefram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697" y="4114800"/>
            <a:ext cx="730045" cy="685800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-76200" y="2819400"/>
            <a:ext cx="985541" cy="914400"/>
            <a:chOff x="-1156138" y="2819400"/>
            <a:chExt cx="2438400" cy="2286000"/>
          </a:xfrm>
        </p:grpSpPr>
        <p:sp>
          <p:nvSpPr>
            <p:cNvPr id="12" name="Oval 11"/>
            <p:cNvSpPr/>
            <p:nvPr/>
          </p:nvSpPr>
          <p:spPr>
            <a:xfrm>
              <a:off x="-1156138" y="2819400"/>
              <a:ext cx="2438400" cy="21336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-13138" y="2819400"/>
              <a:ext cx="1524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-13138" y="4953000"/>
              <a:ext cx="1524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-1003738" y="4043860"/>
              <a:ext cx="1524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25062" y="3689131"/>
              <a:ext cx="1524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96462" y="4114800"/>
              <a:ext cx="1524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-698938" y="3657600"/>
              <a:ext cx="1524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-1156138" y="3678072"/>
              <a:ext cx="2438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Wishart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 l="25625" t="23958" r="8125" b="18750"/>
          <a:stretch>
            <a:fillRect/>
          </a:stretch>
        </p:blipFill>
        <p:spPr bwMode="auto">
          <a:xfrm>
            <a:off x="185651" y="990600"/>
            <a:ext cx="895834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Wishart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 l="25000" t="17708" r="9375" b="22917"/>
          <a:stretch>
            <a:fillRect/>
          </a:stretch>
        </p:blipFill>
        <p:spPr bwMode="auto">
          <a:xfrm>
            <a:off x="457200" y="1676400"/>
            <a:ext cx="8001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Wishart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 l="26250" t="17708" r="9375" b="23958"/>
          <a:stretch>
            <a:fillRect/>
          </a:stretch>
        </p:blipFill>
        <p:spPr bwMode="auto">
          <a:xfrm>
            <a:off x="34018" y="914400"/>
            <a:ext cx="910998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Complicated Roadmap</a:t>
            </a:r>
            <a:endParaRPr lang="en-US" dirty="0"/>
          </a:p>
        </p:txBody>
      </p:sp>
      <p:pic>
        <p:nvPicPr>
          <p:cNvPr id="6" name="Content Placeholder 5" descr="roadMapFinNOSection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914400"/>
            <a:ext cx="7543800" cy="5652721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Bernoulli ±1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 l="25000" t="15625" r="11250" b="23958"/>
          <a:stretch>
            <a:fillRect/>
          </a:stretch>
        </p:blipFill>
        <p:spPr bwMode="auto">
          <a:xfrm>
            <a:off x="-136634" y="1371600"/>
            <a:ext cx="844243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pic>
        <p:nvPicPr>
          <p:cNvPr id="6" name="Content Placeholder 5" descr="roadMapFinNOSection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914400"/>
            <a:ext cx="7543800" cy="5652721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Complicated Roadmap</a:t>
            </a:r>
            <a:endParaRPr lang="en-US" dirty="0"/>
          </a:p>
        </p:txBody>
      </p:sp>
      <p:pic>
        <p:nvPicPr>
          <p:cNvPr id="6" name="Content Placeholder 5" descr="roadMapFinNOSection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914400"/>
            <a:ext cx="7543800" cy="5652721"/>
          </a:xfrm>
        </p:spPr>
      </p:pic>
      <p:sp>
        <p:nvSpPr>
          <p:cNvPr id="11" name="Right Arrow 10"/>
          <p:cNvSpPr/>
          <p:nvPr/>
        </p:nvSpPr>
        <p:spPr>
          <a:xfrm rot="2537626" flipV="1">
            <a:off x="2882977" y="2200777"/>
            <a:ext cx="1870072" cy="2200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9062374" flipH="1" flipV="1">
            <a:off x="4698690" y="2275841"/>
            <a:ext cx="1846680" cy="1683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55224" y="1324099"/>
            <a:ext cx="685800" cy="457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03868" y="1376549"/>
            <a:ext cx="685800" cy="457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95800" y="3048000"/>
            <a:ext cx="457200" cy="381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Preview to the Quantum Information Problem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542" t="43774" r="2522" b="32655"/>
          <a:stretch>
            <a:fillRect/>
          </a:stretch>
        </p:blipFill>
        <p:spPr bwMode="auto">
          <a:xfrm>
            <a:off x="838200" y="2057400"/>
            <a:ext cx="701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2971800"/>
            <a:ext cx="3048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mxm</a:t>
            </a:r>
            <a:r>
              <a:rPr lang="en-US" sz="3600" dirty="0" smtClean="0"/>
              <a:t>           </a:t>
            </a:r>
            <a:r>
              <a:rPr lang="en-US" sz="3600" dirty="0" err="1" smtClean="0"/>
              <a:t>nxn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2971800"/>
            <a:ext cx="3048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mxm</a:t>
            </a:r>
            <a:r>
              <a:rPr lang="en-US" sz="3600" dirty="0" smtClean="0"/>
              <a:t>           </a:t>
            </a:r>
            <a:r>
              <a:rPr lang="en-US" sz="3600" dirty="0" err="1" smtClean="0"/>
              <a:t>nxn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648200"/>
            <a:ext cx="89945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Summands commute, </a:t>
            </a:r>
            <a:r>
              <a:rPr lang="en-US" sz="3200" dirty="0" err="1" smtClean="0"/>
              <a:t>eigenvalues</a:t>
            </a:r>
            <a:r>
              <a:rPr lang="en-US" sz="3200" dirty="0" smtClean="0"/>
              <a:t> add</a:t>
            </a:r>
          </a:p>
          <a:p>
            <a:r>
              <a:rPr lang="en-US" sz="3200" dirty="0" smtClean="0"/>
              <a:t>If A and B are random </a:t>
            </a:r>
            <a:r>
              <a:rPr lang="en-US" sz="3200" dirty="0" smtClean="0">
                <a:sym typeface="Wingdings" pitchFamily="2" charset="2"/>
              </a:rPr>
              <a:t> </a:t>
            </a:r>
            <a:r>
              <a:rPr lang="en-US" sz="3200" dirty="0" err="1" smtClean="0">
                <a:sym typeface="Wingdings" pitchFamily="2" charset="2"/>
              </a:rPr>
              <a:t>eigenvalues</a:t>
            </a:r>
            <a:r>
              <a:rPr lang="en-US" sz="3200" dirty="0" smtClean="0">
                <a:sym typeface="Wingdings" pitchFamily="2" charset="2"/>
              </a:rPr>
              <a:t> are </a:t>
            </a:r>
          </a:p>
          <a:p>
            <a:r>
              <a:rPr lang="en-US" sz="3200" dirty="0" smtClean="0">
                <a:sym typeface="Wingdings" pitchFamily="2" charset="2"/>
              </a:rPr>
              <a:t>                                   classical sum of random variables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Closer to the true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542" t="43774" r="2522" b="32655"/>
          <a:stretch>
            <a:fillRect/>
          </a:stretch>
        </p:blipFill>
        <p:spPr bwMode="auto">
          <a:xfrm>
            <a:off x="762000" y="2057400"/>
            <a:ext cx="701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2971800"/>
            <a:ext cx="3069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xd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          </a:t>
            </a:r>
            <a:r>
              <a:rPr lang="en-US" sz="3600" dirty="0" err="1" smtClean="0"/>
              <a:t>dxd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2971800"/>
            <a:ext cx="3095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dxd</a:t>
            </a:r>
            <a:r>
              <a:rPr lang="en-US" sz="3600" dirty="0" smtClean="0"/>
              <a:t>            d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xd</a:t>
            </a:r>
            <a:r>
              <a:rPr lang="en-US" sz="3600" baseline="30000" dirty="0" smtClean="0"/>
              <a:t>2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4648200"/>
            <a:ext cx="7338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Nothing commutes, </a:t>
            </a:r>
            <a:r>
              <a:rPr lang="en-US" sz="3200" dirty="0" err="1" smtClean="0"/>
              <a:t>eigenvalues</a:t>
            </a:r>
            <a:r>
              <a:rPr lang="en-US" sz="3200" dirty="0" smtClean="0"/>
              <a:t> non-trivial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Problem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375" t="29167" r="1875" b="33333"/>
          <a:stretch>
            <a:fillRect/>
          </a:stretch>
        </p:blipFill>
        <p:spPr bwMode="auto">
          <a:xfrm>
            <a:off x="0" y="1447800"/>
            <a:ext cx="8686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9200" y="3581400"/>
            <a:ext cx="8305800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</a:t>
            </a:r>
            <a:r>
              <a:rPr lang="en-US" sz="4400" baseline="30000" dirty="0" smtClean="0"/>
              <a:t>i-1</a:t>
            </a:r>
            <a:r>
              <a:rPr lang="en-US" sz="4400" dirty="0" smtClean="0"/>
              <a:t>xd</a:t>
            </a:r>
            <a:r>
              <a:rPr lang="en-US" sz="4400" baseline="30000" dirty="0" smtClean="0"/>
              <a:t>i-1           </a:t>
            </a:r>
            <a:r>
              <a:rPr lang="en-US" sz="4400" dirty="0" smtClean="0"/>
              <a:t>d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xd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              d</a:t>
            </a:r>
            <a:r>
              <a:rPr lang="en-US" sz="4400" baseline="30000" dirty="0" smtClean="0"/>
              <a:t>N-i-1</a:t>
            </a:r>
            <a:r>
              <a:rPr lang="en-US" sz="4400" dirty="0" smtClean="0"/>
              <a:t>xd</a:t>
            </a:r>
            <a:r>
              <a:rPr lang="en-US" sz="4400" baseline="30000" dirty="0" smtClean="0"/>
              <a:t>N-i-1</a:t>
            </a:r>
          </a:p>
          <a:p>
            <a:endParaRPr lang="en-US" sz="4400" baseline="30000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1029494" y="3238500"/>
            <a:ext cx="685006" cy="7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8116094" y="3161506"/>
            <a:ext cx="685006" cy="7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4077494" y="3161506"/>
            <a:ext cx="685006" cy="7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800" y="5105400"/>
            <a:ext cx="81624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Random matrix could be </a:t>
            </a:r>
            <a:r>
              <a:rPr lang="en-US" sz="3200" dirty="0" err="1" smtClean="0"/>
              <a:t>Wishart</a:t>
            </a:r>
            <a:r>
              <a:rPr lang="en-US" sz="3200" dirty="0" smtClean="0"/>
              <a:t>, </a:t>
            </a:r>
          </a:p>
          <a:p>
            <a:r>
              <a:rPr lang="en-US" sz="3200" dirty="0" smtClean="0"/>
              <a:t>Gaussian Ensemble, etc  (</a:t>
            </a:r>
            <a:r>
              <a:rPr lang="en-US" sz="3200" dirty="0" err="1" smtClean="0"/>
              <a:t>Ind</a:t>
            </a:r>
            <a:r>
              <a:rPr lang="en-US" sz="3200" dirty="0" smtClean="0"/>
              <a:t> </a:t>
            </a:r>
            <a:r>
              <a:rPr lang="en-US" sz="3200" dirty="0" err="1" smtClean="0"/>
              <a:t>Haar</a:t>
            </a:r>
            <a:r>
              <a:rPr lang="en-US" sz="3200" dirty="0" smtClean="0"/>
              <a:t> Eigenvectors)</a:t>
            </a:r>
          </a:p>
          <a:p>
            <a:r>
              <a:rPr lang="en-US" sz="3200" dirty="0" smtClean="0"/>
              <a:t>The big matrix is </a:t>
            </a:r>
            <a:r>
              <a:rPr lang="en-US" sz="3200" dirty="0" err="1" smtClean="0"/>
              <a:t>d</a:t>
            </a:r>
            <a:r>
              <a:rPr lang="en-US" sz="3200" baseline="30000" dirty="0" err="1" smtClean="0"/>
              <a:t>N</a:t>
            </a:r>
            <a:r>
              <a:rPr lang="en-US" sz="3200" dirty="0" err="1" smtClean="0"/>
              <a:t>xd</a:t>
            </a:r>
            <a:r>
              <a:rPr lang="en-US" sz="3200" baseline="30000" dirty="0" err="1" smtClean="0"/>
              <a:t>N</a:t>
            </a:r>
            <a:endParaRPr lang="en-US" sz="3200" baseline="30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724400"/>
            <a:ext cx="8686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6396335"/>
            <a:ext cx="9309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Interesting Quantum Many Body System Phenomena tied to this overlap!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Intuition on the eigenvectors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05000"/>
            <a:ext cx="8146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Classical             </a:t>
            </a:r>
            <a:r>
              <a:rPr lang="en-US" sz="3600" smtClean="0"/>
              <a:t>Quantum              Isotropic</a:t>
            </a:r>
            <a:endParaRPr lang="en-US" sz="3600" dirty="0"/>
          </a:p>
        </p:txBody>
      </p:sp>
      <p:pic>
        <p:nvPicPr>
          <p:cNvPr id="3076" name="Picture 4" descr="http://image.made-in-china.com/2f0j00BvnEMepIHThu/Medicine-Ball-Weighted-Ball.jpg"/>
          <p:cNvPicPr>
            <a:picLocks noChangeAspect="1" noChangeArrowheads="1"/>
          </p:cNvPicPr>
          <p:nvPr/>
        </p:nvPicPr>
        <p:blipFill>
          <a:blip r:embed="rId2" cstate="print"/>
          <a:srcRect r="5382"/>
          <a:stretch>
            <a:fillRect/>
          </a:stretch>
        </p:blipFill>
        <p:spPr bwMode="auto">
          <a:xfrm>
            <a:off x="6198476" y="3124200"/>
            <a:ext cx="2945524" cy="2514599"/>
          </a:xfrm>
          <a:prstGeom prst="rect">
            <a:avLst/>
          </a:prstGeom>
          <a:noFill/>
        </p:spPr>
      </p:pic>
      <p:pic>
        <p:nvPicPr>
          <p:cNvPr id="3078" name="Picture 6" descr="http://sitepointstatic.com/graphics/900_wirefra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200400"/>
            <a:ext cx="2514600" cy="2362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9600" y="6096000"/>
            <a:ext cx="8352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Intertwined </a:t>
            </a:r>
            <a:r>
              <a:rPr lang="en-US" sz="3200" dirty="0" err="1" smtClean="0"/>
              <a:t>Kronecker</a:t>
            </a:r>
            <a:r>
              <a:rPr lang="en-US" sz="3200" dirty="0" smtClean="0"/>
              <a:t> Product of </a:t>
            </a:r>
            <a:r>
              <a:rPr lang="en-US" sz="3200" dirty="0" err="1" smtClean="0"/>
              <a:t>Haar</a:t>
            </a:r>
            <a:r>
              <a:rPr lang="en-US" sz="3200" dirty="0" smtClean="0"/>
              <a:t> Measures</a:t>
            </a:r>
            <a:endParaRPr lang="en-US" sz="3200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4077494" y="5904706"/>
            <a:ext cx="685006" cy="7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57459" y="2936543"/>
            <a:ext cx="2438400" cy="2286000"/>
            <a:chOff x="-1156138" y="2819400"/>
            <a:chExt cx="2438400" cy="2286000"/>
          </a:xfrm>
        </p:grpSpPr>
        <p:sp>
          <p:nvSpPr>
            <p:cNvPr id="7" name="Oval 6"/>
            <p:cNvSpPr/>
            <p:nvPr/>
          </p:nvSpPr>
          <p:spPr>
            <a:xfrm>
              <a:off x="-1156138" y="2819400"/>
              <a:ext cx="2438400" cy="21336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-13138" y="2819400"/>
              <a:ext cx="1524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-13138" y="4953000"/>
              <a:ext cx="1524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-1003738" y="4043860"/>
              <a:ext cx="1524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825062" y="3689131"/>
              <a:ext cx="1524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96462" y="4114800"/>
              <a:ext cx="1524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-698938" y="3657600"/>
              <a:ext cx="1524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-1156138" y="3678072"/>
              <a:ext cx="2438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Example Result</a:t>
            </a:r>
            <a:br>
              <a:rPr lang="en-US" dirty="0" smtClean="0"/>
            </a:br>
            <a:r>
              <a:rPr lang="en-US" dirty="0" smtClean="0"/>
              <a:t>p=1 </a:t>
            </a:r>
            <a:r>
              <a:rPr lang="en-US" dirty="0" smtClean="0">
                <a:sym typeface="Wingdings" pitchFamily="2" charset="2"/>
              </a:rPr>
              <a:t> classical convolution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p=0  isotropic convolution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7500" t="16667" r="6875" b="9375"/>
          <a:stretch>
            <a:fillRect/>
          </a:stretch>
        </p:blipFill>
        <p:spPr bwMode="auto">
          <a:xfrm>
            <a:off x="152400" y="1981200"/>
            <a:ext cx="8610600" cy="446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800600" y="2057400"/>
            <a:ext cx="1295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8189</TotalTime>
  <Words>680</Words>
  <Application>Microsoft Macintosh PowerPoint</Application>
  <PresentationFormat>On-screen Show (4:3)</PresentationFormat>
  <Paragraphs>118</Paragraphs>
  <Slides>31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Fields Institute Talk</vt:lpstr>
      <vt:lpstr>Example Result p=1  classical probability p=0 isotropic convolution (finite free probability)</vt:lpstr>
      <vt:lpstr>Complicated Roadmap</vt:lpstr>
      <vt:lpstr>Complicated Roadmap</vt:lpstr>
      <vt:lpstr>Preview to the Quantum Information Problem</vt:lpstr>
      <vt:lpstr>Closer to the true problem</vt:lpstr>
      <vt:lpstr>Actual Problem</vt:lpstr>
      <vt:lpstr>Intuition on the eigenvectors</vt:lpstr>
      <vt:lpstr>Example Result p=1  classical convolution p=0  isotropic convolution</vt:lpstr>
      <vt:lpstr>First three moments match theorem</vt:lpstr>
      <vt:lpstr>Fitting the fourth moment</vt:lpstr>
      <vt:lpstr>Illustration</vt:lpstr>
      <vt:lpstr>Roadmap</vt:lpstr>
      <vt:lpstr>The Problem Let H=</vt:lpstr>
      <vt:lpstr>The Problem Let H=</vt:lpstr>
      <vt:lpstr>Easy Step</vt:lpstr>
      <vt:lpstr>Complicated Roadmap</vt:lpstr>
      <vt:lpstr>Eigenvectors of odd (even)</vt:lpstr>
      <vt:lpstr>PowerPoint Presentation</vt:lpstr>
      <vt:lpstr>The convolutions</vt:lpstr>
      <vt:lpstr>The Istropically Entangled Approximation</vt:lpstr>
      <vt:lpstr>A first try: Ramis “Quantum Agony”</vt:lpstr>
      <vt:lpstr>The Entanglement</vt:lpstr>
      <vt:lpstr>The Slider Theorem</vt:lpstr>
      <vt:lpstr>More pretty pictures</vt:lpstr>
      <vt:lpstr>p  vs. N large N: central limit theorem  large d, small N: free or iso whole 1 parameter family in between</vt:lpstr>
      <vt:lpstr>Wishart</vt:lpstr>
      <vt:lpstr>Wishart</vt:lpstr>
      <vt:lpstr>Wishart</vt:lpstr>
      <vt:lpstr>Bernoulli ±1</vt:lpstr>
      <vt:lpstr>Roadmap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the Eigenvalues of a Sum of Non-Commuting Random Symmetric Matrices? : A "Quantum Information" inspired Answer.</dc:title>
  <dc:creator>edelman</dc:creator>
  <cp:lastModifiedBy>Alan</cp:lastModifiedBy>
  <cp:revision>294</cp:revision>
  <dcterms:created xsi:type="dcterms:W3CDTF">2010-12-03T17:16:54Z</dcterms:created>
  <dcterms:modified xsi:type="dcterms:W3CDTF">2014-07-06T15:43:47Z</dcterms:modified>
</cp:coreProperties>
</file>