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9"/>
  </p:notesMasterIdLst>
  <p:sldIdLst>
    <p:sldId id="261" r:id="rId2"/>
    <p:sldId id="303" r:id="rId3"/>
    <p:sldId id="327" r:id="rId4"/>
    <p:sldId id="318" r:id="rId5"/>
    <p:sldId id="344" r:id="rId6"/>
    <p:sldId id="296" r:id="rId7"/>
    <p:sldId id="292" r:id="rId8"/>
    <p:sldId id="341" r:id="rId9"/>
    <p:sldId id="342" r:id="rId10"/>
    <p:sldId id="343" r:id="rId11"/>
    <p:sldId id="347" r:id="rId12"/>
    <p:sldId id="348" r:id="rId13"/>
    <p:sldId id="345" r:id="rId14"/>
    <p:sldId id="346" r:id="rId15"/>
    <p:sldId id="349" r:id="rId16"/>
    <p:sldId id="350" r:id="rId17"/>
    <p:sldId id="330" r:id="rId18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33" autoAdjust="0"/>
    <p:restoredTop sz="90939" autoAdjust="0"/>
  </p:normalViewPr>
  <p:slideViewPr>
    <p:cSldViewPr>
      <p:cViewPr>
        <p:scale>
          <a:sx n="80" d="100"/>
          <a:sy n="80" d="100"/>
        </p:scale>
        <p:origin x="-780" y="-270"/>
      </p:cViewPr>
      <p:guideLst>
        <p:guide orient="horz" pos="1104"/>
        <p:guide orient="horz" pos="3888"/>
        <p:guide pos="720"/>
        <p:guide pos="5040"/>
        <p:guide pos="33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B4321921-5DF1-4B1E-8224-353FD9CD91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4372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7D36E-AD6D-4A33-9201-CD39E876BFF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21921-5DF1-4B1E-8224-353FD9CD913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385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21921-5DF1-4B1E-8224-353FD9CD913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36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21921-5DF1-4B1E-8224-353FD9CD913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71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21921-5DF1-4B1E-8224-353FD9CD913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7066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21921-5DF1-4B1E-8224-353FD9CD913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365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21921-5DF1-4B1E-8224-353FD9CD913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2884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21921-5DF1-4B1E-8224-353FD9CD913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67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21921-5DF1-4B1E-8224-353FD9CD913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690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648200" y="609600"/>
            <a:ext cx="261778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154613" y="5918200"/>
            <a:ext cx="261778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Presentation Author, 2003</a:t>
            </a:r>
          </a:p>
          <a:p>
            <a:r>
              <a:rPr lang="en-US"/>
              <a:t>Page </a:t>
            </a:r>
            <a:fld id="{2AE52C05-B2A5-45E7-BFC6-1C60DF5710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02375" y="730250"/>
            <a:ext cx="1828800" cy="5365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5975" y="730250"/>
            <a:ext cx="5334000" cy="5365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154613" y="5918200"/>
            <a:ext cx="261778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Presentation Author, 2003</a:t>
            </a:r>
          </a:p>
          <a:p>
            <a:r>
              <a:rPr lang="en-US"/>
              <a:t>Page </a:t>
            </a:r>
            <a:fld id="{C832E3C9-0E77-43CC-A607-BEFA0738B1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1231" y="2209800"/>
            <a:ext cx="7221538" cy="411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1143000" y="1828800"/>
            <a:ext cx="68580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7650" name="Picture 2" descr="http://upload.wikimedia.org/wikipedia/en/thumb/0/0c/MIT_logo.svg/350px-MIT_logo.svg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7074"/>
            <a:ext cx="609600" cy="330926"/>
          </a:xfrm>
          <a:prstGeom prst="rect">
            <a:avLst/>
          </a:prstGeom>
          <a:noFill/>
        </p:spPr>
      </p:pic>
      <p:sp>
        <p:nvSpPr>
          <p:cNvPr id="10" name="Pie 9"/>
          <p:cNvSpPr/>
          <p:nvPr userDrawn="1"/>
        </p:nvSpPr>
        <p:spPr>
          <a:xfrm>
            <a:off x="8281083" y="-609600"/>
            <a:ext cx="1752600" cy="1212377"/>
          </a:xfrm>
          <a:prstGeom prst="pie">
            <a:avLst>
              <a:gd name="adj1" fmla="val 5476978"/>
              <a:gd name="adj2" fmla="val 10774871"/>
            </a:avLst>
          </a:prstGeom>
          <a:gradFill>
            <a:gsLst>
              <a:gs pos="24000">
                <a:schemeClr val="tx2">
                  <a:lumMod val="40000"/>
                  <a:lumOff val="60000"/>
                </a:schemeClr>
              </a:gs>
              <a:gs pos="52000">
                <a:srgbClr val="85C2FF"/>
              </a:gs>
              <a:gs pos="80000">
                <a:srgbClr val="C4D6EB"/>
              </a:gs>
              <a:gs pos="9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Pie 10"/>
          <p:cNvSpPr/>
          <p:nvPr userDrawn="1"/>
        </p:nvSpPr>
        <p:spPr>
          <a:xfrm>
            <a:off x="8534400" y="-426606"/>
            <a:ext cx="1184384" cy="862620"/>
          </a:xfrm>
          <a:prstGeom prst="pie">
            <a:avLst>
              <a:gd name="adj1" fmla="val 5476978"/>
              <a:gd name="adj2" fmla="val 1077487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0861" t="184" r="56959" b="84182"/>
          <a:stretch/>
        </p:blipFill>
        <p:spPr bwMode="auto">
          <a:xfrm>
            <a:off x="8762999" y="27361"/>
            <a:ext cx="29682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5975" y="1981200"/>
            <a:ext cx="3533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2150" y="1981200"/>
            <a:ext cx="3535363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4191000" y="3276600"/>
            <a:ext cx="261778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DFB4D04-C497-49C5-AFF7-AE73225E824D}" type="slidenum">
              <a:rPr lang="en-US" smtClean="0"/>
              <a:pPr/>
              <a:t>‹#›</a:t>
            </a:fld>
            <a:r>
              <a:rPr lang="en-US" dirty="0" smtClean="0"/>
              <a:t>/31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5154613" y="5918200"/>
            <a:ext cx="261778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Presentation Author, 2003</a:t>
            </a:r>
          </a:p>
          <a:p>
            <a:r>
              <a:rPr lang="en-US"/>
              <a:t>Page </a:t>
            </a:r>
            <a:fld id="{223CBA99-BED0-44C3-93A7-C7800B5C5A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154613" y="5918200"/>
            <a:ext cx="261778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Presentation Author, 2003</a:t>
            </a:r>
          </a:p>
          <a:p>
            <a:r>
              <a:rPr lang="en-US"/>
              <a:t>Page </a:t>
            </a:r>
            <a:fld id="{A26A277B-E9D4-4271-98C0-9948DE2CC2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5154613" y="5918200"/>
            <a:ext cx="261778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Presentation Author, 2003</a:t>
            </a:r>
          </a:p>
          <a:p>
            <a:r>
              <a:rPr lang="en-US"/>
              <a:t>Page </a:t>
            </a:r>
            <a:fld id="{84D43EAF-1326-42E4-A713-CBCDF2AF92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5154613" y="5918200"/>
            <a:ext cx="261778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Presentation Author, 2003</a:t>
            </a:r>
          </a:p>
          <a:p>
            <a:r>
              <a:rPr lang="en-US"/>
              <a:t>Page </a:t>
            </a:r>
            <a:fld id="{4EAFFDAA-6EE4-4634-ACCA-967C3D4E0B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5154613" y="5918200"/>
            <a:ext cx="261778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Presentation Author, 2003</a:t>
            </a:r>
          </a:p>
          <a:p>
            <a:r>
              <a:rPr lang="en-US"/>
              <a:t>Page </a:t>
            </a:r>
            <a:fld id="{40BBF1F2-8C23-4F26-8180-A1F19B7D4E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23938" y="730250"/>
            <a:ext cx="7107237" cy="12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5975" y="1981200"/>
            <a:ext cx="722153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1143000" y="5757863"/>
            <a:ext cx="6858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1143000" y="1947863"/>
            <a:ext cx="6858000" cy="0"/>
          </a:xfrm>
          <a:prstGeom prst="line">
            <a:avLst/>
          </a:prstGeom>
          <a:noFill/>
          <a:ln w="63500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36" name="Picture 12" descr="mitlogo_ppt.bmp                                                0009C8A7Macintosh HD                   ABA78158:"/>
          <p:cNvPicPr>
            <a:picLocks noChangeAspect="1" noChangeArrowheads="1"/>
          </p:cNvPicPr>
          <p:nvPr userDrawn="1"/>
        </p:nvPicPr>
        <p:blipFill>
          <a:blip r:embed="rId13" cstate="print"/>
          <a:srcRect l="18515"/>
          <a:stretch>
            <a:fillRect/>
          </a:stretch>
        </p:blipFill>
        <p:spPr bwMode="auto">
          <a:xfrm>
            <a:off x="1752600" y="5878513"/>
            <a:ext cx="2613025" cy="273050"/>
          </a:xfrm>
          <a:prstGeom prst="rect">
            <a:avLst/>
          </a:prstGeom>
          <a:noFill/>
        </p:spPr>
      </p:pic>
      <p:grpSp>
        <p:nvGrpSpPr>
          <p:cNvPr id="1038" name="Group 14"/>
          <p:cNvGrpSpPr>
            <a:grpSpLocks/>
          </p:cNvGrpSpPr>
          <p:nvPr userDrawn="1"/>
        </p:nvGrpSpPr>
        <p:grpSpPr bwMode="auto">
          <a:xfrm>
            <a:off x="1155700" y="5867400"/>
            <a:ext cx="493713" cy="261938"/>
            <a:chOff x="728" y="3915"/>
            <a:chExt cx="311" cy="165"/>
          </a:xfrm>
        </p:grpSpPr>
        <p:sp>
          <p:nvSpPr>
            <p:cNvPr id="1039" name="Rectangle 15"/>
            <p:cNvSpPr>
              <a:spLocks noChangeAspect="1" noChangeArrowheads="1"/>
            </p:cNvSpPr>
            <p:nvPr userDrawn="1"/>
          </p:nvSpPr>
          <p:spPr bwMode="auto">
            <a:xfrm>
              <a:off x="839" y="3916"/>
              <a:ext cx="33" cy="164"/>
            </a:xfrm>
            <a:prstGeom prst="rect">
              <a:avLst/>
            </a:prstGeom>
            <a:solidFill>
              <a:srgbClr val="9933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0" name="Rectangle 16"/>
            <p:cNvSpPr>
              <a:spLocks noChangeAspect="1" noChangeArrowheads="1"/>
            </p:cNvSpPr>
            <p:nvPr userDrawn="1"/>
          </p:nvSpPr>
          <p:spPr bwMode="auto">
            <a:xfrm>
              <a:off x="782" y="3916"/>
              <a:ext cx="33" cy="112"/>
            </a:xfrm>
            <a:prstGeom prst="rect">
              <a:avLst/>
            </a:prstGeom>
            <a:solidFill>
              <a:srgbClr val="9933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1" name="Rectangle 17"/>
            <p:cNvSpPr>
              <a:spLocks noChangeAspect="1" noChangeArrowheads="1"/>
            </p:cNvSpPr>
            <p:nvPr userDrawn="1"/>
          </p:nvSpPr>
          <p:spPr bwMode="auto">
            <a:xfrm>
              <a:off x="728" y="3916"/>
              <a:ext cx="33" cy="164"/>
            </a:xfrm>
            <a:prstGeom prst="rect">
              <a:avLst/>
            </a:prstGeom>
            <a:solidFill>
              <a:srgbClr val="9933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2" name="Rectangle 18"/>
            <p:cNvSpPr>
              <a:spLocks noChangeAspect="1" noChangeArrowheads="1"/>
            </p:cNvSpPr>
            <p:nvPr userDrawn="1"/>
          </p:nvSpPr>
          <p:spPr bwMode="auto">
            <a:xfrm>
              <a:off x="896" y="3967"/>
              <a:ext cx="33" cy="112"/>
            </a:xfrm>
            <a:prstGeom prst="rect">
              <a:avLst/>
            </a:prstGeom>
            <a:solidFill>
              <a:srgbClr val="666A7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3" name="Rectangle 19"/>
            <p:cNvSpPr>
              <a:spLocks noChangeAspect="1" noChangeArrowheads="1"/>
            </p:cNvSpPr>
            <p:nvPr userDrawn="1"/>
          </p:nvSpPr>
          <p:spPr bwMode="auto">
            <a:xfrm>
              <a:off x="950" y="3967"/>
              <a:ext cx="33" cy="112"/>
            </a:xfrm>
            <a:prstGeom prst="rect">
              <a:avLst/>
            </a:prstGeom>
            <a:solidFill>
              <a:srgbClr val="9933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" name="Rectangle 20"/>
            <p:cNvSpPr>
              <a:spLocks noChangeAspect="1" noChangeArrowheads="1"/>
            </p:cNvSpPr>
            <p:nvPr userDrawn="1"/>
          </p:nvSpPr>
          <p:spPr bwMode="auto">
            <a:xfrm>
              <a:off x="895" y="3915"/>
              <a:ext cx="32" cy="33"/>
            </a:xfrm>
            <a:prstGeom prst="rect">
              <a:avLst/>
            </a:prstGeom>
            <a:solidFill>
              <a:srgbClr val="9933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" name="Rectangle 21"/>
            <p:cNvSpPr>
              <a:spLocks noChangeAspect="1" noChangeArrowheads="1"/>
            </p:cNvSpPr>
            <p:nvPr userDrawn="1"/>
          </p:nvSpPr>
          <p:spPr bwMode="auto">
            <a:xfrm>
              <a:off x="950" y="3915"/>
              <a:ext cx="89" cy="33"/>
            </a:xfrm>
            <a:prstGeom prst="rect">
              <a:avLst/>
            </a:prstGeom>
            <a:solidFill>
              <a:srgbClr val="9933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400" b="1">
          <a:solidFill>
            <a:srgbClr val="993333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400" b="1">
          <a:solidFill>
            <a:srgbClr val="993333"/>
          </a:solidFill>
          <a:latin typeface="Arial" charset="0"/>
        </a:defRPr>
      </a:lvl2pPr>
      <a:lvl3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400" b="1">
          <a:solidFill>
            <a:srgbClr val="993333"/>
          </a:solidFill>
          <a:latin typeface="Arial" charset="0"/>
        </a:defRPr>
      </a:lvl3pPr>
      <a:lvl4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400" b="1">
          <a:solidFill>
            <a:srgbClr val="993333"/>
          </a:solidFill>
          <a:latin typeface="Arial" charset="0"/>
        </a:defRPr>
      </a:lvl4pPr>
      <a:lvl5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400" b="1">
          <a:solidFill>
            <a:srgbClr val="993333"/>
          </a:solidFill>
          <a:latin typeface="Arial" charset="0"/>
        </a:defRPr>
      </a:lvl5pPr>
      <a:lvl6pPr marL="457200"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400" b="1">
          <a:solidFill>
            <a:srgbClr val="993333"/>
          </a:solidFill>
          <a:latin typeface="Arial" charset="0"/>
        </a:defRPr>
      </a:lvl6pPr>
      <a:lvl7pPr marL="914400"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400" b="1">
          <a:solidFill>
            <a:srgbClr val="993333"/>
          </a:solidFill>
          <a:latin typeface="Arial" charset="0"/>
        </a:defRPr>
      </a:lvl7pPr>
      <a:lvl8pPr marL="1371600"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400" b="1">
          <a:solidFill>
            <a:srgbClr val="993333"/>
          </a:solidFill>
          <a:latin typeface="Arial" charset="0"/>
        </a:defRPr>
      </a:lvl8pPr>
      <a:lvl9pPr marL="1828800"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400" b="1">
          <a:solidFill>
            <a:srgbClr val="993333"/>
          </a:solidFill>
          <a:latin typeface="Arial" charset="0"/>
        </a:defRPr>
      </a:lvl9pPr>
    </p:titleStyle>
    <p:bodyStyle>
      <a:lvl1pPr marL="230188" indent="-230188" algn="l" rtl="0" eaLnBrk="0" fontAlgn="base" hangingPunct="0">
        <a:lnSpc>
          <a:spcPts val="2700"/>
        </a:lnSpc>
        <a:spcBef>
          <a:spcPct val="0"/>
        </a:spcBef>
        <a:spcAft>
          <a:spcPts val="1400"/>
        </a:spcAft>
        <a:buClr>
          <a:srgbClr val="993333"/>
        </a:buClr>
        <a:buChar char="•"/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ts val="2800"/>
        </a:lnSpc>
        <a:spcBef>
          <a:spcPct val="0"/>
        </a:spcBef>
        <a:spcAft>
          <a:spcPts val="1400"/>
        </a:spcAft>
        <a:buChar char="–"/>
        <a:defRPr sz="23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93333"/>
        </a:buClr>
        <a:buChar char="•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Time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-statistics.com/2013/01/100-most-read-r-posts-for-2012-stats-from-r-bloggers-big-data-visualization-data-manipulation-and-other-languages/" TargetMode="External"/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jpe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julialang.org/en/latest/packages/packagelist/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 bwMode="auto">
          <a:xfrm>
            <a:off x="905431" y="3200400"/>
            <a:ext cx="6858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>
                <a:srgbClr val="993333"/>
              </a:buClr>
              <a:buSzTx/>
              <a:buFontTx/>
              <a:buNone/>
              <a:tabLst/>
              <a:defRPr/>
            </a:pPr>
            <a:r>
              <a:rPr kumimoji="0" lang="en-US" sz="2300" b="0" i="0" u="none" strike="noStrike" kern="0" cap="none" spc="0" normalizeH="0" noProof="0" dirty="0" smtClean="0">
                <a:ln>
                  <a:noFill/>
                </a:ln>
                <a:solidFill>
                  <a:srgbClr val="99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Alan Edelman, Jeff </a:t>
            </a:r>
            <a:r>
              <a:rPr kumimoji="0" lang="en-US" sz="2300" b="0" i="0" u="none" strike="noStrike" kern="0" cap="none" spc="0" normalizeH="0" noProof="0" dirty="0" err="1" smtClean="0">
                <a:ln>
                  <a:noFill/>
                </a:ln>
                <a:solidFill>
                  <a:srgbClr val="99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Bezanson</a:t>
            </a:r>
            <a:endParaRPr kumimoji="0" lang="en-US" sz="2300" b="0" i="0" u="none" strike="noStrike" kern="0" cap="none" spc="0" normalizeH="0" noProof="0" dirty="0" smtClean="0">
              <a:ln>
                <a:noFill/>
              </a:ln>
              <a:solidFill>
                <a:srgbClr val="9933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>
                <a:srgbClr val="993333"/>
              </a:buClr>
              <a:buSzTx/>
              <a:buFontTx/>
              <a:buNone/>
              <a:tabLst/>
              <a:defRPr/>
            </a:pPr>
            <a:r>
              <a:rPr kumimoji="0" lang="en-US" sz="2300" b="0" i="0" u="none" strike="noStrike" kern="0" cap="none" spc="0" normalizeH="0" noProof="0" dirty="0" smtClean="0">
                <a:ln>
                  <a:noFill/>
                </a:ln>
                <a:solidFill>
                  <a:srgbClr val="99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Viral Shah, Stefan </a:t>
            </a:r>
            <a:r>
              <a:rPr kumimoji="0" lang="en-US" sz="2300" b="0" i="0" u="none" strike="noStrike" kern="0" cap="none" spc="0" normalizeH="0" noProof="0" dirty="0" err="1" smtClean="0">
                <a:ln>
                  <a:noFill/>
                </a:ln>
                <a:solidFill>
                  <a:srgbClr val="99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Karpinski</a:t>
            </a:r>
            <a:endParaRPr kumimoji="0" lang="en-US" sz="2300" b="0" i="0" u="none" strike="noStrike" kern="0" cap="none" spc="0" normalizeH="0" noProof="0" dirty="0" smtClean="0">
              <a:ln>
                <a:noFill/>
              </a:ln>
              <a:solidFill>
                <a:srgbClr val="9933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>
                <a:srgbClr val="993333"/>
              </a:buClr>
              <a:buSzTx/>
              <a:buFontTx/>
              <a:buNone/>
              <a:tabLst/>
              <a:defRPr/>
            </a:pPr>
            <a:r>
              <a:rPr lang="en-US" sz="2300" kern="0" noProof="0" dirty="0" smtClean="0">
                <a:solidFill>
                  <a:srgbClr val="993333"/>
                </a:solidFill>
                <a:latin typeface="+mn-lt"/>
              </a:rPr>
              <a:t>students in 18.337</a:t>
            </a: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>
                <a:srgbClr val="993333"/>
              </a:buClr>
              <a:buSzTx/>
              <a:buFontTx/>
              <a:buNone/>
              <a:tabLst/>
              <a:defRPr/>
            </a:pPr>
            <a:r>
              <a:rPr kumimoji="0" lang="en-US" sz="2300" b="0" i="0" u="none" strike="noStrike" kern="0" cap="none" spc="0" normalizeH="0" dirty="0" smtClean="0">
                <a:ln>
                  <a:noFill/>
                </a:ln>
                <a:solidFill>
                  <a:srgbClr val="99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the greater community</a:t>
            </a:r>
            <a:endParaRPr kumimoji="0" lang="en-US" sz="2300" b="0" i="0" u="none" strike="noStrike" kern="0" cap="none" spc="0" normalizeH="0" noProof="0" dirty="0" smtClean="0">
              <a:ln>
                <a:noFill/>
              </a:ln>
              <a:solidFill>
                <a:srgbClr val="9933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22" name="Picture 2" descr="http://people.csail.mit.edu/brooks/all%20images/images/csail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5867400"/>
            <a:ext cx="945393" cy="7239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378061" y="6613847"/>
            <a:ext cx="26672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Computer Science &amp; AI Laboratories</a:t>
            </a:r>
            <a:endParaRPr lang="en-US" sz="1200" dirty="0"/>
          </a:p>
        </p:txBody>
      </p:sp>
      <p:sp>
        <p:nvSpPr>
          <p:cNvPr id="6" name="AutoShape 2" descr="https://mail.google.com/mail/u/0/?ui=2&amp;ik=e8a4e77730&amp;view=att&amp;th=133a548a74b0ab8e&amp;attid=0.1&amp;disp=inline&amp;realattid=f_gv0cjaxp0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https://mail.google.com/mail/u/0/?ui=2&amp;ik=e8a4e77730&amp;view=att&amp;th=133a548a74b0ab8e&amp;attid=0.1&amp;disp=inline&amp;realattid=f_gv0cjaxp0&amp;zw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6" descr="https://mail.google.com/mail/u/0/?ui=2&amp;ik=e8a4e77730&amp;view=att&amp;th=133a548a74b0ab8e&amp;attid=0.1&amp;disp=inline&amp;realattid=f_gv0cjaxp0&amp;zw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9" name="Picture 7" descr="C:\Users\Edelman\Downloads\juli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84120"/>
            <a:ext cx="8691542" cy="116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197"/>
            <a:ext cx="3429000" cy="1239838"/>
          </a:xfrm>
        </p:spPr>
        <p:txBody>
          <a:bodyPr/>
          <a:lstStyle/>
          <a:p>
            <a:r>
              <a:rPr lang="en-US" dirty="0" smtClean="0"/>
              <a:t>Benchmark</a:t>
            </a:r>
            <a:br>
              <a:rPr lang="en-US" dirty="0" smtClean="0"/>
            </a:br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3" t="33252" r="4896" b="2002"/>
          <a:stretch/>
        </p:blipFill>
        <p:spPr bwMode="auto">
          <a:xfrm>
            <a:off x="-37532" y="1828800"/>
            <a:ext cx="9041189" cy="4570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2989120" y="-76200"/>
            <a:ext cx="1828800" cy="2292935"/>
            <a:chOff x="3048000" y="24586"/>
            <a:chExt cx="1828800" cy="229293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494" t="72307" r="29365" b="25466"/>
            <a:stretch/>
          </p:blipFill>
          <p:spPr bwMode="auto">
            <a:xfrm rot="5400000">
              <a:off x="3048000" y="48904"/>
              <a:ext cx="1828800" cy="1828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3352800" y="24586"/>
              <a:ext cx="1455848" cy="22929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dirty="0">
                  <a:solidFill>
                    <a:schemeClr val="bg1"/>
                  </a:solidFill>
                </a:rPr>
                <a:t>fib</a:t>
              </a:r>
            </a:p>
            <a:p>
              <a:r>
                <a:rPr lang="en-US" sz="1700" dirty="0" err="1">
                  <a:solidFill>
                    <a:schemeClr val="bg1"/>
                  </a:solidFill>
                </a:rPr>
                <a:t>parse_int</a:t>
              </a:r>
              <a:endParaRPr lang="en-US" sz="1700" dirty="0">
                <a:solidFill>
                  <a:schemeClr val="bg1"/>
                </a:solidFill>
              </a:endParaRPr>
            </a:p>
            <a:p>
              <a:r>
                <a:rPr lang="en-US" sz="1700" dirty="0">
                  <a:solidFill>
                    <a:schemeClr val="bg1"/>
                  </a:solidFill>
                </a:rPr>
                <a:t>quicksort</a:t>
              </a:r>
            </a:p>
            <a:p>
              <a:r>
                <a:rPr lang="en-US" sz="1700" dirty="0" err="1">
                  <a:solidFill>
                    <a:schemeClr val="bg1"/>
                  </a:solidFill>
                </a:rPr>
                <a:t>mandel</a:t>
              </a:r>
              <a:endParaRPr lang="en-US" sz="1700" dirty="0">
                <a:solidFill>
                  <a:schemeClr val="bg1"/>
                </a:solidFill>
              </a:endParaRPr>
            </a:p>
            <a:p>
              <a:r>
                <a:rPr lang="en-US" sz="1700" dirty="0" err="1">
                  <a:solidFill>
                    <a:schemeClr val="bg1"/>
                  </a:solidFill>
                </a:rPr>
                <a:t>pi_sum</a:t>
              </a:r>
              <a:endParaRPr lang="en-US" sz="1700" dirty="0">
                <a:solidFill>
                  <a:schemeClr val="bg1"/>
                </a:solidFill>
              </a:endParaRPr>
            </a:p>
            <a:p>
              <a:r>
                <a:rPr lang="en-US" sz="1700" dirty="0" err="1">
                  <a:solidFill>
                    <a:schemeClr val="bg1"/>
                  </a:solidFill>
                </a:rPr>
                <a:t>rand_mat_stat</a:t>
              </a:r>
              <a:endParaRPr lang="en-US" sz="1700" dirty="0">
                <a:solidFill>
                  <a:schemeClr val="bg1"/>
                </a:solidFill>
              </a:endParaRPr>
            </a:p>
            <a:p>
              <a:r>
                <a:rPr lang="en-US" sz="1700" dirty="0" err="1">
                  <a:solidFill>
                    <a:schemeClr val="bg1"/>
                  </a:solidFill>
                </a:rPr>
                <a:t>rand_mat_mul</a:t>
              </a:r>
              <a:endParaRPr lang="en-US" sz="1700" dirty="0">
                <a:solidFill>
                  <a:schemeClr val="bg1"/>
                </a:solidFill>
              </a:endParaRPr>
            </a:p>
            <a:p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835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155" y="152400"/>
            <a:ext cx="7107237" cy="12398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Invoking interest in the R community as a potential successor to R</a:t>
            </a:r>
            <a:endParaRPr lang="en-US" dirty="0"/>
          </a:p>
        </p:txBody>
      </p:sp>
      <p:pic>
        <p:nvPicPr>
          <p:cNvPr id="3074" name="Picture 2" descr="E:\Desktop\JULIA\r-bloggers.tif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47934" y="1524001"/>
            <a:ext cx="6005565" cy="4191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048000" y="3886200"/>
            <a:ext cx="1981200" cy="22860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48000" y="4267200"/>
            <a:ext cx="2743200" cy="22860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48000" y="4876800"/>
            <a:ext cx="4114800" cy="22860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7977" y="5562600"/>
            <a:ext cx="883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smtClean="0">
                <a:hlinkClick r:id="rId3"/>
              </a:rPr>
              <a:t>http://www.r-statistics.com/2013/01/100-most-read-r-posts-for-2012-stats-from-r-bloggers-big-data-visualization-data-manipulation-and-other-languages/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974827"/>
            <a:ext cx="3276599" cy="4114800"/>
          </a:xfrm>
        </p:spPr>
        <p:txBody>
          <a:bodyPr/>
          <a:lstStyle/>
          <a:p>
            <a:pPr>
              <a:buNone/>
            </a:pPr>
            <a:r>
              <a:rPr lang="en-US" sz="2400" dirty="0"/>
              <a:t>	Community includes key R contributors and influencers</a:t>
            </a:r>
            <a:r>
              <a:rPr lang="en-US" sz="2400" dirty="0" smtClean="0"/>
              <a:t>:</a:t>
            </a:r>
            <a:endParaRPr lang="en-US" sz="2400" dirty="0"/>
          </a:p>
          <a:p>
            <a:r>
              <a:rPr lang="en-US" sz="1200" dirty="0"/>
              <a:t>John Myles White (Princeton, author of Machine Learning for Hackers)</a:t>
            </a:r>
          </a:p>
          <a:p>
            <a:r>
              <a:rPr lang="en-US" sz="1200" dirty="0"/>
              <a:t>Harlan Harris (Kaplan, Data Science DC)</a:t>
            </a:r>
          </a:p>
          <a:p>
            <a:r>
              <a:rPr lang="en-US" sz="1200" dirty="0"/>
              <a:t>Doug Bates (Part of S and R teams)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76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04800"/>
            <a:ext cx="4800600" cy="630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692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391400" cy="1239838"/>
          </a:xfrm>
        </p:spPr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ommercial </a:t>
            </a:r>
            <a:r>
              <a:rPr lang="en-US" dirty="0" err="1" smtClean="0"/>
              <a:t>MATLAB</a:t>
            </a:r>
            <a:r>
              <a:rPr lang="en-US" dirty="0" smtClean="0"/>
              <a:t>®’s very first student user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72" t="37774" r="8765" b="23328"/>
          <a:stretch/>
        </p:blipFill>
        <p:spPr bwMode="auto">
          <a:xfrm>
            <a:off x="152400" y="2662535"/>
            <a:ext cx="3810000" cy="2975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" y="5558135"/>
            <a:ext cx="33309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MATLAB</a:t>
            </a:r>
            <a:r>
              <a:rPr lang="en-US" dirty="0" smtClean="0"/>
              <a:t> Jeopardy 1999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1843384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(1985) Nick </a:t>
            </a:r>
            <a:r>
              <a:rPr lang="en-US" dirty="0" err="1" smtClean="0"/>
              <a:t>Trefethen</a:t>
            </a:r>
            <a:r>
              <a:rPr lang="en-US" dirty="0" smtClean="0"/>
              <a:t> buys the first commercial licenses</a:t>
            </a:r>
            <a:endParaRPr lang="en-US" dirty="0"/>
          </a:p>
        </p:txBody>
      </p:sp>
      <p:pic>
        <p:nvPicPr>
          <p:cNvPr id="4100" name="Picture 4" descr="http://epacolistmanagement.com/yahoo_site_admin/assets/images/IBM_AT_1.188201514_st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438" y="2333624"/>
            <a:ext cx="2132324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22662" y="2343149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Edelman uses it on a basement IBM PC-AT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62400" y="4957970"/>
            <a:ext cx="42938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(1993?) First use of </a:t>
            </a:r>
            <a:r>
              <a:rPr lang="en-US" dirty="0" err="1" smtClean="0"/>
              <a:t>MATLAB</a:t>
            </a:r>
            <a:r>
              <a:rPr lang="en-US" dirty="0" smtClean="0"/>
              <a:t>® for Numerical Analysis (Math128a) at </a:t>
            </a:r>
            <a:r>
              <a:rPr lang="en-US" dirty="0" err="1" smtClean="0"/>
              <a:t>UC</a:t>
            </a:r>
            <a:r>
              <a:rPr lang="en-US" dirty="0" smtClean="0"/>
              <a:t> Berkeley</a:t>
            </a:r>
            <a:endParaRPr lang="en-US" dirty="0"/>
          </a:p>
        </p:txBody>
      </p:sp>
      <p:pic>
        <p:nvPicPr>
          <p:cNvPr id="4102" name="Picture 6" descr="http://persson.berkeley.edu/128A/ucbsea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662" y="5132062"/>
            <a:ext cx="887738" cy="88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11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Perspectives from a long time </a:t>
            </a:r>
            <a:r>
              <a:rPr lang="en-US" dirty="0" err="1" smtClean="0"/>
              <a:t>MATLAB</a:t>
            </a:r>
            <a:r>
              <a:rPr lang="en-US" dirty="0" smtClean="0"/>
              <a:t> user: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5000"/>
            <a:ext cx="5943600" cy="4114800"/>
          </a:xfrm>
        </p:spPr>
        <p:txBody>
          <a:bodyPr/>
          <a:lstStyle/>
          <a:p>
            <a:r>
              <a:rPr lang="en-US" dirty="0" smtClean="0"/>
              <a:t>Little things take getting used to</a:t>
            </a:r>
          </a:p>
          <a:p>
            <a:pPr lvl="1"/>
            <a:r>
              <a:rPr lang="en-US" dirty="0" smtClean="0"/>
              <a:t>Feels backward: A[1,2],  (</a:t>
            </a:r>
            <a:r>
              <a:rPr lang="en-US" dirty="0" err="1" smtClean="0"/>
              <a:t>u,s,v</a:t>
            </a:r>
            <a:r>
              <a:rPr lang="en-US" dirty="0" smtClean="0"/>
              <a:t>)=</a:t>
            </a:r>
            <a:r>
              <a:rPr lang="en-US" dirty="0" err="1" smtClean="0"/>
              <a:t>svd</a:t>
            </a:r>
            <a:r>
              <a:rPr lang="en-US" dirty="0" smtClean="0"/>
              <a:t>(A)</a:t>
            </a:r>
          </a:p>
          <a:p>
            <a:r>
              <a:rPr lang="en-US" dirty="0" smtClean="0"/>
              <a:t>but you’ll love</a:t>
            </a:r>
          </a:p>
          <a:p>
            <a:pPr lvl="1"/>
            <a:r>
              <a:rPr lang="en-US" dirty="0" smtClean="0"/>
              <a:t>(A-B)[1,2]</a:t>
            </a:r>
          </a:p>
          <a:p>
            <a:pPr lvl="1"/>
            <a:r>
              <a:rPr lang="en-US" dirty="0" smtClean="0"/>
              <a:t>Comprehensions: [</a:t>
            </a:r>
            <a:r>
              <a:rPr lang="en-US" sz="2400" kern="1200" dirty="0" smtClean="0"/>
              <a:t>1/(</a:t>
            </a:r>
            <a:r>
              <a:rPr lang="en-US" sz="2400" kern="1200" dirty="0" err="1" smtClean="0"/>
              <a:t>i+j</a:t>
            </a:r>
            <a:r>
              <a:rPr lang="en-US" sz="2400" kern="1200" dirty="0" smtClean="0"/>
              <a:t>) </a:t>
            </a:r>
            <a:r>
              <a:rPr lang="en-US" sz="2400" kern="1200" dirty="0"/>
              <a:t>for </a:t>
            </a:r>
            <a:r>
              <a:rPr lang="en-US" sz="2400" kern="1200" dirty="0" err="1"/>
              <a:t>i</a:t>
            </a:r>
            <a:r>
              <a:rPr lang="en-US" sz="2400" kern="1200" dirty="0"/>
              <a:t>=1:5, j=1:5</a:t>
            </a:r>
            <a:r>
              <a:rPr lang="en-US" sz="2400" kern="1200" dirty="0" smtClean="0"/>
              <a:t>]</a:t>
            </a:r>
          </a:p>
          <a:p>
            <a:r>
              <a:rPr lang="en-US" sz="2400" kern="1200" dirty="0" smtClean="0"/>
              <a:t>At first you may feel insecure, but the time to comfort is smaller than you’ll think</a:t>
            </a:r>
          </a:p>
          <a:p>
            <a:r>
              <a:rPr lang="en-US" sz="2400" kern="1200" dirty="0" smtClean="0"/>
              <a:t>very quickly a whole world opens up that never existed for you before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122" name="Picture 2" descr="http://rlv.zcache.com/so_much_to_study_mug-p168303260774907021b2goe_4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08" b="12671"/>
          <a:stretch/>
        </p:blipFill>
        <p:spPr bwMode="auto">
          <a:xfrm>
            <a:off x="6400800" y="4411683"/>
            <a:ext cx="2674635" cy="205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41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2" t="23169" r="24712" b="36803"/>
          <a:stretch/>
        </p:blipFill>
        <p:spPr bwMode="auto">
          <a:xfrm>
            <a:off x="1548331" y="3181350"/>
            <a:ext cx="5926424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107237" cy="1239838"/>
          </a:xfrm>
        </p:spPr>
        <p:txBody>
          <a:bodyPr/>
          <a:lstStyle/>
          <a:p>
            <a:r>
              <a:rPr lang="en-US" dirty="0" smtClean="0"/>
              <a:t>Access to BLAS and </a:t>
            </a:r>
            <a:r>
              <a:rPr lang="en-US" dirty="0" err="1" smtClean="0"/>
              <a:t>LAPACK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easy as 1,2,3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2747665"/>
            <a:ext cx="5410200" cy="533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2. Julia Source: </a:t>
            </a:r>
            <a:r>
              <a:rPr lang="en-US" dirty="0" err="1" smtClean="0"/>
              <a:t>GITHUB</a:t>
            </a:r>
            <a:r>
              <a:rPr lang="en-US" dirty="0" smtClean="0"/>
              <a:t>: </a:t>
            </a:r>
            <a:r>
              <a:rPr lang="en-US" dirty="0" err="1" smtClean="0"/>
              <a:t>julia</a:t>
            </a:r>
            <a:r>
              <a:rPr lang="en-US" dirty="0" smtClean="0"/>
              <a:t>/base/</a:t>
            </a:r>
            <a:r>
              <a:rPr lang="en-US" dirty="0" err="1" smtClean="0"/>
              <a:t>blas.jl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" t="16546" r="68325" b="57554"/>
          <a:stretch/>
        </p:blipFill>
        <p:spPr bwMode="auto">
          <a:xfrm>
            <a:off x="0" y="1066800"/>
            <a:ext cx="3342290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28800" y="2286000"/>
            <a:ext cx="1202573" cy="46166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1.BLAS</a:t>
            </a:r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" t="74745" r="43078" b="5337"/>
          <a:stretch/>
        </p:blipFill>
        <p:spPr bwMode="auto">
          <a:xfrm>
            <a:off x="4343400" y="5154138"/>
            <a:ext cx="4372304" cy="15765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67400" y="6006542"/>
            <a:ext cx="2006768" cy="46166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3. Yours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83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6" t="44759" r="18509" b="33594"/>
          <a:stretch/>
        </p:blipFill>
        <p:spPr bwMode="auto">
          <a:xfrm>
            <a:off x="3352800" y="3086011"/>
            <a:ext cx="3810000" cy="1181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Tutorial at MIT. </a:t>
            </a:r>
            <a:br>
              <a:rPr lang="en-US" dirty="0" smtClean="0"/>
            </a:br>
            <a:r>
              <a:rPr lang="en-US" dirty="0" smtClean="0"/>
              <a:t>(Video in production)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038394"/>
            <a:ext cx="7801769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Lightning Round of Quickies, Julia Vision, Parallelism, Multiple Dispatch, Performance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Working with Data in Julia: John Myles White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Data Frames!</a:t>
            </a:r>
          </a:p>
          <a:p>
            <a:pPr lvl="1">
              <a:spcAft>
                <a:spcPts val="600"/>
              </a:spcAft>
            </a:pPr>
            <a:endParaRPr lang="en-US" dirty="0" smtClean="0"/>
          </a:p>
          <a:p>
            <a:pPr>
              <a:spcAft>
                <a:spcPts val="600"/>
              </a:spcAft>
            </a:pPr>
            <a:r>
              <a:rPr lang="en-US" dirty="0" smtClean="0"/>
              <a:t>Statistical Models in Julia: Doug Bates</a:t>
            </a:r>
            <a:endParaRPr lang="en-US" dirty="0"/>
          </a:p>
          <a:p>
            <a:pPr lvl="1">
              <a:spcAft>
                <a:spcPts val="600"/>
              </a:spcAft>
            </a:pPr>
            <a:r>
              <a:rPr lang="en-US" dirty="0" smtClean="0"/>
              <a:t>“R statistics on top of Julia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Optimization: Miles </a:t>
            </a:r>
            <a:r>
              <a:rPr lang="en-US" dirty="0" err="1" smtClean="0"/>
              <a:t>Lubin</a:t>
            </a:r>
            <a:endParaRPr lang="en-US" dirty="0"/>
          </a:p>
          <a:p>
            <a:pPr lvl="1">
              <a:spcAft>
                <a:spcPts val="600"/>
              </a:spcAft>
            </a:pPr>
            <a:r>
              <a:rPr lang="en-US" dirty="0" smtClean="0"/>
              <a:t>Cutting Planes 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Julia for Signal Processing: Steve Johnson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Advanced Interfaces: Keno Fischer, Jameson Nash</a:t>
            </a:r>
          </a:p>
          <a:p>
            <a:pPr>
              <a:spcAft>
                <a:spcPts val="600"/>
              </a:spcAft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5205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5"/>
          <p:cNvGrpSpPr/>
          <p:nvPr/>
        </p:nvGrpSpPr>
        <p:grpSpPr>
          <a:xfrm>
            <a:off x="395814" y="990600"/>
            <a:ext cx="7955508" cy="4840691"/>
            <a:chOff x="304800" y="170595"/>
            <a:chExt cx="7955508" cy="4840691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47" t="20280" r="14404" b="45037"/>
            <a:stretch/>
          </p:blipFill>
          <p:spPr bwMode="auto">
            <a:xfrm>
              <a:off x="685800" y="170595"/>
              <a:ext cx="7574508" cy="249754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Oval 4"/>
            <p:cNvSpPr/>
            <p:nvPr/>
          </p:nvSpPr>
          <p:spPr bwMode="auto">
            <a:xfrm>
              <a:off x="838200" y="1066800"/>
              <a:ext cx="5029200" cy="609600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pic>
          <p:nvPicPr>
            <p:cNvPr id="6147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230" t="16666" r="7742" b="54861"/>
            <a:stretch/>
          </p:blipFill>
          <p:spPr bwMode="auto">
            <a:xfrm>
              <a:off x="685800" y="2668136"/>
              <a:ext cx="7467600" cy="23431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Oval 7"/>
            <p:cNvSpPr/>
            <p:nvPr/>
          </p:nvSpPr>
          <p:spPr bwMode="auto">
            <a:xfrm>
              <a:off x="304800" y="3534911"/>
              <a:ext cx="5029200" cy="609600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785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Summary: Our Questions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Design a high performance technical computing environment for today’s world.</a:t>
            </a:r>
          </a:p>
          <a:p>
            <a:r>
              <a:rPr lang="en-US" sz="2400" dirty="0" smtClean="0"/>
              <a:t>What would it look like</a:t>
            </a:r>
            <a:r>
              <a:rPr lang="en-US" sz="2400" dirty="0" smtClean="0"/>
              <a:t>?</a:t>
            </a:r>
          </a:p>
          <a:p>
            <a:r>
              <a:rPr lang="en-US" sz="2400" dirty="0" smtClean="0"/>
              <a:t>What long-held assumptions could we shake up?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Our </a:t>
            </a:r>
            <a:r>
              <a:rPr lang="en-US" sz="2400" dirty="0" smtClean="0"/>
              <a:t>answer: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6" name="Picture 7" descr="C:\Users\Edelman\Downloads\juli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5029200"/>
            <a:ext cx="8691542" cy="116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e 6"/>
          <p:cNvSpPr/>
          <p:nvPr/>
        </p:nvSpPr>
        <p:spPr>
          <a:xfrm>
            <a:off x="8281083" y="-609600"/>
            <a:ext cx="1752600" cy="1212377"/>
          </a:xfrm>
          <a:prstGeom prst="pie">
            <a:avLst>
              <a:gd name="adj1" fmla="val 5476978"/>
              <a:gd name="adj2" fmla="val 10774871"/>
            </a:avLst>
          </a:prstGeom>
          <a:gradFill>
            <a:gsLst>
              <a:gs pos="24000">
                <a:schemeClr val="tx2">
                  <a:lumMod val="40000"/>
                  <a:lumOff val="60000"/>
                </a:schemeClr>
              </a:gs>
              <a:gs pos="52000">
                <a:srgbClr val="85C2FF"/>
              </a:gs>
              <a:gs pos="80000">
                <a:srgbClr val="C4D6EB"/>
              </a:gs>
              <a:gs pos="9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Pie 7"/>
          <p:cNvSpPr/>
          <p:nvPr/>
        </p:nvSpPr>
        <p:spPr>
          <a:xfrm>
            <a:off x="8534400" y="-426606"/>
            <a:ext cx="1184384" cy="862620"/>
          </a:xfrm>
          <a:prstGeom prst="pie">
            <a:avLst>
              <a:gd name="adj1" fmla="val 5476978"/>
              <a:gd name="adj2" fmla="val 1077487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0861" t="184" r="56959" b="84182"/>
          <a:stretch/>
        </p:blipFill>
        <p:spPr bwMode="auto">
          <a:xfrm>
            <a:off x="8762999" y="27361"/>
            <a:ext cx="29682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363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1" y="-223261"/>
            <a:ext cx="9448800" cy="1239838"/>
          </a:xfrm>
        </p:spPr>
        <p:txBody>
          <a:bodyPr/>
          <a:lstStyle/>
          <a:p>
            <a:pPr algn="ctr"/>
            <a:r>
              <a:rPr lang="en-US" dirty="0" smtClean="0"/>
              <a:t> </a:t>
            </a:r>
            <a:r>
              <a:rPr lang="en-US" dirty="0" smtClean="0"/>
              <a:t>Julia in the headlines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9" t="37645" r="21071" b="33499"/>
          <a:stretch/>
        </p:blipFill>
        <p:spPr bwMode="auto">
          <a:xfrm>
            <a:off x="76200" y="1089547"/>
            <a:ext cx="6127845" cy="23747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0" y="2371299"/>
            <a:ext cx="2057400" cy="10668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1" t="9660" r="28137" b="53027"/>
          <a:stretch/>
        </p:blipFill>
        <p:spPr bwMode="auto">
          <a:xfrm>
            <a:off x="1524000" y="3657600"/>
            <a:ext cx="6987654" cy="30707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344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7107237" cy="1239838"/>
          </a:xfrm>
        </p:spPr>
        <p:txBody>
          <a:bodyPr/>
          <a:lstStyle/>
          <a:p>
            <a:r>
              <a:rPr lang="en-US" dirty="0" smtClean="0"/>
              <a:t>Julia </a:t>
            </a:r>
            <a:r>
              <a:rPr lang="en-US" dirty="0" smtClean="0"/>
              <a:t>in the classroom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5" t="16112" r="15672" b="57087"/>
          <a:stretch/>
        </p:blipFill>
        <p:spPr bwMode="auto">
          <a:xfrm>
            <a:off x="147083" y="4271749"/>
            <a:ext cx="8830102" cy="21290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3405963" y="5871949"/>
            <a:ext cx="533400" cy="528851"/>
          </a:xfrm>
          <a:prstGeom prst="ellipse">
            <a:avLst/>
          </a:prstGeom>
          <a:noFill/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022266" y="6553200"/>
            <a:ext cx="914399" cy="457200"/>
          </a:xfrm>
          <a:prstGeom prst="rect">
            <a:avLst/>
          </a:prstGeom>
        </p:spPr>
        <p:txBody>
          <a:bodyPr/>
          <a:lstStyle/>
          <a:p>
            <a:fld id="{3DFB4D04-C497-49C5-AFF7-AE73225E824D}" type="slidenum">
              <a:rPr lang="en-US" smtClean="0"/>
              <a:pPr/>
              <a:t>4</a:t>
            </a:fld>
            <a:r>
              <a:rPr lang="en-US" smtClean="0"/>
              <a:t>/31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9" t="17095" r="11438" b="41778"/>
          <a:stretch/>
        </p:blipFill>
        <p:spPr bwMode="auto">
          <a:xfrm>
            <a:off x="3939363" y="1387947"/>
            <a:ext cx="4938585" cy="21063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2" t="19414" r="10199" b="16331"/>
          <a:stretch/>
        </p:blipFill>
        <p:spPr bwMode="auto">
          <a:xfrm>
            <a:off x="184688" y="1447800"/>
            <a:ext cx="3523890" cy="20464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57800" y="1402791"/>
            <a:ext cx="18630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2013 class plans</a:t>
            </a:r>
          </a:p>
          <a:p>
            <a:r>
              <a:rPr lang="en-US" sz="2000" dirty="0" smtClean="0"/>
              <a:t>to use Julia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3325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9" t="22376" r="10202" b="6595"/>
          <a:stretch/>
        </p:blipFill>
        <p:spPr bwMode="auto">
          <a:xfrm>
            <a:off x="-76200" y="685800"/>
            <a:ext cx="9254359" cy="5696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45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91662" y="228600"/>
            <a:ext cx="9448800" cy="1239838"/>
          </a:xfrm>
        </p:spPr>
        <p:txBody>
          <a:bodyPr/>
          <a:lstStyle/>
          <a:p>
            <a:pPr algn="ctr"/>
            <a:r>
              <a:rPr lang="en-US" dirty="0" smtClean="0"/>
              <a:t> </a:t>
            </a:r>
            <a:r>
              <a:rPr lang="en-US" dirty="0" smtClean="0"/>
              <a:t>The High Productivity</a:t>
            </a:r>
            <a:br>
              <a:rPr lang="en-US" dirty="0" smtClean="0"/>
            </a:br>
            <a:r>
              <a:rPr lang="en-US" dirty="0" smtClean="0"/>
              <a:t>Technical </a:t>
            </a:r>
            <a:r>
              <a:rPr lang="en-US" dirty="0" smtClean="0"/>
              <a:t>Computing </a:t>
            </a:r>
            <a:r>
              <a:rPr lang="en-US" dirty="0" smtClean="0"/>
              <a:t>World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84" y="1398036"/>
            <a:ext cx="1698287" cy="4617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31" y="1974836"/>
            <a:ext cx="1392632" cy="4854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84" y="2505824"/>
            <a:ext cx="1055551" cy="6354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081" y="1341346"/>
            <a:ext cx="1796580" cy="7215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081" y="2135312"/>
            <a:ext cx="1753289" cy="10146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" t="18664" r="50000" b="65443"/>
          <a:stretch/>
        </p:blipFill>
        <p:spPr bwMode="auto">
          <a:xfrm>
            <a:off x="111823" y="3276600"/>
            <a:ext cx="1899677" cy="4847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885" y="2558597"/>
            <a:ext cx="697229" cy="5298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 descr="http://www.nyu.edu/classes/mcdonough/Labview-logo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500" y="3266267"/>
            <a:ext cx="1980152" cy="49503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114468" y="1341346"/>
            <a:ext cx="4997863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INTERFACES + GLUE METHODOLOGY: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Experts’ numerical libraries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Written in low level languages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ym typeface="Wingdings" pitchFamily="2" charset="2"/>
              </a:rPr>
              <a:t> Many </a:t>
            </a:r>
            <a:r>
              <a:rPr lang="en-US" dirty="0">
                <a:sym typeface="Wingdings" pitchFamily="2" charset="2"/>
              </a:rPr>
              <a:t>n</a:t>
            </a:r>
            <a:r>
              <a:rPr lang="en-US" dirty="0" smtClean="0"/>
              <a:t>on-experts gain </a:t>
            </a:r>
            <a:r>
              <a:rPr lang="en-US" dirty="0"/>
              <a:t>a</a:t>
            </a:r>
            <a:r>
              <a:rPr lang="en-US" dirty="0" smtClean="0"/>
              <a:t>ccess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ym typeface="Wingdings" pitchFamily="2" charset="2"/>
              </a:rPr>
              <a:t> </a:t>
            </a:r>
            <a:r>
              <a:rPr lang="en-US" dirty="0" smtClean="0"/>
              <a:t>No easy path below highest level</a:t>
            </a:r>
          </a:p>
        </p:txBody>
      </p:sp>
      <p:pic>
        <p:nvPicPr>
          <p:cNvPr id="25" name="Picture 11"/>
          <p:cNvPicPr>
            <a:picLocks noChangeAspect="1" noChangeArrowheads="1"/>
          </p:cNvPicPr>
          <p:nvPr/>
        </p:nvPicPr>
        <p:blipFill>
          <a:blip r:embed="rId11" cstate="print"/>
          <a:srcRect r="50400" b="58000"/>
          <a:stretch>
            <a:fillRect/>
          </a:stretch>
        </p:blipFill>
        <p:spPr bwMode="auto">
          <a:xfrm>
            <a:off x="217956" y="5681653"/>
            <a:ext cx="1463763" cy="991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025081" y="5257800"/>
            <a:ext cx="75000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Feel starts out as above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Q</a:t>
            </a:r>
            <a:r>
              <a:rPr lang="en-US" dirty="0" smtClean="0"/>
              <a:t>uickly users drill down, become developers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Soon becomes a brand new technical computing experience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51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367226"/>
            <a:ext cx="6858000" cy="5468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541" y="228600"/>
            <a:ext cx="7107237" cy="1239838"/>
          </a:xfrm>
        </p:spPr>
        <p:txBody>
          <a:bodyPr/>
          <a:lstStyle/>
          <a:p>
            <a:pPr algn="ctr"/>
            <a:r>
              <a:rPr lang="en-US" dirty="0" smtClean="0"/>
              <a:t>Collaborative Coding (mockup)</a:t>
            </a:r>
            <a:br>
              <a:rPr lang="en-US" dirty="0" smtClean="0"/>
            </a:br>
            <a:r>
              <a:rPr lang="en-US" dirty="0" smtClean="0"/>
              <a:t>Realized in </a:t>
            </a:r>
            <a:r>
              <a:rPr lang="en-US" dirty="0" smtClean="0"/>
              <a:t>18.337/6.338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02643" y="3224991"/>
            <a:ext cx="21336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Send messages to your colleagues in real time</a:t>
            </a:r>
            <a:endParaRPr lang="en-US" sz="1400" dirty="0"/>
          </a:p>
        </p:txBody>
      </p:sp>
      <p:cxnSp>
        <p:nvCxnSpPr>
          <p:cNvPr id="6" name="Straight Arrow Connector 5"/>
          <p:cNvCxnSpPr>
            <a:stCxn id="4" idx="2"/>
          </p:cNvCxnSpPr>
          <p:nvPr/>
        </p:nvCxnSpPr>
        <p:spPr>
          <a:xfrm>
            <a:off x="6869443" y="3748211"/>
            <a:ext cx="0" cy="353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494314" y="2623810"/>
            <a:ext cx="17526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Collaborative coding environment</a:t>
            </a:r>
            <a:endParaRPr lang="en-US" sz="1400" dirty="0"/>
          </a:p>
        </p:txBody>
      </p:sp>
      <p:cxnSp>
        <p:nvCxnSpPr>
          <p:cNvPr id="9" name="Straight Arrow Connector 8"/>
          <p:cNvCxnSpPr>
            <a:stCxn id="7" idx="2"/>
          </p:cNvCxnSpPr>
          <p:nvPr/>
        </p:nvCxnSpPr>
        <p:spPr>
          <a:xfrm flipH="1">
            <a:off x="4090307" y="3147030"/>
            <a:ext cx="280307" cy="5435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04800" y="3735062"/>
            <a:ext cx="1184940" cy="193899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It’s like</a:t>
            </a:r>
          </a:p>
          <a:p>
            <a:r>
              <a:rPr lang="en-US" dirty="0" smtClean="0"/>
              <a:t>having </a:t>
            </a:r>
          </a:p>
          <a:p>
            <a:r>
              <a:rPr lang="en-US" dirty="0" smtClean="0"/>
              <a:t>Google</a:t>
            </a:r>
          </a:p>
          <a:p>
            <a:r>
              <a:rPr lang="en-US" dirty="0" smtClean="0"/>
              <a:t>docs for</a:t>
            </a:r>
          </a:p>
          <a:p>
            <a:r>
              <a:rPr lang="en-US" dirty="0" smtClean="0"/>
              <a:t>coding!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56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7358062" cy="1239838"/>
          </a:xfrm>
        </p:spPr>
        <p:txBody>
          <a:bodyPr/>
          <a:lstStyle/>
          <a:p>
            <a:r>
              <a:rPr lang="en-US" dirty="0" smtClean="0"/>
              <a:t>Julia is open source: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Key developers aged 17 to 75</a:t>
            </a:r>
            <a:endParaRPr lang="en-US" dirty="0"/>
          </a:p>
        </p:txBody>
      </p:sp>
      <p:pic>
        <p:nvPicPr>
          <p:cNvPr id="2050" name="Picture 2" descr="https://encrypted-tbn3.gstatic.com/images?q=tbn:ANd9GcTs46NpxTqKQY0bfnW7K4gFQtIF2gQTMyDh1LPwNvprA4bdVc_Yg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318" y="1911975"/>
            <a:ext cx="1516588" cy="227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38449" y="2057400"/>
            <a:ext cx="5405903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Warning for the older folks: if you haven’t</a:t>
            </a:r>
          </a:p>
          <a:p>
            <a:r>
              <a:rPr lang="en-US" dirty="0" err="1" smtClean="0"/>
              <a:t>githubbed</a:t>
            </a:r>
            <a:r>
              <a:rPr lang="en-US" dirty="0" smtClean="0"/>
              <a:t> yet, it’s highly addictive.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47800" y="3657600"/>
            <a:ext cx="7696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Available </a:t>
            </a:r>
            <a:r>
              <a:rPr lang="en-US" b="1" dirty="0" smtClean="0"/>
              <a:t>Julia Packages</a:t>
            </a:r>
          </a:p>
          <a:p>
            <a:r>
              <a:rPr lang="en-US" sz="1800" dirty="0" smtClean="0">
                <a:hlinkClick r:id="rId3"/>
              </a:rPr>
              <a:t>ArgParse</a:t>
            </a:r>
            <a:r>
              <a:rPr lang="en-US" sz="1800" dirty="0" smtClean="0"/>
              <a:t>,</a:t>
            </a:r>
            <a:r>
              <a:rPr lang="en-US" sz="1800" dirty="0" smtClean="0">
                <a:hlinkClick r:id="rId3"/>
              </a:rPr>
              <a:t>Benchmark</a:t>
            </a:r>
            <a:r>
              <a:rPr lang="en-US" sz="1800" dirty="0" smtClean="0"/>
              <a:t>,</a:t>
            </a:r>
            <a:r>
              <a:rPr lang="en-US" sz="1800" dirty="0" smtClean="0">
                <a:hlinkClick r:id="rId3"/>
              </a:rPr>
              <a:t>BinDeps</a:t>
            </a:r>
            <a:r>
              <a:rPr lang="en-US" sz="1800" dirty="0" smtClean="0"/>
              <a:t>,</a:t>
            </a:r>
            <a:r>
              <a:rPr lang="en-US" sz="1800" dirty="0" smtClean="0">
                <a:hlinkClick r:id="rId3"/>
              </a:rPr>
              <a:t>Cairo</a:t>
            </a:r>
            <a:r>
              <a:rPr lang="en-US" sz="1800" dirty="0" smtClean="0"/>
              <a:t>,</a:t>
            </a:r>
            <a:r>
              <a:rPr lang="en-US" sz="1800" dirty="0" smtClean="0">
                <a:hlinkClick r:id="rId3"/>
              </a:rPr>
              <a:t>Calculus</a:t>
            </a:r>
            <a:r>
              <a:rPr lang="en-US" sz="1800" dirty="0" smtClean="0"/>
              <a:t>,</a:t>
            </a:r>
            <a:r>
              <a:rPr lang="en-US" sz="1800" dirty="0" smtClean="0">
                <a:hlinkClick r:id="rId3"/>
              </a:rPr>
              <a:t>Calendar</a:t>
            </a:r>
            <a:r>
              <a:rPr lang="en-US" sz="1800" dirty="0" smtClean="0"/>
              <a:t>,</a:t>
            </a:r>
            <a:r>
              <a:rPr lang="en-US" sz="1800" dirty="0" smtClean="0">
                <a:hlinkClick r:id="rId3"/>
              </a:rPr>
              <a:t>Clp</a:t>
            </a:r>
            <a:r>
              <a:rPr lang="en-US" sz="1800" dirty="0" smtClean="0"/>
              <a:t>,</a:t>
            </a:r>
            <a:r>
              <a:rPr lang="en-US" sz="1800" dirty="0" smtClean="0">
                <a:hlinkClick r:id="rId3"/>
              </a:rPr>
              <a:t>Clustering</a:t>
            </a:r>
            <a:r>
              <a:rPr lang="en-US" sz="1800" dirty="0" smtClean="0"/>
              <a:t>,</a:t>
            </a:r>
            <a:r>
              <a:rPr lang="en-US" sz="1800" dirty="0" smtClean="0">
                <a:hlinkClick r:id="rId3"/>
              </a:rPr>
              <a:t>Color</a:t>
            </a:r>
            <a:r>
              <a:rPr lang="en-US" sz="1800" dirty="0" smtClean="0"/>
              <a:t>,</a:t>
            </a:r>
            <a:r>
              <a:rPr lang="en-US" sz="1800" dirty="0" smtClean="0">
                <a:hlinkClick r:id="rId3"/>
              </a:rPr>
              <a:t>Compose</a:t>
            </a:r>
            <a:r>
              <a:rPr lang="en-US" sz="1800" dirty="0" smtClean="0"/>
              <a:t>,</a:t>
            </a:r>
            <a:r>
              <a:rPr lang="en-US" sz="1800" dirty="0" smtClean="0">
                <a:hlinkClick r:id="rId3"/>
              </a:rPr>
              <a:t>DataFrames</a:t>
            </a:r>
            <a:r>
              <a:rPr lang="en-US" sz="1800" dirty="0" smtClean="0"/>
              <a:t>,</a:t>
            </a:r>
            <a:r>
              <a:rPr lang="en-US" sz="1800" dirty="0" smtClean="0">
                <a:hlinkClick r:id="rId3"/>
              </a:rPr>
              <a:t>Debug</a:t>
            </a:r>
            <a:r>
              <a:rPr lang="en-US" sz="1800" dirty="0" smtClean="0"/>
              <a:t>,</a:t>
            </a:r>
            <a:r>
              <a:rPr lang="en-US" sz="1800" dirty="0" smtClean="0">
                <a:hlinkClick r:id="rId3"/>
              </a:rPr>
              <a:t>DecisionTree</a:t>
            </a:r>
            <a:r>
              <a:rPr lang="en-US" sz="1800" dirty="0" smtClean="0"/>
              <a:t>,</a:t>
            </a:r>
            <a:r>
              <a:rPr lang="en-US" sz="1800" dirty="0" smtClean="0">
                <a:hlinkClick r:id="rId3"/>
              </a:rPr>
              <a:t>DimensionalityReduction</a:t>
            </a:r>
            <a:r>
              <a:rPr lang="en-US" sz="1800" dirty="0" smtClean="0"/>
              <a:t>,</a:t>
            </a:r>
            <a:r>
              <a:rPr lang="en-US" sz="1800" dirty="0" smtClean="0">
                <a:hlinkClick r:id="rId3"/>
              </a:rPr>
              <a:t>Distributions</a:t>
            </a:r>
            <a:r>
              <a:rPr lang="en-US" sz="1800" dirty="0" smtClean="0"/>
              <a:t>,</a:t>
            </a:r>
            <a:r>
              <a:rPr lang="en-US" sz="1800" dirty="0" smtClean="0">
                <a:hlinkClick r:id="rId3"/>
              </a:rPr>
              <a:t>Example</a:t>
            </a:r>
            <a:r>
              <a:rPr lang="en-US" sz="1800" dirty="0" smtClean="0"/>
              <a:t>,</a:t>
            </a:r>
            <a:r>
              <a:rPr lang="en-US" sz="1800" dirty="0" smtClean="0">
                <a:hlinkClick r:id="rId3"/>
              </a:rPr>
              <a:t>FITSIO</a:t>
            </a:r>
            <a:r>
              <a:rPr lang="en-US" sz="1800" dirty="0" smtClean="0"/>
              <a:t>,</a:t>
            </a:r>
            <a:r>
              <a:rPr lang="en-US" sz="1800" dirty="0" smtClean="0">
                <a:hlinkClick r:id="rId3"/>
              </a:rPr>
              <a:t>FastaRead</a:t>
            </a:r>
            <a:r>
              <a:rPr lang="en-US" sz="1800" dirty="0" smtClean="0"/>
              <a:t>,</a:t>
            </a:r>
            <a:r>
              <a:rPr lang="en-US" sz="1800" dirty="0" smtClean="0">
                <a:hlinkClick r:id="rId3"/>
              </a:rPr>
              <a:t>FileFind</a:t>
            </a:r>
            <a:r>
              <a:rPr lang="en-US" sz="1800" dirty="0" smtClean="0"/>
              <a:t>,</a:t>
            </a:r>
            <a:r>
              <a:rPr lang="en-US" sz="1800" dirty="0" smtClean="0">
                <a:hlinkClick r:id="rId3"/>
              </a:rPr>
              <a:t>GLM</a:t>
            </a:r>
            <a:r>
              <a:rPr lang="en-US" sz="1800" dirty="0" smtClean="0"/>
              <a:t>,</a:t>
            </a:r>
            <a:r>
              <a:rPr lang="en-US" sz="1800" dirty="0" smtClean="0">
                <a:hlinkClick r:id="rId3"/>
              </a:rPr>
              <a:t>GLUT</a:t>
            </a:r>
            <a:r>
              <a:rPr lang="en-US" sz="1800" dirty="0" smtClean="0"/>
              <a:t>,</a:t>
            </a:r>
            <a:r>
              <a:rPr lang="en-US" sz="1800" dirty="0" smtClean="0">
                <a:hlinkClick r:id="rId3"/>
              </a:rPr>
              <a:t>Gadfly</a:t>
            </a:r>
            <a:r>
              <a:rPr lang="en-US" sz="1800" dirty="0" smtClean="0"/>
              <a:t>,</a:t>
            </a:r>
            <a:r>
              <a:rPr lang="en-US" sz="1800" dirty="0" smtClean="0">
                <a:hlinkClick r:id="rId3"/>
              </a:rPr>
              <a:t>GetC</a:t>
            </a:r>
            <a:r>
              <a:rPr lang="en-US" sz="1800" dirty="0" smtClean="0"/>
              <a:t>,</a:t>
            </a:r>
            <a:r>
              <a:rPr lang="en-US" sz="1800" dirty="0" smtClean="0">
                <a:hlinkClick r:id="rId3"/>
              </a:rPr>
              <a:t>Graphs</a:t>
            </a:r>
            <a:r>
              <a:rPr lang="en-US" sz="1800" dirty="0" smtClean="0"/>
              <a:t>,</a:t>
            </a:r>
            <a:r>
              <a:rPr lang="en-US" sz="1800" dirty="0" smtClean="0">
                <a:hlinkClick r:id="rId3"/>
              </a:rPr>
              <a:t>Grid</a:t>
            </a:r>
            <a:r>
              <a:rPr lang="en-US" sz="1800" dirty="0" smtClean="0"/>
              <a:t>,</a:t>
            </a:r>
            <a:r>
              <a:rPr lang="en-US" sz="1800" dirty="0" smtClean="0">
                <a:hlinkClick r:id="rId3"/>
              </a:rPr>
              <a:t>HDF5</a:t>
            </a:r>
            <a:r>
              <a:rPr lang="en-US" sz="1800" dirty="0" smtClean="0"/>
              <a:t>,</a:t>
            </a:r>
            <a:r>
              <a:rPr lang="en-US" sz="1800" dirty="0" smtClean="0">
                <a:hlinkClick r:id="rId3"/>
              </a:rPr>
              <a:t>HTTP</a:t>
            </a:r>
            <a:r>
              <a:rPr lang="en-US" sz="1800" dirty="0" smtClean="0"/>
              <a:t>,</a:t>
            </a:r>
            <a:r>
              <a:rPr lang="en-US" sz="1800" dirty="0" smtClean="0">
                <a:hlinkClick r:id="rId3"/>
              </a:rPr>
              <a:t>HypothesisTests</a:t>
            </a:r>
            <a:r>
              <a:rPr lang="en-US" sz="1800" dirty="0" smtClean="0"/>
              <a:t>,</a:t>
            </a:r>
            <a:r>
              <a:rPr lang="en-US" sz="1800" dirty="0" smtClean="0">
                <a:hlinkClick r:id="rId3"/>
              </a:rPr>
              <a:t>ICU</a:t>
            </a:r>
            <a:r>
              <a:rPr lang="en-US" sz="1800" dirty="0" smtClean="0"/>
              <a:t>,</a:t>
            </a:r>
            <a:r>
              <a:rPr lang="en-US" sz="1800" dirty="0" smtClean="0">
                <a:hlinkClick r:id="rId3"/>
              </a:rPr>
              <a:t>IniFile</a:t>
            </a:r>
            <a:r>
              <a:rPr lang="en-US" sz="1800" dirty="0" smtClean="0"/>
              <a:t>,</a:t>
            </a:r>
            <a:r>
              <a:rPr lang="en-US" sz="1800" dirty="0" smtClean="0">
                <a:hlinkClick r:id="rId3"/>
              </a:rPr>
              <a:t>Iterators</a:t>
            </a:r>
            <a:r>
              <a:rPr lang="en-US" sz="1800" dirty="0" smtClean="0"/>
              <a:t>,</a:t>
            </a:r>
            <a:r>
              <a:rPr lang="en-US" sz="1800" dirty="0" smtClean="0">
                <a:hlinkClick r:id="rId3"/>
              </a:rPr>
              <a:t>Ito</a:t>
            </a:r>
            <a:r>
              <a:rPr lang="en-US" sz="1800" dirty="0" smtClean="0"/>
              <a:t>,</a:t>
            </a:r>
            <a:r>
              <a:rPr lang="en-US" sz="1800" dirty="0" smtClean="0">
                <a:hlinkClick r:id="rId3"/>
              </a:rPr>
              <a:t>JSON</a:t>
            </a:r>
            <a:r>
              <a:rPr lang="en-US" sz="1800" dirty="0" smtClean="0"/>
              <a:t>,</a:t>
            </a:r>
            <a:r>
              <a:rPr lang="en-US" sz="1800" dirty="0" smtClean="0">
                <a:hlinkClick r:id="rId3"/>
              </a:rPr>
              <a:t>Jump</a:t>
            </a:r>
            <a:r>
              <a:rPr lang="en-US" sz="1800" dirty="0" smtClean="0"/>
              <a:t>,</a:t>
            </a:r>
            <a:r>
              <a:rPr lang="en-US" sz="1800" dirty="0" smtClean="0">
                <a:hlinkClick r:id="rId3"/>
              </a:rPr>
              <a:t>KLDivergence</a:t>
            </a:r>
            <a:r>
              <a:rPr lang="en-US" sz="1800" dirty="0" smtClean="0"/>
              <a:t>,</a:t>
            </a:r>
            <a:r>
              <a:rPr lang="en-US" sz="1800" dirty="0" smtClean="0">
                <a:hlinkClick r:id="rId3"/>
              </a:rPr>
              <a:t>LM</a:t>
            </a:r>
            <a:r>
              <a:rPr lang="en-US" sz="1800" dirty="0" smtClean="0"/>
              <a:t>,</a:t>
            </a:r>
            <a:r>
              <a:rPr lang="en-US" sz="1800" dirty="0" smtClean="0">
                <a:hlinkClick r:id="rId3"/>
              </a:rPr>
              <a:t>Languages</a:t>
            </a:r>
            <a:r>
              <a:rPr lang="en-US" sz="1800" dirty="0" smtClean="0"/>
              <a:t>,</a:t>
            </a:r>
            <a:r>
              <a:rPr lang="en-US" sz="1800" dirty="0" smtClean="0">
                <a:hlinkClick r:id="rId3"/>
              </a:rPr>
              <a:t>Loss</a:t>
            </a:r>
            <a:r>
              <a:rPr lang="en-US" sz="1800" dirty="0" smtClean="0"/>
              <a:t>,</a:t>
            </a:r>
            <a:r>
              <a:rPr lang="en-US" sz="1800" dirty="0" smtClean="0">
                <a:hlinkClick r:id="rId3"/>
              </a:rPr>
              <a:t>MAT</a:t>
            </a:r>
            <a:r>
              <a:rPr lang="en-US" sz="1800" dirty="0" smtClean="0"/>
              <a:t>,</a:t>
            </a:r>
            <a:r>
              <a:rPr lang="en-US" sz="1800" dirty="0" smtClean="0">
                <a:hlinkClick r:id="rId3"/>
              </a:rPr>
              <a:t>MCMC</a:t>
            </a:r>
            <a:r>
              <a:rPr lang="en-US" sz="1800" dirty="0" smtClean="0"/>
              <a:t>,</a:t>
            </a:r>
            <a:r>
              <a:rPr lang="en-US" sz="1800" dirty="0" smtClean="0">
                <a:hlinkClick r:id="rId3"/>
              </a:rPr>
              <a:t>Mongrel2</a:t>
            </a:r>
            <a:r>
              <a:rPr lang="en-US" sz="1800" dirty="0" smtClean="0"/>
              <a:t>,</a:t>
            </a:r>
            <a:r>
              <a:rPr lang="en-US" sz="1800" dirty="0" smtClean="0">
                <a:hlinkClick r:id="rId3"/>
              </a:rPr>
              <a:t>Mustache</a:t>
            </a:r>
            <a:r>
              <a:rPr lang="en-US" sz="1800" dirty="0" smtClean="0"/>
              <a:t>,</a:t>
            </a:r>
            <a:r>
              <a:rPr lang="en-US" sz="1800" dirty="0" smtClean="0">
                <a:hlinkClick r:id="rId3"/>
              </a:rPr>
              <a:t>NHST</a:t>
            </a:r>
            <a:r>
              <a:rPr lang="en-US" sz="1800" dirty="0" smtClean="0"/>
              <a:t>,</a:t>
            </a:r>
            <a:r>
              <a:rPr lang="en-US" sz="1800" dirty="0" smtClean="0">
                <a:hlinkClick r:id="rId3"/>
              </a:rPr>
              <a:t>Named</a:t>
            </a:r>
            <a:r>
              <a:rPr lang="en-US" sz="1800" dirty="0" smtClean="0"/>
              <a:t>,</a:t>
            </a:r>
            <a:r>
              <a:rPr lang="en-US" sz="1800" dirty="0" smtClean="0">
                <a:hlinkClick r:id="rId3"/>
              </a:rPr>
              <a:t>ODBC</a:t>
            </a:r>
            <a:r>
              <a:rPr lang="en-US" sz="1800" dirty="0" smtClean="0"/>
              <a:t>,</a:t>
            </a:r>
            <a:r>
              <a:rPr lang="en-US" sz="1800" dirty="0" smtClean="0">
                <a:hlinkClick r:id="rId3"/>
              </a:rPr>
              <a:t>OpenGL</a:t>
            </a:r>
            <a:r>
              <a:rPr lang="en-US" sz="1800" dirty="0" smtClean="0"/>
              <a:t>,</a:t>
            </a:r>
            <a:r>
              <a:rPr lang="en-US" sz="1800" dirty="0" smtClean="0">
                <a:hlinkClick r:id="rId3"/>
              </a:rPr>
              <a:t>Optim</a:t>
            </a:r>
            <a:r>
              <a:rPr lang="en-US" sz="1800" dirty="0" smtClean="0"/>
              <a:t>,</a:t>
            </a:r>
            <a:r>
              <a:rPr lang="en-US" sz="1800" dirty="0" smtClean="0">
                <a:hlinkClick r:id="rId3"/>
              </a:rPr>
              <a:t>Options</a:t>
            </a:r>
            <a:r>
              <a:rPr lang="en-US" sz="1800" dirty="0" smtClean="0"/>
              <a:t>,</a:t>
            </a:r>
            <a:r>
              <a:rPr lang="en-US" sz="1800" dirty="0" smtClean="0">
                <a:hlinkClick r:id="rId3"/>
              </a:rPr>
              <a:t>PLX</a:t>
            </a:r>
            <a:r>
              <a:rPr lang="en-US" sz="1800" dirty="0" smtClean="0"/>
              <a:t>,</a:t>
            </a:r>
            <a:r>
              <a:rPr lang="en-US" sz="1800" dirty="0" smtClean="0">
                <a:hlinkClick r:id="rId3"/>
              </a:rPr>
              <a:t>PatternDispatch</a:t>
            </a:r>
            <a:r>
              <a:rPr lang="en-US" sz="1800" dirty="0" smtClean="0"/>
              <a:t>,</a:t>
            </a:r>
            <a:r>
              <a:rPr lang="en-US" sz="1800" dirty="0" smtClean="0">
                <a:hlinkClick r:id="rId3"/>
              </a:rPr>
              <a:t>Profile</a:t>
            </a:r>
            <a:r>
              <a:rPr lang="en-US" sz="1800" dirty="0" smtClean="0"/>
              <a:t>,</a:t>
            </a:r>
            <a:r>
              <a:rPr lang="en-US" sz="1800" dirty="0" smtClean="0">
                <a:hlinkClick r:id="rId3"/>
              </a:rPr>
              <a:t>ProjectTemplate</a:t>
            </a:r>
            <a:r>
              <a:rPr lang="en-US" sz="1800" dirty="0" smtClean="0"/>
              <a:t>,</a:t>
            </a:r>
            <a:r>
              <a:rPr lang="en-US" sz="1800" dirty="0" smtClean="0">
                <a:hlinkClick r:id="rId3"/>
              </a:rPr>
              <a:t>Rdatasets</a:t>
            </a:r>
            <a:r>
              <a:rPr lang="en-US" sz="1800" dirty="0" smtClean="0"/>
              <a:t>,</a:t>
            </a:r>
            <a:r>
              <a:rPr lang="en-US" sz="1800" dirty="0" smtClean="0">
                <a:hlinkClick r:id="rId3"/>
              </a:rPr>
              <a:t>Resampling</a:t>
            </a:r>
            <a:r>
              <a:rPr lang="en-US" sz="1800" dirty="0" smtClean="0"/>
              <a:t>,</a:t>
            </a:r>
            <a:r>
              <a:rPr lang="en-US" sz="1800" dirty="0" smtClean="0">
                <a:hlinkClick r:id="rId3"/>
              </a:rPr>
              <a:t>Rif</a:t>
            </a:r>
            <a:r>
              <a:rPr lang="en-US" sz="1800" dirty="0" smtClean="0"/>
              <a:t>,</a:t>
            </a:r>
            <a:r>
              <a:rPr lang="en-US" sz="1800" dirty="0" smtClean="0">
                <a:hlinkClick r:id="rId3"/>
              </a:rPr>
              <a:t>SDL</a:t>
            </a:r>
            <a:r>
              <a:rPr lang="en-US" sz="1800" dirty="0" smtClean="0"/>
              <a:t>,</a:t>
            </a:r>
            <a:r>
              <a:rPr lang="en-US" sz="1800" dirty="0" smtClean="0">
                <a:hlinkClick r:id="rId3"/>
              </a:rPr>
              <a:t>Sims</a:t>
            </a:r>
            <a:r>
              <a:rPr lang="en-US" sz="1800" dirty="0" smtClean="0"/>
              <a:t>,</a:t>
            </a:r>
            <a:r>
              <a:rPr lang="en-US" sz="1800" dirty="0" smtClean="0">
                <a:hlinkClick r:id="rId3"/>
              </a:rPr>
              <a:t>SymbolicLP</a:t>
            </a:r>
            <a:r>
              <a:rPr lang="en-US" sz="1800" dirty="0" smtClean="0"/>
              <a:t>,</a:t>
            </a:r>
            <a:r>
              <a:rPr lang="en-US" sz="1800" dirty="0" smtClean="0">
                <a:hlinkClick r:id="rId3"/>
              </a:rPr>
              <a:t>TextAnalysis</a:t>
            </a:r>
            <a:r>
              <a:rPr lang="en-US" sz="1800" dirty="0" smtClean="0"/>
              <a:t>,</a:t>
            </a:r>
            <a:r>
              <a:rPr lang="en-US" sz="1800" dirty="0" smtClean="0">
                <a:hlinkClick r:id="rId3"/>
              </a:rPr>
              <a:t>TextWrap</a:t>
            </a:r>
            <a:r>
              <a:rPr lang="en-US" sz="1800" dirty="0" smtClean="0"/>
              <a:t>,</a:t>
            </a:r>
            <a:r>
              <a:rPr lang="en-US" sz="1800" dirty="0" smtClean="0">
                <a:hlinkClick r:id="rId3"/>
              </a:rPr>
              <a:t>Thyme</a:t>
            </a:r>
            <a:r>
              <a:rPr lang="en-US" sz="1800" dirty="0" smtClean="0"/>
              <a:t>,</a:t>
            </a:r>
            <a:r>
              <a:rPr lang="en-US" sz="1800" dirty="0" smtClean="0">
                <a:hlinkClick r:id="rId3"/>
              </a:rPr>
              <a:t>Tk</a:t>
            </a:r>
            <a:r>
              <a:rPr lang="en-US" sz="1800" dirty="0" smtClean="0"/>
              <a:t>,</a:t>
            </a:r>
            <a:r>
              <a:rPr lang="en-US" sz="1800" dirty="0" smtClean="0">
                <a:hlinkClick r:id="rId3"/>
              </a:rPr>
              <a:t>Trie</a:t>
            </a:r>
            <a:r>
              <a:rPr lang="en-US" sz="1800" dirty="0" smtClean="0"/>
              <a:t>,</a:t>
            </a:r>
            <a:r>
              <a:rPr lang="en-US" sz="1800" dirty="0" smtClean="0">
                <a:hlinkClick r:id="rId3"/>
              </a:rPr>
              <a:t>UTF16</a:t>
            </a:r>
            <a:r>
              <a:rPr lang="en-US" sz="1800" dirty="0" smtClean="0"/>
              <a:t>,</a:t>
            </a:r>
            <a:r>
              <a:rPr lang="en-US" sz="1800" dirty="0" smtClean="0">
                <a:hlinkClick r:id="rId3"/>
              </a:rPr>
              <a:t>WAV</a:t>
            </a:r>
            <a:r>
              <a:rPr lang="en-US" sz="1800" dirty="0" smtClean="0"/>
              <a:t>,</a:t>
            </a:r>
            <a:r>
              <a:rPr lang="en-US" sz="1800" dirty="0" smtClean="0">
                <a:hlinkClick r:id="rId3"/>
              </a:rPr>
              <a:t>Winston</a:t>
            </a:r>
            <a:r>
              <a:rPr lang="en-US" sz="1800" dirty="0" smtClean="0"/>
              <a:t>,</a:t>
            </a:r>
            <a:r>
              <a:rPr lang="en-US" sz="1800" dirty="0" smtClean="0">
                <a:hlinkClick r:id="rId3"/>
              </a:rPr>
              <a:t>ZMQ</a:t>
            </a:r>
            <a:r>
              <a:rPr lang="en-US" sz="1800" dirty="0" smtClean="0"/>
              <a:t>,</a:t>
            </a:r>
            <a:r>
              <a:rPr lang="en-US" sz="1800" dirty="0" smtClean="0">
                <a:hlinkClick r:id="rId3"/>
              </a:rPr>
              <a:t>kNN</a:t>
            </a:r>
            <a:endParaRPr lang="en-US" sz="18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73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7107237" cy="1239838"/>
          </a:xfrm>
        </p:spPr>
        <p:txBody>
          <a:bodyPr/>
          <a:lstStyle/>
          <a:p>
            <a:r>
              <a:rPr lang="en-US" dirty="0" smtClean="0"/>
              <a:t>Some features: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5000"/>
            <a:ext cx="8077200" cy="3048000"/>
          </a:xfrm>
        </p:spPr>
        <p:txBody>
          <a:bodyPr/>
          <a:lstStyle/>
          <a:p>
            <a:pPr>
              <a:lnSpc>
                <a:spcPts val="2500"/>
              </a:lnSpc>
              <a:spcAft>
                <a:spcPts val="400"/>
              </a:spcAft>
            </a:pPr>
            <a:r>
              <a:rPr lang="en-US" dirty="0" smtClean="0"/>
              <a:t>Julia is fast</a:t>
            </a:r>
          </a:p>
          <a:p>
            <a:pPr lvl="1">
              <a:lnSpc>
                <a:spcPts val="2500"/>
              </a:lnSpc>
              <a:spcAft>
                <a:spcPts val="400"/>
              </a:spcAft>
            </a:pPr>
            <a:r>
              <a:rPr lang="en-US" dirty="0" smtClean="0"/>
              <a:t>uniprocessor performance first!</a:t>
            </a:r>
          </a:p>
          <a:p>
            <a:pPr lvl="1">
              <a:lnSpc>
                <a:spcPts val="2500"/>
              </a:lnSpc>
              <a:spcAft>
                <a:spcPts val="400"/>
              </a:spcAft>
            </a:pPr>
            <a:r>
              <a:rPr lang="en-US" dirty="0" smtClean="0"/>
              <a:t>then parallelism  </a:t>
            </a:r>
          </a:p>
          <a:p>
            <a:pPr>
              <a:lnSpc>
                <a:spcPts val="2500"/>
              </a:lnSpc>
              <a:spcAft>
                <a:spcPts val="400"/>
              </a:spcAft>
            </a:pPr>
            <a:r>
              <a:rPr lang="en-US" dirty="0" smtClean="0"/>
              <a:t> Interactive dynamic programming language</a:t>
            </a:r>
          </a:p>
          <a:p>
            <a:pPr lvl="1">
              <a:lnSpc>
                <a:spcPts val="2500"/>
              </a:lnSpc>
              <a:spcAft>
                <a:spcPts val="400"/>
              </a:spcAft>
            </a:pPr>
            <a:r>
              <a:rPr lang="en-US" dirty="0" smtClean="0"/>
              <a:t>interactive and fast? Yes! (Interpreted=Slow?)</a:t>
            </a:r>
            <a:endParaRPr lang="en-US" dirty="0"/>
          </a:p>
          <a:p>
            <a:pPr>
              <a:lnSpc>
                <a:spcPts val="2500"/>
              </a:lnSpc>
              <a:spcAft>
                <a:spcPts val="400"/>
              </a:spcAft>
            </a:pPr>
            <a:r>
              <a:rPr lang="en-US" dirty="0" smtClean="0"/>
              <a:t>Solves </a:t>
            </a:r>
            <a:r>
              <a:rPr lang="en-US" b="1" dirty="0" smtClean="0"/>
              <a:t>the two language problem</a:t>
            </a:r>
          </a:p>
          <a:p>
            <a:pPr lvl="1">
              <a:lnSpc>
                <a:spcPts val="2500"/>
              </a:lnSpc>
              <a:spcAft>
                <a:spcPts val="400"/>
              </a:spcAft>
            </a:pPr>
            <a:endParaRPr lang="en-US" b="1" dirty="0" smtClean="0"/>
          </a:p>
          <a:p>
            <a:pPr>
              <a:lnSpc>
                <a:spcPts val="2500"/>
              </a:lnSpc>
              <a:spcAft>
                <a:spcPts val="400"/>
              </a:spcAft>
            </a:pPr>
            <a:r>
              <a:rPr lang="en-US" dirty="0" smtClean="0"/>
              <a:t>Personal Goal: </a:t>
            </a:r>
            <a:r>
              <a:rPr lang="en-US" dirty="0"/>
              <a:t>N</a:t>
            </a:r>
            <a:r>
              <a:rPr lang="en-US" dirty="0" smtClean="0"/>
              <a:t>ew hub for numerical knowledge </a:t>
            </a:r>
          </a:p>
          <a:p>
            <a:pPr lvl="1">
              <a:lnSpc>
                <a:spcPts val="2500"/>
              </a:lnSpc>
              <a:spcAft>
                <a:spcPts val="400"/>
              </a:spcAft>
            </a:pPr>
            <a:r>
              <a:rPr lang="en-US" dirty="0" smtClean="0"/>
              <a:t>All arcane knowledge organized for once.  </a:t>
            </a:r>
          </a:p>
          <a:p>
            <a:pPr lvl="1">
              <a:lnSpc>
                <a:spcPts val="2500"/>
              </a:lnSpc>
              <a:spcAft>
                <a:spcPts val="400"/>
              </a:spcAft>
            </a:pPr>
            <a:r>
              <a:rPr lang="en-US" dirty="0" smtClean="0"/>
              <a:t>No need to beg to have something fixed – just fix it!</a:t>
            </a:r>
          </a:p>
          <a:p>
            <a:pPr lvl="1">
              <a:lnSpc>
                <a:spcPts val="2500"/>
              </a:lnSpc>
              <a:spcAft>
                <a:spcPts val="400"/>
              </a:spcAft>
            </a:pPr>
            <a:r>
              <a:rPr lang="en-US" dirty="0" smtClean="0"/>
              <a:t>Link encyclopedia, software, and discussions</a:t>
            </a:r>
          </a:p>
          <a:p>
            <a:pPr lvl="2">
              <a:lnSpc>
                <a:spcPts val="2500"/>
              </a:lnSpc>
              <a:spcAft>
                <a:spcPts val="400"/>
              </a:spcAft>
            </a:pPr>
            <a:r>
              <a:rPr lang="en-US" dirty="0" smtClean="0"/>
              <a:t>e.g. Should </a:t>
            </a:r>
            <a:r>
              <a:rPr lang="en-US" dirty="0" err="1" smtClean="0"/>
              <a:t>cond</a:t>
            </a:r>
            <a:r>
              <a:rPr lang="en-US" dirty="0" smtClean="0"/>
              <a:t>(zeros(</a:t>
            </a:r>
            <a:r>
              <a:rPr lang="en-US" dirty="0" err="1" smtClean="0"/>
              <a:t>n,n</a:t>
            </a:r>
            <a:r>
              <a:rPr lang="en-US" dirty="0" smtClean="0"/>
              <a:t>)) be 0,NaN,Inf,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3">
              <a:lnSpc>
                <a:spcPts val="2500"/>
              </a:lnSpc>
              <a:spcAft>
                <a:spcPts val="400"/>
              </a:spcAft>
            </a:pPr>
            <a:r>
              <a:rPr lang="en-US" dirty="0" smtClean="0"/>
              <a:t>should we care?</a:t>
            </a:r>
          </a:p>
        </p:txBody>
      </p:sp>
      <p:pic>
        <p:nvPicPr>
          <p:cNvPr id="3074" name="Picture 2" descr="http://www.wildfilmhistory.org/media/946859DB-9DFF-4B8C-9209-AE3FB6406708/webmedium_946859DB-9DFF-4B8C-9209-AE3FB640670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" t="24165" r="-540" b="23762"/>
          <a:stretch/>
        </p:blipFill>
        <p:spPr bwMode="auto">
          <a:xfrm>
            <a:off x="4495800" y="487327"/>
            <a:ext cx="3048000" cy="126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22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993333"/>
      </a:accent2>
      <a:accent3>
        <a:srgbClr val="FFFFFF"/>
      </a:accent3>
      <a:accent4>
        <a:srgbClr val="000000"/>
      </a:accent4>
      <a:accent5>
        <a:srgbClr val="EBEBEB"/>
      </a:accent5>
      <a:accent6>
        <a:srgbClr val="8A2D2D"/>
      </a:accent6>
      <a:hlink>
        <a:srgbClr val="4D4D4D"/>
      </a:hlink>
      <a:folHlink>
        <a:srgbClr val="EAEAEA"/>
      </a:folHlink>
    </a:clrScheme>
    <a:fontScheme name="Blank Presentatio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3162</TotalTime>
  <Words>484</Words>
  <Application>Microsoft Office PowerPoint</Application>
  <PresentationFormat>On-screen Show (4:3)</PresentationFormat>
  <Paragraphs>103</Paragraphs>
  <Slides>17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Blank Presentation</vt:lpstr>
      <vt:lpstr>PowerPoint Presentation</vt:lpstr>
      <vt:lpstr> Summary: Our Questions </vt:lpstr>
      <vt:lpstr> Julia in the headlines</vt:lpstr>
      <vt:lpstr>Julia in the classroom</vt:lpstr>
      <vt:lpstr>PowerPoint Presentation</vt:lpstr>
      <vt:lpstr> The High Productivity Technical Computing World </vt:lpstr>
      <vt:lpstr>Collaborative Coding (mockup) Realized in 18.337/6.338 </vt:lpstr>
      <vt:lpstr>Julia is open source:  Key developers aged 17 to 75</vt:lpstr>
      <vt:lpstr>Some features: </vt:lpstr>
      <vt:lpstr>Benchmark Performance</vt:lpstr>
      <vt:lpstr>Invoking interest in the R community as a potential successor to R</vt:lpstr>
      <vt:lpstr>PowerPoint Presentation</vt:lpstr>
      <vt:lpstr>Commercial MATLAB®’s very first student user</vt:lpstr>
      <vt:lpstr>Perspectives from a long time MATLAB user:</vt:lpstr>
      <vt:lpstr>Access to BLAS and LAPACK  easy as 1,2,3</vt:lpstr>
      <vt:lpstr>Recent Tutorial at MIT.  (Video in production) </vt:lpstr>
      <vt:lpstr>PowerPoint Presentation</vt:lpstr>
    </vt:vector>
  </TitlesOfParts>
  <Company>Allison Associates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George Golabek</dc:creator>
  <cp:lastModifiedBy>Edelman</cp:lastModifiedBy>
  <cp:revision>133</cp:revision>
  <cp:lastPrinted>2013-01-27T00:54:05Z</cp:lastPrinted>
  <dcterms:created xsi:type="dcterms:W3CDTF">2002-10-29T20:26:18Z</dcterms:created>
  <dcterms:modified xsi:type="dcterms:W3CDTF">2013-01-27T00:54:47Z</dcterms:modified>
</cp:coreProperties>
</file>