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9"/>
  </p:notesMasterIdLst>
  <p:sldIdLst>
    <p:sldId id="256" r:id="rId2"/>
    <p:sldId id="257" r:id="rId3"/>
    <p:sldId id="325" r:id="rId4"/>
    <p:sldId id="326" r:id="rId5"/>
    <p:sldId id="327" r:id="rId6"/>
    <p:sldId id="328" r:id="rId7"/>
    <p:sldId id="330" r:id="rId8"/>
    <p:sldId id="260" r:id="rId9"/>
    <p:sldId id="346" r:id="rId10"/>
    <p:sldId id="351" r:id="rId11"/>
    <p:sldId id="354" r:id="rId12"/>
    <p:sldId id="355" r:id="rId13"/>
    <p:sldId id="272" r:id="rId14"/>
    <p:sldId id="324" r:id="rId15"/>
    <p:sldId id="316" r:id="rId16"/>
    <p:sldId id="273" r:id="rId17"/>
    <p:sldId id="275" r:id="rId18"/>
    <p:sldId id="292" r:id="rId19"/>
    <p:sldId id="293" r:id="rId20"/>
    <p:sldId id="334" r:id="rId21"/>
    <p:sldId id="335" r:id="rId22"/>
    <p:sldId id="336" r:id="rId23"/>
    <p:sldId id="337" r:id="rId24"/>
    <p:sldId id="338" r:id="rId25"/>
    <p:sldId id="339" r:id="rId26"/>
    <p:sldId id="341" r:id="rId27"/>
    <p:sldId id="342" r:id="rId28"/>
    <p:sldId id="343" r:id="rId29"/>
    <p:sldId id="344" r:id="rId30"/>
    <p:sldId id="345" r:id="rId31"/>
    <p:sldId id="276" r:id="rId32"/>
    <p:sldId id="291" r:id="rId33"/>
    <p:sldId id="306" r:id="rId34"/>
    <p:sldId id="350" r:id="rId35"/>
    <p:sldId id="305" r:id="rId36"/>
    <p:sldId id="281" r:id="rId37"/>
    <p:sldId id="28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4A0A"/>
    <a:srgbClr val="F68364"/>
    <a:srgbClr val="EC9B6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3640" autoAdjust="0"/>
  </p:normalViewPr>
  <p:slideViewPr>
    <p:cSldViewPr snapToGrid="0">
      <p:cViewPr>
        <p:scale>
          <a:sx n="100" d="100"/>
          <a:sy n="100" d="100"/>
        </p:scale>
        <p:origin x="-30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9BF2E-B7AB-429F-8EAC-9B0EB43D6593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65A7D-E1FA-4DE2-8C4D-0AA779AF3F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ym typeface="Symbol"/>
              </a:rPr>
              <a:t>A collection of marginal constraints is said to be </a:t>
            </a:r>
            <a:r>
              <a:rPr lang="en-US" sz="1200" b="1" dirty="0" err="1" smtClean="0">
                <a:sym typeface="Symbol"/>
              </a:rPr>
              <a:t>satisfiable</a:t>
            </a:r>
            <a:r>
              <a:rPr lang="en-US" sz="1200" dirty="0" smtClean="0">
                <a:sym typeface="Symbol"/>
              </a:rPr>
              <a:t> if there exists a distribution</a:t>
            </a:r>
            <a:r>
              <a:rPr lang="en-US" sz="1200" dirty="0" smtClean="0"/>
              <a:t>. </a:t>
            </a:r>
            <a:endParaRPr lang="en-US" sz="1400" i="1" dirty="0" smtClean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is easy.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= #dimensions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“3 + 5 + 8 = 2</a:t>
            </a:r>
            <a:r>
              <a:rPr lang="en-US" baseline="0" dirty="0" smtClean="0"/>
              <a:t> + 6 + 8 = 16” text box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crossed out constraint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equal to instead</a:t>
            </a:r>
            <a:r>
              <a:rPr lang="en-US" baseline="0" dirty="0" smtClean="0"/>
              <a:t> of equal sign, emphasize the a, b, I, k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X = 0, etc, for this explanation</a:t>
            </a:r>
            <a:r>
              <a:rPr lang="en-US" baseline="0" dirty="0" smtClean="0"/>
              <a:t> of S </a:t>
            </a:r>
            <a:r>
              <a:rPr lang="en-US" baseline="0" dirty="0" err="1" smtClean="0"/>
              <a:t>marginals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Reduces</a:t>
            </a:r>
            <a:r>
              <a:rPr lang="en-US" baseline="0" dirty="0" smtClean="0"/>
              <a:t> to 2D case; fix color scheme. Proving that something is not </a:t>
            </a:r>
            <a:r>
              <a:rPr lang="en-US" baseline="0" dirty="0" err="1" smtClean="0"/>
              <a:t>satisfisable</a:t>
            </a:r>
            <a:r>
              <a:rPr lang="en-US" baseline="0" dirty="0" smtClean="0"/>
              <a:t> </a:t>
            </a:r>
            <a:r>
              <a:rPr lang="en-US" baseline="0" dirty="0" smtClean="0"/>
              <a:t>is hard, and local consistency is a tool for checking these no-answers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0.5s,</a:t>
            </a:r>
            <a:r>
              <a:rPr lang="en-US" baseline="0" dirty="0" smtClean="0"/>
              <a:t> +’s to ?’s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{X,Y}-</a:t>
            </a:r>
            <a:r>
              <a:rPr lang="en-US" dirty="0" err="1" smtClean="0"/>
              <a:t>marginals</a:t>
            </a:r>
            <a:r>
              <a:rPr lang="en-US" dirty="0" smtClean="0"/>
              <a:t>,</a:t>
            </a:r>
            <a:r>
              <a:rPr lang="en-US" baseline="0" dirty="0" smtClean="0"/>
              <a:t> etc.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65A7D-E1FA-4DE2-8C4D-0AA779AF3F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4CCD4D-3781-4424-A909-B43E98AF6F95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0683904-E5F6-40C1-897D-6E52454A2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Surya </a:t>
            </a:r>
            <a:r>
              <a:rPr lang="en-US" dirty="0" err="1" smtClean="0"/>
              <a:t>Bhupatiraju</a:t>
            </a:r>
            <a:endParaRPr lang="en-US" dirty="0" smtClean="0"/>
          </a:p>
          <a:p>
            <a:r>
              <a:rPr lang="en-US" dirty="0" smtClean="0"/>
              <a:t>MIT PRIMES</a:t>
            </a:r>
          </a:p>
          <a:p>
            <a:r>
              <a:rPr lang="en-US" dirty="0" smtClean="0"/>
              <a:t>May 20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Complexity of the Marginal </a:t>
            </a:r>
            <a:r>
              <a:rPr lang="en-US" dirty="0" smtClean="0"/>
              <a:t>Consistency </a:t>
            </a:r>
            <a:r>
              <a:rPr lang="en-US" dirty="0" smtClean="0"/>
              <a:t>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be 34"/>
          <p:cNvSpPr/>
          <p:nvPr/>
        </p:nvSpPr>
        <p:spPr>
          <a:xfrm>
            <a:off x="4569298" y="2892550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Probabilistic Example</a:t>
            </a:r>
            <a:endParaRPr lang="en-US" dirty="0"/>
          </a:p>
        </p:txBody>
      </p:sp>
      <p:sp>
        <p:nvSpPr>
          <p:cNvPr id="54" name="Cube 53"/>
          <p:cNvSpPr/>
          <p:nvPr/>
        </p:nvSpPr>
        <p:spPr>
          <a:xfrm>
            <a:off x="4218317" y="3243532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57" idx="2"/>
            <a:endCxn id="57" idx="4"/>
          </p:cNvCxnSpPr>
          <p:nvPr/>
        </p:nvCxnSpPr>
        <p:spPr>
          <a:xfrm>
            <a:off x="3133725" y="3632596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7" idx="4"/>
            <a:endCxn id="57" idx="5"/>
          </p:cNvCxnSpPr>
          <p:nvPr/>
        </p:nvCxnSpPr>
        <p:spPr>
          <a:xfrm flipV="1">
            <a:off x="5326856" y="2901553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708463" y="2120795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481118" y="2118121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543425" y="28575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533776" y="2876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3438525" y="40195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629151" y="3981450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714751" y="2114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191126" y="17716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981450" y="17526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715774" y="207734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305425" y="37623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372101" y="2657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53101" y="3419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667375" y="23145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1828800" y="1777042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(X, Y, Z)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4396596" y="481066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</a:t>
            </a:r>
            <a:r>
              <a:rPr lang="en-US" dirty="0" smtClean="0"/>
              <a:t>= 1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3303917" y="4796287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595668" y="448286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2363637" y="2932982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2334883" y="3999781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6049993" y="410905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  <p:sp>
        <p:nvSpPr>
          <p:cNvPr id="57" name="Cube 56"/>
          <p:cNvSpPr/>
          <p:nvPr/>
        </p:nvSpPr>
        <p:spPr>
          <a:xfrm>
            <a:off x="3133725" y="1762125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1"/>
            <a:endCxn id="57" idx="0"/>
          </p:cNvCxnSpPr>
          <p:nvPr/>
        </p:nvCxnSpPr>
        <p:spPr>
          <a:xfrm flipV="1">
            <a:off x="4230291" y="1762125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7" idx="1"/>
            <a:endCxn id="57" idx="3"/>
          </p:cNvCxnSpPr>
          <p:nvPr/>
        </p:nvCxnSpPr>
        <p:spPr>
          <a:xfrm>
            <a:off x="4230291" y="2493169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05650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XY-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0,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Pr[(0,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0, </a:t>
            </a:r>
            <a:r>
              <a:rPr lang="en-US" sz="1600" dirty="0" smtClean="0"/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6757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YZ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Pr[(?, </a:t>
            </a:r>
            <a:r>
              <a:rPr lang="en-US" sz="1600" dirty="0" smtClean="0"/>
              <a:t>0,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0, </a:t>
            </a:r>
            <a:r>
              <a:rPr lang="en-US" sz="1600" dirty="0" smtClean="0"/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3521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Pr[(0, </a:t>
            </a:r>
            <a:r>
              <a:rPr lang="en-US" sz="1600" dirty="0" smtClean="0"/>
              <a:t>?</a:t>
            </a:r>
            <a:r>
              <a:rPr lang="en-US" sz="1600" dirty="0" smtClean="0"/>
              <a:t>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</a:t>
            </a:r>
            <a:r>
              <a:rPr lang="en-US" sz="1600" dirty="0" smtClean="0"/>
              <a:t>?</a:t>
            </a:r>
            <a:r>
              <a:rPr lang="en-US" sz="1600" dirty="0" smtClean="0"/>
              <a:t>, 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be 34"/>
          <p:cNvSpPr/>
          <p:nvPr/>
        </p:nvSpPr>
        <p:spPr>
          <a:xfrm>
            <a:off x="4569298" y="2892550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Probabilistic Example</a:t>
            </a:r>
            <a:endParaRPr lang="en-US" dirty="0"/>
          </a:p>
        </p:txBody>
      </p:sp>
      <p:sp>
        <p:nvSpPr>
          <p:cNvPr id="54" name="Cube 53"/>
          <p:cNvSpPr/>
          <p:nvPr/>
        </p:nvSpPr>
        <p:spPr>
          <a:xfrm>
            <a:off x="4218317" y="3243532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57" idx="2"/>
            <a:endCxn id="57" idx="4"/>
          </p:cNvCxnSpPr>
          <p:nvPr/>
        </p:nvCxnSpPr>
        <p:spPr>
          <a:xfrm>
            <a:off x="3133725" y="3632596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7" idx="4"/>
            <a:endCxn id="57" idx="5"/>
          </p:cNvCxnSpPr>
          <p:nvPr/>
        </p:nvCxnSpPr>
        <p:spPr>
          <a:xfrm flipV="1">
            <a:off x="5326856" y="2901553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be 36"/>
          <p:cNvSpPr/>
          <p:nvPr/>
        </p:nvSpPr>
        <p:spPr>
          <a:xfrm>
            <a:off x="3119190" y="2135167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>
            <a:off x="5708463" y="2120795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be 35"/>
          <p:cNvSpPr/>
          <p:nvPr/>
        </p:nvSpPr>
        <p:spPr>
          <a:xfrm>
            <a:off x="4218317" y="2125931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3481118" y="2118121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543425" y="28575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533776" y="2876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3438525" y="40195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629151" y="3981450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714751" y="2114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191126" y="17716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981450" y="17526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715774" y="207734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305425" y="37623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372101" y="2657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53101" y="3419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667375" y="23145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1828800" y="1777042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(X, Y, Z)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4396596" y="481066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3303917" y="4796287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595668" y="448286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2363637" y="2932982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2334883" y="3999781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6049993" y="410905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  <p:sp>
        <p:nvSpPr>
          <p:cNvPr id="57" name="Cube 56"/>
          <p:cNvSpPr/>
          <p:nvPr/>
        </p:nvSpPr>
        <p:spPr>
          <a:xfrm>
            <a:off x="3133725" y="1762125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1"/>
            <a:endCxn id="57" idx="0"/>
          </p:cNvCxnSpPr>
          <p:nvPr/>
        </p:nvCxnSpPr>
        <p:spPr>
          <a:xfrm flipV="1">
            <a:off x="4230291" y="1762125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7" idx="1"/>
            <a:endCxn id="57" idx="3"/>
          </p:cNvCxnSpPr>
          <p:nvPr/>
        </p:nvCxnSpPr>
        <p:spPr>
          <a:xfrm>
            <a:off x="4230291" y="2493169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05650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XY-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0,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Pr[(0,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0, </a:t>
            </a:r>
            <a:r>
              <a:rPr lang="en-US" sz="1600" dirty="0" smtClean="0"/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6757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YZ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Pr[(?, </a:t>
            </a:r>
            <a:r>
              <a:rPr lang="en-US" sz="1600" dirty="0" smtClean="0"/>
              <a:t>0,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0, </a:t>
            </a:r>
            <a:r>
              <a:rPr lang="en-US" sz="1600" dirty="0" smtClean="0"/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3521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Pr[(0, </a:t>
            </a:r>
            <a:r>
              <a:rPr lang="en-US" sz="1600" dirty="0" smtClean="0"/>
              <a:t>?</a:t>
            </a:r>
            <a:r>
              <a:rPr lang="en-US" sz="1600" dirty="0" smtClean="0"/>
              <a:t>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</a:t>
            </a:r>
            <a:r>
              <a:rPr lang="en-US" sz="1600" dirty="0" smtClean="0"/>
              <a:t>?</a:t>
            </a:r>
            <a:r>
              <a:rPr lang="en-US" sz="1600" dirty="0" smtClean="0"/>
              <a:t>, 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be 34"/>
          <p:cNvSpPr/>
          <p:nvPr/>
        </p:nvSpPr>
        <p:spPr>
          <a:xfrm>
            <a:off x="4569298" y="2892550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Probabilistic Example</a:t>
            </a:r>
            <a:endParaRPr lang="en-US" dirty="0"/>
          </a:p>
        </p:txBody>
      </p:sp>
      <p:sp>
        <p:nvSpPr>
          <p:cNvPr id="38" name="Cube 37"/>
          <p:cNvSpPr/>
          <p:nvPr/>
        </p:nvSpPr>
        <p:spPr>
          <a:xfrm>
            <a:off x="3137663" y="3280476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ube 53"/>
          <p:cNvSpPr/>
          <p:nvPr/>
        </p:nvSpPr>
        <p:spPr>
          <a:xfrm>
            <a:off x="4218317" y="3243532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ube 38"/>
          <p:cNvSpPr/>
          <p:nvPr/>
        </p:nvSpPr>
        <p:spPr>
          <a:xfrm>
            <a:off x="3479409" y="1765714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ube 39"/>
          <p:cNvSpPr/>
          <p:nvPr/>
        </p:nvSpPr>
        <p:spPr>
          <a:xfrm>
            <a:off x="4578535" y="1756478"/>
            <a:ext cx="1483743" cy="153550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ube 36"/>
          <p:cNvSpPr/>
          <p:nvPr/>
        </p:nvSpPr>
        <p:spPr>
          <a:xfrm>
            <a:off x="3119190" y="2135167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ube 35"/>
          <p:cNvSpPr/>
          <p:nvPr/>
        </p:nvSpPr>
        <p:spPr>
          <a:xfrm>
            <a:off x="4218317" y="2125931"/>
            <a:ext cx="1483743" cy="148548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3519218" y="2137171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543425" y="28575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533776" y="2876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3438525" y="40195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629151" y="3981450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714751" y="2114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191126" y="17716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981450" y="17526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715774" y="207734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305425" y="37623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372101" y="2657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53101" y="3419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667375" y="23145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1828800" y="1777042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(X, Y, Z)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4396596" y="481066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</a:t>
            </a:r>
            <a:r>
              <a:rPr lang="en-US" dirty="0" smtClean="0"/>
              <a:t>= 1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3303917" y="4796287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595668" y="448286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2363637" y="2932982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2334883" y="3999781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6049993" y="410905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  <p:sp>
        <p:nvSpPr>
          <p:cNvPr id="57" name="Cube 56"/>
          <p:cNvSpPr/>
          <p:nvPr/>
        </p:nvSpPr>
        <p:spPr>
          <a:xfrm>
            <a:off x="3133725" y="1762125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1"/>
            <a:endCxn id="57" idx="0"/>
          </p:cNvCxnSpPr>
          <p:nvPr/>
        </p:nvCxnSpPr>
        <p:spPr>
          <a:xfrm flipV="1">
            <a:off x="4230291" y="1762125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7" idx="2"/>
            <a:endCxn id="57" idx="4"/>
          </p:cNvCxnSpPr>
          <p:nvPr/>
        </p:nvCxnSpPr>
        <p:spPr>
          <a:xfrm>
            <a:off x="3133725" y="3632596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7" idx="4"/>
            <a:endCxn id="57" idx="5"/>
          </p:cNvCxnSpPr>
          <p:nvPr/>
        </p:nvCxnSpPr>
        <p:spPr>
          <a:xfrm flipV="1">
            <a:off x="5326856" y="2901553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7" idx="1"/>
            <a:endCxn id="57" idx="3"/>
          </p:cNvCxnSpPr>
          <p:nvPr/>
        </p:nvCxnSpPr>
        <p:spPr>
          <a:xfrm>
            <a:off x="4230291" y="2493169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708463" y="2120795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5650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XY-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0,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Pr[(0,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0, </a:t>
            </a:r>
            <a:r>
              <a:rPr lang="en-US" sz="1600" dirty="0" smtClean="0"/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6757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YZ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Pr[(?, </a:t>
            </a:r>
            <a:r>
              <a:rPr lang="en-US" sz="1600" dirty="0" smtClean="0"/>
              <a:t>0,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0, </a:t>
            </a:r>
            <a:r>
              <a:rPr lang="en-US" sz="1600" dirty="0" smtClean="0"/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521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Pr[(0, </a:t>
            </a:r>
            <a:r>
              <a:rPr lang="en-US" sz="1600" dirty="0" smtClean="0"/>
              <a:t>?</a:t>
            </a:r>
            <a:r>
              <a:rPr lang="en-US" sz="1600" dirty="0" smtClean="0"/>
              <a:t>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</a:t>
            </a:r>
            <a:r>
              <a:rPr lang="en-US" sz="1600" dirty="0" smtClean="0"/>
              <a:t>?</a:t>
            </a:r>
            <a:r>
              <a:rPr lang="en-US" sz="1600" dirty="0" smtClean="0"/>
              <a:t>, 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Given desired marginal distributions </a:t>
            </a:r>
            <a:r>
              <a:rPr lang="en-US" sz="2200" i="1" dirty="0" smtClean="0"/>
              <a:t>D</a:t>
            </a:r>
            <a:r>
              <a:rPr lang="en-US" sz="2200" i="1" baseline="-25000" dirty="0" smtClean="0"/>
              <a:t>S</a:t>
            </a:r>
            <a:r>
              <a:rPr lang="en-US" sz="2200" dirty="0" smtClean="0"/>
              <a:t> for </a:t>
            </a:r>
            <a:r>
              <a:rPr lang="en-US" sz="2200" dirty="0" smtClean="0"/>
              <a:t>every subset </a:t>
            </a:r>
            <a:r>
              <a:rPr lang="en-US" sz="2200" i="1" dirty="0" smtClean="0"/>
              <a:t>S</a:t>
            </a:r>
            <a:r>
              <a:rPr lang="en-US" sz="2200" dirty="0" smtClean="0"/>
              <a:t> of </a:t>
            </a:r>
            <a:r>
              <a:rPr lang="en-US" sz="2200" i="1" dirty="0" smtClean="0"/>
              <a:t>c</a:t>
            </a:r>
            <a:r>
              <a:rPr lang="en-US" sz="2200" dirty="0" smtClean="0"/>
              <a:t> variable indices </a:t>
            </a:r>
            <a:r>
              <a:rPr lang="en-US" sz="2200" dirty="0" smtClean="0">
                <a:sym typeface="Symbol"/>
              </a:rPr>
              <a:t>from</a:t>
            </a:r>
            <a:r>
              <a:rPr lang="en-US" sz="2200" dirty="0" smtClean="0"/>
              <a:t> [1…</a:t>
            </a:r>
            <a:r>
              <a:rPr lang="en-US" sz="2200" i="1" dirty="0" smtClean="0"/>
              <a:t>n</a:t>
            </a:r>
            <a:r>
              <a:rPr lang="en-US" sz="2200" dirty="0" smtClean="0"/>
              <a:t>], </a:t>
            </a:r>
            <a:r>
              <a:rPr lang="en-US" sz="2200" dirty="0" smtClean="0"/>
              <a:t>does </a:t>
            </a:r>
            <a:r>
              <a:rPr lang="en-US" sz="2200" dirty="0" smtClean="0"/>
              <a:t>there exist a distribution </a:t>
            </a:r>
            <a:r>
              <a:rPr lang="en-US" sz="2200" i="1" dirty="0" smtClean="0">
                <a:sym typeface="Symbol"/>
              </a:rPr>
              <a:t>D</a:t>
            </a:r>
            <a:r>
              <a:rPr lang="en-US" sz="2200" dirty="0" smtClean="0">
                <a:sym typeface="Symbol"/>
              </a:rPr>
              <a:t> </a:t>
            </a:r>
            <a:r>
              <a:rPr lang="en-US" sz="2200" dirty="0" smtClean="0"/>
              <a:t>over </a:t>
            </a:r>
            <a:r>
              <a:rPr lang="en-US" sz="2200" i="1" dirty="0" smtClean="0"/>
              <a:t>n</a:t>
            </a:r>
            <a:r>
              <a:rPr lang="en-US" sz="2200" dirty="0" smtClean="0"/>
              <a:t>-</a:t>
            </a:r>
            <a:r>
              <a:rPr lang="en-US" sz="2200" dirty="0" err="1" smtClean="0"/>
              <a:t>tuples</a:t>
            </a:r>
            <a:r>
              <a:rPr lang="en-US" sz="2200" dirty="0" smtClean="0"/>
              <a:t> of values in [1…</a:t>
            </a:r>
            <a:r>
              <a:rPr lang="en-US" sz="2200" i="1" dirty="0" smtClean="0"/>
              <a:t>m</a:t>
            </a:r>
            <a:r>
              <a:rPr lang="en-US" sz="2200" dirty="0" smtClean="0"/>
              <a:t>] </a:t>
            </a:r>
            <a:r>
              <a:rPr lang="en-US" sz="2200" dirty="0" smtClean="0"/>
              <a:t>with those </a:t>
            </a:r>
            <a:r>
              <a:rPr lang="en-US" sz="2200" i="1" dirty="0" smtClean="0"/>
              <a:t>S</a:t>
            </a:r>
            <a:r>
              <a:rPr lang="en-US" sz="2200" dirty="0" smtClean="0"/>
              <a:t>-</a:t>
            </a:r>
            <a:r>
              <a:rPr lang="en-US" sz="2200" dirty="0" err="1" smtClean="0"/>
              <a:t>marginals</a:t>
            </a:r>
            <a:r>
              <a:rPr lang="en-US" sz="2200" dirty="0" smtClean="0"/>
              <a:t> </a:t>
            </a:r>
            <a:r>
              <a:rPr lang="en-US" sz="2200" i="1" dirty="0" smtClean="0"/>
              <a:t>D</a:t>
            </a:r>
            <a:r>
              <a:rPr lang="en-US" sz="2200" i="1" baseline="-25000" dirty="0" smtClean="0"/>
              <a:t>S</a:t>
            </a:r>
            <a:r>
              <a:rPr lang="en-US" sz="2200" dirty="0" smtClean="0"/>
              <a:t>?</a:t>
            </a:r>
            <a:endParaRPr lang="en-US" sz="2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447800"/>
            <a:ext cx="8096249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Marginal Satisfiability Problem (MSP)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7772400" cy="1143000"/>
          </a:xfrm>
        </p:spPr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200" dirty="0" smtClean="0"/>
              <a:t>How hard is it to algorithmically solve the marginal </a:t>
            </a:r>
            <a:r>
              <a:rPr lang="en-US" sz="2200" dirty="0" err="1" smtClean="0"/>
              <a:t>satisfiability</a:t>
            </a:r>
            <a:r>
              <a:rPr lang="en-US" sz="2200" dirty="0" smtClean="0"/>
              <a:t> problem? </a:t>
            </a:r>
          </a:p>
          <a:p>
            <a:r>
              <a:rPr lang="en-US" sz="2200" dirty="0" smtClean="0"/>
              <a:t>Are there efficient algorithms to:</a:t>
            </a:r>
          </a:p>
          <a:p>
            <a:pPr lvl="1"/>
            <a:r>
              <a:rPr lang="en-US" sz="2200" dirty="0" smtClean="0"/>
              <a:t>Check that an assignment is valid?</a:t>
            </a:r>
          </a:p>
          <a:p>
            <a:pPr lvl="1"/>
            <a:r>
              <a:rPr lang="en-US" sz="2200" dirty="0" smtClean="0"/>
              <a:t>Predict whether solutions exist? </a:t>
            </a:r>
          </a:p>
          <a:p>
            <a:pPr lvl="1"/>
            <a:r>
              <a:rPr lang="en-US" sz="2200" dirty="0" smtClean="0"/>
              <a:t>Give an explicit satisfying assignment?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Complexity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Complexity theory: A field that tries to classify the hardness of computational problems. </a:t>
            </a:r>
          </a:p>
          <a:p>
            <a:r>
              <a:rPr lang="en-US" sz="2200" dirty="0" smtClean="0"/>
              <a:t>Complexity classes:</a:t>
            </a:r>
          </a:p>
        </p:txBody>
      </p:sp>
      <p:sp>
        <p:nvSpPr>
          <p:cNvPr id="6" name="Oval 5"/>
          <p:cNvSpPr/>
          <p:nvPr/>
        </p:nvSpPr>
        <p:spPr>
          <a:xfrm>
            <a:off x="3997178" y="4210338"/>
            <a:ext cx="2552700" cy="2047875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52351" y="5446971"/>
            <a:ext cx="1066800" cy="819150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150603" y="5695519"/>
            <a:ext cx="39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59252" y="4993715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09140" y="3327210"/>
            <a:ext cx="92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NP-hard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52607" y="4384485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NP-complete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24725" y="2428875"/>
            <a:ext cx="0" cy="3762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Freeform 27"/>
          <p:cNvSpPr/>
          <p:nvPr/>
        </p:nvSpPr>
        <p:spPr>
          <a:xfrm>
            <a:off x="3856008" y="2475781"/>
            <a:ext cx="2932981" cy="2503097"/>
          </a:xfrm>
          <a:custGeom>
            <a:avLst/>
            <a:gdLst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12475 w 2932981"/>
              <a:gd name="connsiteY5" fmla="*/ 2596551 h 2840966"/>
              <a:gd name="connsiteX6" fmla="*/ 819509 w 2932981"/>
              <a:gd name="connsiteY6" fmla="*/ 2751826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12475 w 2932981"/>
              <a:gd name="connsiteY5" fmla="*/ 2596551 h 2840966"/>
              <a:gd name="connsiteX6" fmla="*/ 845389 w 2932981"/>
              <a:gd name="connsiteY6" fmla="*/ 2717320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72860 w 2932981"/>
              <a:gd name="connsiteY5" fmla="*/ 2562045 h 2840966"/>
              <a:gd name="connsiteX6" fmla="*/ 845389 w 2932981"/>
              <a:gd name="connsiteY6" fmla="*/ 2717320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72860 w 2932981"/>
              <a:gd name="connsiteY5" fmla="*/ 2562045 h 2840966"/>
              <a:gd name="connsiteX6" fmla="*/ 905774 w 2932981"/>
              <a:gd name="connsiteY6" fmla="*/ 2682814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72860 w 2932981"/>
              <a:gd name="connsiteY5" fmla="*/ 2562045 h 2840966"/>
              <a:gd name="connsiteX6" fmla="*/ 905774 w 2932981"/>
              <a:gd name="connsiteY6" fmla="*/ 2682814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72860 w 2932981"/>
              <a:gd name="connsiteY5" fmla="*/ 2562045 h 2840966"/>
              <a:gd name="connsiteX6" fmla="*/ 897148 w 2932981"/>
              <a:gd name="connsiteY6" fmla="*/ 2700067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40966"/>
              <a:gd name="connsiteX1" fmla="*/ 51758 w 2932981"/>
              <a:gd name="connsiteY1" fmla="*/ 508958 h 2840966"/>
              <a:gd name="connsiteX2" fmla="*/ 120770 w 2932981"/>
              <a:gd name="connsiteY2" fmla="*/ 1000664 h 2840966"/>
              <a:gd name="connsiteX3" fmla="*/ 232913 w 2932981"/>
              <a:gd name="connsiteY3" fmla="*/ 1630392 h 2840966"/>
              <a:gd name="connsiteX4" fmla="*/ 379562 w 2932981"/>
              <a:gd name="connsiteY4" fmla="*/ 2165230 h 2840966"/>
              <a:gd name="connsiteX5" fmla="*/ 672860 w 2932981"/>
              <a:gd name="connsiteY5" fmla="*/ 2562045 h 2840966"/>
              <a:gd name="connsiteX6" fmla="*/ 897148 w 2932981"/>
              <a:gd name="connsiteY6" fmla="*/ 2700067 h 2840966"/>
              <a:gd name="connsiteX7" fmla="*/ 1431985 w 2932981"/>
              <a:gd name="connsiteY7" fmla="*/ 2820837 h 2840966"/>
              <a:gd name="connsiteX8" fmla="*/ 2122098 w 2932981"/>
              <a:gd name="connsiteY8" fmla="*/ 2700068 h 2840966"/>
              <a:gd name="connsiteX9" fmla="*/ 2587924 w 2932981"/>
              <a:gd name="connsiteY9" fmla="*/ 1975449 h 2840966"/>
              <a:gd name="connsiteX10" fmla="*/ 2846717 w 2932981"/>
              <a:gd name="connsiteY10" fmla="*/ 672860 h 2840966"/>
              <a:gd name="connsiteX11" fmla="*/ 2932981 w 2932981"/>
              <a:gd name="connsiteY11" fmla="*/ 0 h 2840966"/>
              <a:gd name="connsiteX12" fmla="*/ 2932981 w 2932981"/>
              <a:gd name="connsiteY12" fmla="*/ 0 h 2840966"/>
              <a:gd name="connsiteX0" fmla="*/ 0 w 2932981"/>
              <a:gd name="connsiteY0" fmla="*/ 43132 h 2830901"/>
              <a:gd name="connsiteX1" fmla="*/ 51758 w 2932981"/>
              <a:gd name="connsiteY1" fmla="*/ 508958 h 2830901"/>
              <a:gd name="connsiteX2" fmla="*/ 120770 w 2932981"/>
              <a:gd name="connsiteY2" fmla="*/ 1000664 h 2830901"/>
              <a:gd name="connsiteX3" fmla="*/ 232913 w 2932981"/>
              <a:gd name="connsiteY3" fmla="*/ 1630392 h 2830901"/>
              <a:gd name="connsiteX4" fmla="*/ 379562 w 2932981"/>
              <a:gd name="connsiteY4" fmla="*/ 2165230 h 2830901"/>
              <a:gd name="connsiteX5" fmla="*/ 672860 w 2932981"/>
              <a:gd name="connsiteY5" fmla="*/ 2562045 h 2830901"/>
              <a:gd name="connsiteX6" fmla="*/ 897148 w 2932981"/>
              <a:gd name="connsiteY6" fmla="*/ 2700067 h 2830901"/>
              <a:gd name="connsiteX7" fmla="*/ 1431985 w 2932981"/>
              <a:gd name="connsiteY7" fmla="*/ 2820837 h 2830901"/>
              <a:gd name="connsiteX8" fmla="*/ 2147977 w 2932981"/>
              <a:gd name="connsiteY8" fmla="*/ 2639683 h 2830901"/>
              <a:gd name="connsiteX9" fmla="*/ 2587924 w 2932981"/>
              <a:gd name="connsiteY9" fmla="*/ 1975449 h 2830901"/>
              <a:gd name="connsiteX10" fmla="*/ 2846717 w 2932981"/>
              <a:gd name="connsiteY10" fmla="*/ 672860 h 2830901"/>
              <a:gd name="connsiteX11" fmla="*/ 2932981 w 2932981"/>
              <a:gd name="connsiteY11" fmla="*/ 0 h 2830901"/>
              <a:gd name="connsiteX12" fmla="*/ 2932981 w 2932981"/>
              <a:gd name="connsiteY12" fmla="*/ 0 h 2830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2981" h="2830901">
                <a:moveTo>
                  <a:pt x="0" y="43132"/>
                </a:moveTo>
                <a:cubicBezTo>
                  <a:pt x="15815" y="196250"/>
                  <a:pt x="31630" y="349369"/>
                  <a:pt x="51758" y="508958"/>
                </a:cubicBezTo>
                <a:cubicBezTo>
                  <a:pt x="71886" y="668547"/>
                  <a:pt x="90578" y="813758"/>
                  <a:pt x="120770" y="1000664"/>
                </a:cubicBezTo>
                <a:cubicBezTo>
                  <a:pt x="150963" y="1187570"/>
                  <a:pt x="189781" y="1436298"/>
                  <a:pt x="232913" y="1630392"/>
                </a:cubicBezTo>
                <a:cubicBezTo>
                  <a:pt x="276045" y="1824486"/>
                  <a:pt x="306238" y="2009955"/>
                  <a:pt x="379562" y="2165230"/>
                </a:cubicBezTo>
                <a:cubicBezTo>
                  <a:pt x="452887" y="2320506"/>
                  <a:pt x="586596" y="2472906"/>
                  <a:pt x="672860" y="2562045"/>
                </a:cubicBezTo>
                <a:cubicBezTo>
                  <a:pt x="759124" y="2651184"/>
                  <a:pt x="770627" y="2631056"/>
                  <a:pt x="897148" y="2700067"/>
                </a:cubicBezTo>
                <a:cubicBezTo>
                  <a:pt x="1023669" y="2760452"/>
                  <a:pt x="1223514" y="2830901"/>
                  <a:pt x="1431985" y="2820837"/>
                </a:cubicBezTo>
                <a:cubicBezTo>
                  <a:pt x="1640457" y="2810773"/>
                  <a:pt x="1955321" y="2780581"/>
                  <a:pt x="2147977" y="2639683"/>
                </a:cubicBezTo>
                <a:cubicBezTo>
                  <a:pt x="2340634" y="2498785"/>
                  <a:pt x="2471467" y="2303253"/>
                  <a:pt x="2587924" y="1975449"/>
                </a:cubicBezTo>
                <a:cubicBezTo>
                  <a:pt x="2704381" y="1647645"/>
                  <a:pt x="2789208" y="1002101"/>
                  <a:pt x="2846717" y="672860"/>
                </a:cubicBezTo>
                <a:cubicBezTo>
                  <a:pt x="2904226" y="343619"/>
                  <a:pt x="2932981" y="0"/>
                  <a:pt x="2932981" y="0"/>
                </a:cubicBezTo>
                <a:lnTo>
                  <a:pt x="2932981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470475" y="4175185"/>
            <a:ext cx="1199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Harder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3813"/>
            <a:ext cx="7772400" cy="1143000"/>
          </a:xfrm>
        </p:spPr>
        <p:txBody>
          <a:bodyPr/>
          <a:lstStyle/>
          <a:p>
            <a:r>
              <a:rPr lang="en-US" dirty="0" smtClean="0"/>
              <a:t>Past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466975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[</a:t>
            </a:r>
            <a:r>
              <a:rPr lang="en-US" sz="2200" dirty="0" err="1" smtClean="0"/>
              <a:t>Loera</a:t>
            </a:r>
            <a:r>
              <a:rPr lang="en-US" sz="2200" dirty="0" smtClean="0"/>
              <a:t>, et al. 2002]: The MSP with 3 dimensions, (A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</a:t>
            </a:r>
            <a:r>
              <a:rPr lang="en-US" sz="2200" dirty="0" smtClean="0"/>
              <a:t>B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</a:t>
            </a:r>
            <a:r>
              <a:rPr lang="en-US" sz="2200" dirty="0" smtClean="0"/>
              <a:t>C) is NP-complete, even when the tableaus are slim, i.e. A = 3. </a:t>
            </a:r>
            <a:r>
              <a:rPr lang="en-US" sz="2200" dirty="0" smtClean="0"/>
              <a:t>Table counting and uniqueness are also hard. </a:t>
            </a:r>
            <a:endParaRPr lang="en-US" sz="2200" dirty="0" smtClean="0"/>
          </a:p>
          <a:p>
            <a:r>
              <a:rPr lang="en-US" sz="2200" dirty="0" smtClean="0"/>
              <a:t>[Liu 2006]: MSP is NP-hard. The quantum variant of this problem is known to be QMA-complete, the quantum analog of NP-complete. </a:t>
            </a:r>
          </a:p>
          <a:p>
            <a:r>
              <a:rPr lang="en-US" sz="2200" dirty="0" smtClean="0"/>
              <a:t>[</a:t>
            </a:r>
            <a:r>
              <a:rPr lang="en-US" sz="2200" dirty="0" err="1" smtClean="0"/>
              <a:t>Gusfield</a:t>
            </a:r>
            <a:r>
              <a:rPr lang="en-US" sz="2200" dirty="0" smtClean="0"/>
              <a:t> 1988]: Studies table uniqueness when some of the entries are </a:t>
            </a:r>
            <a:r>
              <a:rPr lang="en-US" sz="2200" dirty="0" smtClean="0"/>
              <a:t>given.</a:t>
            </a:r>
            <a:endParaRPr lang="en-US" sz="2200" dirty="0" smtClean="0"/>
          </a:p>
        </p:txBody>
      </p:sp>
      <p:sp>
        <p:nvSpPr>
          <p:cNvPr id="12290" name="AutoShape 2" descr="https://encrypted-tbn3.google.com/images?q=tbn:ANd9GcTX4rksM1rymQ1tJC1-9f8H_ma-ywc7oYGe9kAvKKC-1rw1Mv3pi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Bounds on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Autofit/>
          </a:bodyPr>
          <a:lstStyle/>
          <a:p>
            <a:r>
              <a:rPr lang="en-US" sz="2200" dirty="0" smtClean="0"/>
              <a:t>Past results are based on fixed dimensions only. We can vary these parameters:</a:t>
            </a:r>
          </a:p>
          <a:p>
            <a:pPr lvl="0" algn="ctr">
              <a:buClr>
                <a:srgbClr val="D34817"/>
              </a:buClr>
              <a:buNone/>
            </a:pPr>
            <a:r>
              <a:rPr lang="en-US" sz="1400" dirty="0" smtClean="0">
                <a:solidFill>
                  <a:prstClr val="black"/>
                </a:solidFill>
              </a:rPr>
              <a:t>(</a:t>
            </a:r>
            <a:r>
              <a:rPr lang="en-US" sz="1400" i="1" dirty="0" smtClean="0">
                <a:solidFill>
                  <a:prstClr val="black"/>
                </a:solidFill>
              </a:rPr>
              <a:t>n</a:t>
            </a:r>
            <a:r>
              <a:rPr lang="en-US" sz="1400" dirty="0" smtClean="0">
                <a:solidFill>
                  <a:prstClr val="black"/>
                </a:solidFill>
              </a:rPr>
              <a:t> dimensions, </a:t>
            </a:r>
            <a:r>
              <a:rPr lang="en-US" sz="1400" i="1" dirty="0" smtClean="0">
                <a:solidFill>
                  <a:prstClr val="black"/>
                </a:solidFill>
              </a:rPr>
              <a:t>m</a:t>
            </a:r>
            <a:r>
              <a:rPr lang="en-US" sz="1400" dirty="0" smtClean="0">
                <a:solidFill>
                  <a:prstClr val="black"/>
                </a:solidFill>
              </a:rPr>
              <a:t> variables, </a:t>
            </a:r>
            <a:r>
              <a:rPr lang="en-US" sz="1400" i="1" dirty="0" smtClean="0">
                <a:solidFill>
                  <a:prstClr val="black"/>
                </a:solidFill>
              </a:rPr>
              <a:t>c</a:t>
            </a:r>
            <a:r>
              <a:rPr lang="en-US" sz="1400" dirty="0" smtClean="0">
                <a:solidFill>
                  <a:prstClr val="black"/>
                </a:solidFill>
              </a:rPr>
              <a:t>-variable </a:t>
            </a:r>
            <a:r>
              <a:rPr lang="en-US" sz="1400" dirty="0" err="1" smtClean="0">
                <a:solidFill>
                  <a:prstClr val="black"/>
                </a:solidFill>
              </a:rPr>
              <a:t>marginals</a:t>
            </a:r>
            <a:r>
              <a:rPr lang="en-US" sz="1400" dirty="0" smtClean="0">
                <a:solidFill>
                  <a:prstClr val="black"/>
                </a:solidFill>
              </a:rPr>
              <a:t>, entries precise to 1/</a:t>
            </a:r>
            <a:r>
              <a:rPr lang="en-US" sz="1400" i="1" dirty="0" smtClean="0">
                <a:solidFill>
                  <a:prstClr val="black"/>
                </a:solidFill>
              </a:rPr>
              <a:t>K</a:t>
            </a:r>
            <a:r>
              <a:rPr lang="en-US" sz="1400" dirty="0" smtClean="0">
                <a:solidFill>
                  <a:prstClr val="black"/>
                </a:solidFill>
              </a:rPr>
              <a:t>)</a:t>
            </a:r>
            <a:endParaRPr lang="en-US" sz="1800" dirty="0" smtClean="0">
              <a:solidFill>
                <a:prstClr val="black"/>
              </a:solidFill>
            </a:endParaRPr>
          </a:p>
          <a:p>
            <a:endParaRPr lang="en-US" sz="18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endParaRPr lang="en-US" sz="1800" dirty="0" smtClean="0"/>
          </a:p>
          <a:p>
            <a:r>
              <a:rPr lang="en-US" sz="2200" dirty="0" smtClean="0"/>
              <a:t>When </a:t>
            </a:r>
            <a:r>
              <a:rPr lang="en-US" sz="2200" i="1" dirty="0" smtClean="0"/>
              <a:t>c</a:t>
            </a:r>
            <a:r>
              <a:rPr lang="en-US" sz="2200" dirty="0" smtClean="0"/>
              <a:t> is small, we can write down </a:t>
            </a:r>
            <a:r>
              <a:rPr lang="en-US" sz="2200" i="1" dirty="0" smtClean="0"/>
              <a:t>all</a:t>
            </a:r>
            <a:r>
              <a:rPr lang="en-US" sz="2200" dirty="0" smtClean="0"/>
              <a:t> the constraint equations. </a:t>
            </a:r>
          </a:p>
          <a:p>
            <a:r>
              <a:rPr lang="en-US" sz="2200" dirty="0" smtClean="0"/>
              <a:t>Varying dimension makes it hard to even write down a solution – not obviously in NP.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52650" y="2524125"/>
          <a:ext cx="5181600" cy="270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/>
                <a:gridCol w="2590800"/>
              </a:tblGrid>
              <a:tr h="43351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/>
                        <a:t>Explicit Formulas</a:t>
                      </a:r>
                      <a:r>
                        <a:rPr lang="en-US" sz="1800" b="1" baseline="0" dirty="0" smtClean="0"/>
                        <a:t> </a:t>
                      </a:r>
                      <a:endParaRPr lang="en-US" sz="1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i="0" baseline="0" dirty="0" smtClean="0"/>
                        <a:t>Asymptotic</a:t>
                      </a:r>
                      <a:r>
                        <a:rPr lang="en-US" sz="1800" i="0" baseline="0" dirty="0" smtClean="0"/>
                        <a:t> </a:t>
                      </a:r>
                      <a:r>
                        <a:rPr lang="en-US" sz="1800" b="1" i="0" baseline="0" dirty="0" smtClean="0"/>
                        <a:t>growth</a:t>
                      </a:r>
                      <a:endParaRPr lang="en-US" sz="1800" b="1" i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423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# entries</a:t>
                      </a:r>
                      <a:r>
                        <a:rPr lang="en-US" sz="1800" baseline="0" dirty="0" smtClean="0"/>
                        <a:t> in tableau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1894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# potential tableaus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52423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# constraint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equations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52423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# bits to</a:t>
                      </a:r>
                      <a:r>
                        <a:rPr lang="en-US" sz="1800" baseline="0" dirty="0" smtClean="0"/>
                        <a:t> describe tableau</a:t>
                      </a:r>
                      <a:endParaRPr lang="en-US" sz="18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8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52423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# steps</a:t>
                      </a:r>
                      <a:r>
                        <a:rPr lang="en-US" sz="1800" baseline="0" dirty="0" smtClean="0"/>
                        <a:t> to verify tableau</a:t>
                      </a:r>
                      <a:endParaRPr lang="en-US" sz="18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en-US" sz="18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8997" y="3099486"/>
            <a:ext cx="293117" cy="18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7278" y="3487172"/>
            <a:ext cx="505992" cy="26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33308" y="4415092"/>
            <a:ext cx="944413" cy="26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2000" y="4856398"/>
            <a:ext cx="293117" cy="18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11561" y="3897925"/>
            <a:ext cx="710961" cy="46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Theorem: </a:t>
            </a:r>
            <a:r>
              <a:rPr lang="en-US" b="1" i="1" dirty="0" smtClean="0"/>
              <a:t> </a:t>
            </a:r>
            <a:r>
              <a:rPr lang="en-US" i="1" dirty="0" smtClean="0"/>
              <a:t>A </a:t>
            </a:r>
            <a:r>
              <a:rPr lang="en-US" i="1" dirty="0" smtClean="0"/>
              <a:t>2D constraint problem is satisfiable if and only if the </a:t>
            </a:r>
            <a:r>
              <a:rPr lang="en-US" i="1" dirty="0" smtClean="0"/>
              <a:t>sum </a:t>
            </a:r>
            <a:r>
              <a:rPr lang="en-US" i="1" dirty="0" smtClean="0"/>
              <a:t>of the row and column marginal sums are equal. 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sz="2200" i="1" dirty="0" smtClean="0"/>
              <a:t>Proof</a:t>
            </a:r>
            <a:r>
              <a:rPr lang="en-US" sz="2200" dirty="0" smtClean="0"/>
              <a:t>: </a:t>
            </a:r>
          </a:p>
          <a:p>
            <a:pPr lvl="2"/>
            <a:r>
              <a:rPr lang="en-US" sz="2200" dirty="0" smtClean="0"/>
              <a:t>(Only If): Easy – Add up entries in both </a:t>
            </a:r>
            <a:r>
              <a:rPr lang="en-US" sz="2200" dirty="0" smtClean="0"/>
              <a:t>directions.</a:t>
            </a:r>
            <a:endParaRPr lang="en-US" sz="2200" dirty="0" smtClean="0"/>
          </a:p>
          <a:p>
            <a:pPr lvl="2"/>
            <a:r>
              <a:rPr lang="en-US" sz="2200" dirty="0" smtClean="0"/>
              <a:t>(If): Show construction is always possible. </a:t>
            </a:r>
            <a:endParaRPr lang="en-US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00475" y="2447924"/>
          <a:ext cx="1599660" cy="1466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9915"/>
                <a:gridCol w="399915"/>
                <a:gridCol w="399915"/>
                <a:gridCol w="399915"/>
              </a:tblGrid>
              <a:tr h="36671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67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67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26347" y="3036498"/>
            <a:ext cx="258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+ 5 + 8 = 16</a:t>
            </a:r>
          </a:p>
          <a:p>
            <a:r>
              <a:rPr lang="en-US" dirty="0" smtClean="0"/>
              <a:t>2 + 6 + 8 = 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Fractional Construction: </a:t>
            </a:r>
            <a:endParaRPr lang="en-US" sz="2200" dirty="0" smtClean="0"/>
          </a:p>
          <a:p>
            <a:pPr algn="ctr"/>
            <a:r>
              <a:rPr lang="en-US" sz="2200" dirty="0" smtClean="0"/>
              <a:t>Multiply by row and column sum and divide by total sum</a:t>
            </a:r>
            <a:endParaRPr lang="en-US" sz="22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28/31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Fractional Construction: </a:t>
            </a:r>
            <a:endParaRPr lang="en-US" sz="2200" dirty="0" smtClean="0"/>
          </a:p>
          <a:p>
            <a:pPr algn="ctr"/>
            <a:r>
              <a:rPr lang="en-US" sz="2200" dirty="0" smtClean="0"/>
              <a:t>Multiply by row and column sum and divide by total sum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28/31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35/31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Fractional Construction: </a:t>
            </a:r>
            <a:endParaRPr lang="en-US" sz="2200" dirty="0" smtClean="0"/>
          </a:p>
          <a:p>
            <a:pPr algn="ctr"/>
            <a:r>
              <a:rPr lang="en-US" sz="2200" dirty="0" smtClean="0"/>
              <a:t>Multiply by row and column sum and divide by total sum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36/31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42/31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36/31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42/31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36/31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42/31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30/31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36/31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42/31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54/31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28/31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35/31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42/31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49/31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63/31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Fractional Construction: </a:t>
            </a:r>
            <a:endParaRPr lang="en-US" sz="2200" dirty="0" smtClean="0"/>
          </a:p>
          <a:p>
            <a:pPr algn="ctr"/>
            <a:r>
              <a:rPr lang="en-US" sz="2200" dirty="0" smtClean="0"/>
              <a:t>Multiply by row and column sum and divide by total sum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27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25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5</a:t>
                      </a:r>
                      <a:r>
                        <a:rPr lang="en-US" sz="2000" dirty="0" smtClean="0"/>
                        <a:t> 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2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22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5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2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19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5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2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16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5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2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3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0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baseline="0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5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7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4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strike="sngStrike" dirty="0" smtClean="0"/>
                        <a:t>9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7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2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3</a:t>
                      </a:r>
                      <a:r>
                        <a:rPr lang="en-US" sz="200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strike="sngStrike" dirty="0" smtClean="0"/>
                        <a:t>3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6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strike="sngStrike" baseline="0" dirty="0" smtClean="0"/>
                        <a:t>2</a:t>
                      </a:r>
                      <a:r>
                        <a:rPr lang="en-US" sz="2000" baseline="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strike="sngStrike" dirty="0" smtClean="0"/>
                        <a:t>7</a:t>
                      </a:r>
                      <a:r>
                        <a:rPr lang="en-US" sz="2000" baseline="0" dirty="0" smtClean="0"/>
                        <a:t> 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071" y="3704996"/>
            <a:ext cx="84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8543" y="3083091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6751" y="357187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487599" y="3122448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Sorted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71723" y="1876425"/>
          <a:ext cx="4191000" cy="2964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31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097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849" y="4973875"/>
            <a:ext cx="84783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Sorted Construction</a:t>
            </a:r>
            <a:r>
              <a:rPr lang="en-US" sz="2200" dirty="0" smtClean="0"/>
              <a:t>: </a:t>
            </a:r>
            <a:endParaRPr lang="en-US" sz="2200" dirty="0" smtClean="0"/>
          </a:p>
          <a:p>
            <a:pPr algn="ctr"/>
            <a:r>
              <a:rPr lang="en-US" sz="2200" dirty="0" smtClean="0"/>
              <a:t>Assign entry to lower of row or column sum, recurse.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Consistency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00200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V(0, 0, </a:t>
            </a:r>
            <a:r>
              <a:rPr lang="en-US" sz="2400" dirty="0" smtClean="0">
                <a:sym typeface="Symbol"/>
              </a:rPr>
              <a:t>+) = </a:t>
            </a:r>
            <a:r>
              <a:rPr lang="en-US" sz="2400" i="1" dirty="0" smtClean="0">
                <a:sym typeface="Symbol"/>
              </a:rPr>
              <a:t>a</a:t>
            </a:r>
          </a:p>
          <a:p>
            <a:r>
              <a:rPr lang="en-US" sz="2400" dirty="0" smtClean="0">
                <a:sym typeface="Symbol"/>
              </a:rPr>
              <a:t>V(0, 1, +) = </a:t>
            </a:r>
            <a:r>
              <a:rPr lang="en-US" sz="2400" i="1" dirty="0" smtClean="0">
                <a:sym typeface="Symbol"/>
              </a:rPr>
              <a:t>b</a:t>
            </a:r>
          </a:p>
          <a:p>
            <a:r>
              <a:rPr lang="en-US" sz="2400" dirty="0" smtClean="0">
                <a:sym typeface="Symbol"/>
              </a:rPr>
              <a:t>V(1, 0, +) = </a:t>
            </a:r>
            <a:r>
              <a:rPr lang="en-US" sz="2400" i="1" dirty="0" smtClean="0">
                <a:sym typeface="Symbol"/>
              </a:rPr>
              <a:t>c</a:t>
            </a:r>
          </a:p>
          <a:p>
            <a:r>
              <a:rPr lang="en-US" sz="2400" dirty="0" smtClean="0">
                <a:sym typeface="Symbol"/>
              </a:rPr>
              <a:t>V(1, 1, +) = </a:t>
            </a:r>
            <a:r>
              <a:rPr lang="en-US" sz="2400" i="1" dirty="0" smtClean="0">
                <a:sym typeface="Symbol"/>
              </a:rPr>
              <a:t>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600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V(0, +, 0</a:t>
            </a:r>
            <a:r>
              <a:rPr lang="en-US" sz="2400" dirty="0" smtClean="0">
                <a:sym typeface="Symbol"/>
              </a:rPr>
              <a:t>) = </a:t>
            </a:r>
            <a:r>
              <a:rPr lang="en-US" sz="2400" i="1" dirty="0" smtClean="0">
                <a:sym typeface="Symbol"/>
              </a:rPr>
              <a:t>e</a:t>
            </a:r>
          </a:p>
          <a:p>
            <a:r>
              <a:rPr lang="en-US" sz="2400" dirty="0" smtClean="0">
                <a:sym typeface="Symbol"/>
              </a:rPr>
              <a:t>V(0, +, 1) = </a:t>
            </a:r>
            <a:r>
              <a:rPr lang="en-US" sz="2400" i="1" dirty="0" smtClean="0">
                <a:sym typeface="Symbol"/>
              </a:rPr>
              <a:t>f</a:t>
            </a:r>
          </a:p>
          <a:p>
            <a:r>
              <a:rPr lang="en-US" sz="2400" dirty="0" smtClean="0">
                <a:sym typeface="Symbol"/>
              </a:rPr>
              <a:t>V(1, +, 0) = </a:t>
            </a:r>
            <a:r>
              <a:rPr lang="en-US" sz="2400" i="1" dirty="0" smtClean="0">
                <a:sym typeface="Symbol"/>
              </a:rPr>
              <a:t>g</a:t>
            </a:r>
          </a:p>
          <a:p>
            <a:r>
              <a:rPr lang="en-US" sz="2400" dirty="0" smtClean="0">
                <a:sym typeface="Symbol"/>
              </a:rPr>
              <a:t>V(1, +, 1) = </a:t>
            </a:r>
            <a:r>
              <a:rPr lang="en-US" sz="2400" i="1" dirty="0" smtClean="0">
                <a:sym typeface="Symbol"/>
              </a:rPr>
              <a:t>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V(+, 0, 0</a:t>
            </a:r>
            <a:r>
              <a:rPr lang="en-US" sz="2400" dirty="0" smtClean="0">
                <a:sym typeface="Symbol"/>
              </a:rPr>
              <a:t>) = </a:t>
            </a:r>
            <a:r>
              <a:rPr lang="en-US" sz="2400" i="1" dirty="0" err="1" smtClean="0">
                <a:sym typeface="Symbol"/>
              </a:rPr>
              <a:t>i</a:t>
            </a:r>
            <a:endParaRPr lang="en-US" sz="2400" i="1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V(+, 0, 1) = </a:t>
            </a:r>
            <a:r>
              <a:rPr lang="en-US" sz="2400" i="1" dirty="0" smtClean="0">
                <a:sym typeface="Symbol"/>
              </a:rPr>
              <a:t>j</a:t>
            </a:r>
          </a:p>
          <a:p>
            <a:r>
              <a:rPr lang="en-US" sz="2400" dirty="0" smtClean="0">
                <a:sym typeface="Symbol"/>
              </a:rPr>
              <a:t>V(+, 1, 0) = </a:t>
            </a:r>
            <a:r>
              <a:rPr lang="en-US" sz="2400" i="1" dirty="0" smtClean="0">
                <a:sym typeface="Symbol"/>
              </a:rPr>
              <a:t>k</a:t>
            </a:r>
          </a:p>
          <a:p>
            <a:r>
              <a:rPr lang="en-US" sz="2400" dirty="0" smtClean="0">
                <a:sym typeface="Symbol"/>
              </a:rPr>
              <a:t>V(+, 1, 1) = </a:t>
            </a:r>
            <a:r>
              <a:rPr lang="en-US" sz="2400" i="1" dirty="0" smtClean="0">
                <a:sym typeface="Symbol"/>
              </a:rPr>
              <a:t>l</a:t>
            </a:r>
          </a:p>
        </p:txBody>
      </p:sp>
      <p:sp>
        <p:nvSpPr>
          <p:cNvPr id="59" name="Cube 58"/>
          <p:cNvSpPr/>
          <p:nvPr/>
        </p:nvSpPr>
        <p:spPr>
          <a:xfrm>
            <a:off x="4175544" y="3573672"/>
            <a:ext cx="2781300" cy="26289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59" idx="2"/>
            <a:endCxn id="59" idx="4"/>
          </p:cNvCxnSpPr>
          <p:nvPr/>
        </p:nvCxnSpPr>
        <p:spPr>
          <a:xfrm>
            <a:off x="4175544" y="5216734"/>
            <a:ext cx="21240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9" idx="4"/>
            <a:endCxn id="59" idx="5"/>
          </p:cNvCxnSpPr>
          <p:nvPr/>
        </p:nvCxnSpPr>
        <p:spPr>
          <a:xfrm flipV="1">
            <a:off x="6299619" y="4559510"/>
            <a:ext cx="657225" cy="6572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547019" y="5411997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64" name="TextBox 63"/>
          <p:cNvSpPr txBox="1"/>
          <p:nvPr/>
        </p:nvSpPr>
        <p:spPr>
          <a:xfrm>
            <a:off x="5575718" y="5431047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69" name="TextBox 68"/>
          <p:cNvSpPr txBox="1"/>
          <p:nvPr/>
        </p:nvSpPr>
        <p:spPr>
          <a:xfrm>
            <a:off x="6375820" y="52156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j</a:t>
            </a:r>
            <a:endParaRPr lang="en-US" sz="2800" i="1" dirty="0"/>
          </a:p>
        </p:txBody>
      </p:sp>
      <p:sp>
        <p:nvSpPr>
          <p:cNvPr id="70" name="TextBox 69"/>
          <p:cNvSpPr txBox="1"/>
          <p:nvPr/>
        </p:nvSpPr>
        <p:spPr>
          <a:xfrm>
            <a:off x="6661570" y="49680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l</a:t>
            </a:r>
            <a:endParaRPr lang="en-US" sz="2800" i="1" dirty="0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6294857" y="3573672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66193" y="44250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b</a:t>
            </a:r>
            <a:endParaRPr lang="en-US" sz="2800" i="1" dirty="0"/>
          </a:p>
        </p:txBody>
      </p:sp>
      <p:sp>
        <p:nvSpPr>
          <p:cNvPr id="75" name="TextBox 74"/>
          <p:cNvSpPr txBox="1"/>
          <p:nvPr/>
        </p:nvSpPr>
        <p:spPr>
          <a:xfrm>
            <a:off x="4566070" y="44155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endParaRPr lang="en-US" sz="2800" i="1" dirty="0"/>
          </a:p>
        </p:txBody>
      </p:sp>
      <p:sp>
        <p:nvSpPr>
          <p:cNvPr id="76" name="TextBox 75"/>
          <p:cNvSpPr txBox="1"/>
          <p:nvPr/>
        </p:nvSpPr>
        <p:spPr>
          <a:xfrm>
            <a:off x="5043219" y="3468454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</a:t>
            </a:r>
            <a:endParaRPr lang="en-US" sz="2800" i="1" dirty="0"/>
          </a:p>
        </p:txBody>
      </p:sp>
      <p:sp>
        <p:nvSpPr>
          <p:cNvPr id="77" name="TextBox 76"/>
          <p:cNvSpPr txBox="1"/>
          <p:nvPr/>
        </p:nvSpPr>
        <p:spPr>
          <a:xfrm>
            <a:off x="4689895" y="37773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78" name="TextBox 77"/>
          <p:cNvSpPr txBox="1"/>
          <p:nvPr/>
        </p:nvSpPr>
        <p:spPr>
          <a:xfrm>
            <a:off x="5737645" y="38154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h</a:t>
            </a:r>
            <a:endParaRPr lang="en-US" sz="2800" i="1" dirty="0"/>
          </a:p>
        </p:txBody>
      </p:sp>
      <p:sp>
        <p:nvSpPr>
          <p:cNvPr id="79" name="TextBox 78"/>
          <p:cNvSpPr txBox="1"/>
          <p:nvPr/>
        </p:nvSpPr>
        <p:spPr>
          <a:xfrm>
            <a:off x="6062394" y="3414000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g</a:t>
            </a:r>
            <a:endParaRPr lang="en-US" sz="2800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6290095" y="43012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i</a:t>
            </a:r>
            <a:endParaRPr lang="en-US" sz="2800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6613945" y="40059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k</a:t>
            </a:r>
            <a:endParaRPr lang="en-US" sz="2800" i="1" dirty="0"/>
          </a:p>
        </p:txBody>
      </p:sp>
      <p:cxnSp>
        <p:nvCxnSpPr>
          <p:cNvPr id="82" name="Straight Connector 81"/>
          <p:cNvCxnSpPr>
            <a:stCxn id="59" idx="3"/>
            <a:endCxn id="59" idx="1"/>
          </p:cNvCxnSpPr>
          <p:nvPr/>
        </p:nvCxnSpPr>
        <p:spPr>
          <a:xfrm flipV="1">
            <a:off x="5237582" y="4230897"/>
            <a:ext cx="0" cy="1971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632994" y="3897522"/>
            <a:ext cx="0" cy="1990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59" idx="1"/>
            <a:endCxn id="59" idx="0"/>
          </p:cNvCxnSpPr>
          <p:nvPr/>
        </p:nvCxnSpPr>
        <p:spPr>
          <a:xfrm flipV="1">
            <a:off x="5237582" y="3573672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 flipV="1">
            <a:off x="4508919" y="3907047"/>
            <a:ext cx="2124077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be 44"/>
          <p:cNvSpPr/>
          <p:nvPr/>
        </p:nvSpPr>
        <p:spPr>
          <a:xfrm>
            <a:off x="4175544" y="3573672"/>
            <a:ext cx="2781300" cy="26289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Consistency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00200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V(0, 0, </a:t>
            </a:r>
            <a:r>
              <a:rPr lang="en-US" sz="2400" b="1" dirty="0" smtClean="0">
                <a:sym typeface="Symbol"/>
              </a:rPr>
              <a:t>+) = </a:t>
            </a:r>
            <a:r>
              <a:rPr lang="en-US" sz="2400" b="1" i="1" dirty="0" smtClean="0">
                <a:sym typeface="Symbol"/>
              </a:rPr>
              <a:t>a</a:t>
            </a:r>
          </a:p>
          <a:p>
            <a:r>
              <a:rPr lang="en-US" sz="2400" b="1" dirty="0" smtClean="0">
                <a:sym typeface="Symbol"/>
              </a:rPr>
              <a:t>V(0, 1, +) = </a:t>
            </a:r>
            <a:r>
              <a:rPr lang="en-US" sz="2400" b="1" i="1" dirty="0" smtClean="0">
                <a:sym typeface="Symbol"/>
              </a:rPr>
              <a:t>b</a:t>
            </a:r>
          </a:p>
          <a:p>
            <a:r>
              <a:rPr lang="en-US" sz="2400" dirty="0" smtClean="0">
                <a:sym typeface="Symbol"/>
              </a:rPr>
              <a:t>V(1, 0, +) = </a:t>
            </a:r>
            <a:r>
              <a:rPr lang="en-US" sz="2400" i="1" dirty="0" smtClean="0">
                <a:sym typeface="Symbol"/>
              </a:rPr>
              <a:t>c</a:t>
            </a:r>
          </a:p>
          <a:p>
            <a:r>
              <a:rPr lang="en-US" sz="2400" dirty="0" smtClean="0">
                <a:sym typeface="Symbol"/>
              </a:rPr>
              <a:t>V(1, 1, +) = </a:t>
            </a:r>
            <a:r>
              <a:rPr lang="en-US" sz="2400" i="1" dirty="0" smtClean="0">
                <a:sym typeface="Symbol"/>
              </a:rPr>
              <a:t>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600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V(0, +, 0</a:t>
            </a:r>
            <a:r>
              <a:rPr lang="en-US" sz="2400" dirty="0" smtClean="0">
                <a:sym typeface="Symbol"/>
              </a:rPr>
              <a:t>) = </a:t>
            </a:r>
            <a:r>
              <a:rPr lang="en-US" sz="2400" i="1" dirty="0" smtClean="0">
                <a:sym typeface="Symbol"/>
              </a:rPr>
              <a:t>e</a:t>
            </a:r>
          </a:p>
          <a:p>
            <a:r>
              <a:rPr lang="en-US" sz="2400" dirty="0" smtClean="0">
                <a:sym typeface="Symbol"/>
              </a:rPr>
              <a:t>V(0, +, 1) = </a:t>
            </a:r>
            <a:r>
              <a:rPr lang="en-US" sz="2400" i="1" dirty="0" smtClean="0">
                <a:sym typeface="Symbol"/>
              </a:rPr>
              <a:t>f</a:t>
            </a:r>
          </a:p>
          <a:p>
            <a:r>
              <a:rPr lang="en-US" sz="2400" dirty="0" smtClean="0">
                <a:sym typeface="Symbol"/>
              </a:rPr>
              <a:t>V(1, +, 0) = </a:t>
            </a:r>
            <a:r>
              <a:rPr lang="en-US" sz="2400" i="1" dirty="0" smtClean="0">
                <a:sym typeface="Symbol"/>
              </a:rPr>
              <a:t>g</a:t>
            </a:r>
          </a:p>
          <a:p>
            <a:r>
              <a:rPr lang="en-US" sz="2400" dirty="0" smtClean="0">
                <a:sym typeface="Symbol"/>
              </a:rPr>
              <a:t>V(1, +, 1) = </a:t>
            </a:r>
            <a:r>
              <a:rPr lang="en-US" sz="2400" i="1" dirty="0" smtClean="0">
                <a:sym typeface="Symbol"/>
              </a:rPr>
              <a:t>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V(+, 0, 0</a:t>
            </a:r>
            <a:r>
              <a:rPr lang="en-US" sz="2400" b="1" dirty="0" smtClean="0">
                <a:sym typeface="Symbol"/>
              </a:rPr>
              <a:t>) = </a:t>
            </a:r>
            <a:r>
              <a:rPr lang="en-US" sz="2400" b="1" i="1" dirty="0" err="1" smtClean="0">
                <a:sym typeface="Symbol"/>
              </a:rPr>
              <a:t>i</a:t>
            </a:r>
            <a:endParaRPr lang="en-US" sz="2400" b="1" i="1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V(+, 0, 1) = </a:t>
            </a:r>
            <a:r>
              <a:rPr lang="en-US" sz="2400" i="1" dirty="0" smtClean="0">
                <a:sym typeface="Symbol"/>
              </a:rPr>
              <a:t>j</a:t>
            </a:r>
          </a:p>
          <a:p>
            <a:r>
              <a:rPr lang="en-US" sz="2400" b="1" dirty="0" smtClean="0">
                <a:sym typeface="Symbol"/>
              </a:rPr>
              <a:t>V(+, 1, 0) = </a:t>
            </a:r>
            <a:r>
              <a:rPr lang="en-US" sz="2400" b="1" i="1" dirty="0" smtClean="0">
                <a:sym typeface="Symbol"/>
              </a:rPr>
              <a:t>k</a:t>
            </a:r>
          </a:p>
          <a:p>
            <a:r>
              <a:rPr lang="en-US" sz="2400" dirty="0" smtClean="0">
                <a:sym typeface="Symbol"/>
              </a:rPr>
              <a:t>V(+, 1, 1) = </a:t>
            </a:r>
            <a:r>
              <a:rPr lang="en-US" sz="2400" i="1" dirty="0" smtClean="0">
                <a:sym typeface="Symbol"/>
              </a:rPr>
              <a:t>l</a:t>
            </a:r>
          </a:p>
        </p:txBody>
      </p:sp>
      <p:cxnSp>
        <p:nvCxnSpPr>
          <p:cNvPr id="47" name="Straight Connector 46"/>
          <p:cNvCxnSpPr>
            <a:stCxn id="45" idx="2"/>
            <a:endCxn id="45" idx="4"/>
          </p:cNvCxnSpPr>
          <p:nvPr/>
        </p:nvCxnSpPr>
        <p:spPr>
          <a:xfrm>
            <a:off x="4175544" y="5216734"/>
            <a:ext cx="21240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5" idx="4"/>
            <a:endCxn id="45" idx="5"/>
          </p:cNvCxnSpPr>
          <p:nvPr/>
        </p:nvCxnSpPr>
        <p:spPr>
          <a:xfrm flipV="1">
            <a:off x="6299619" y="4559510"/>
            <a:ext cx="657225" cy="6572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547019" y="5411997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5575718" y="5431047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375820" y="52156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j</a:t>
            </a:r>
            <a:endParaRPr lang="en-US" sz="28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6661570" y="49680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l</a:t>
            </a:r>
            <a:endParaRPr lang="en-US" sz="2800" i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294857" y="3573672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be 58"/>
          <p:cNvSpPr/>
          <p:nvPr/>
        </p:nvSpPr>
        <p:spPr>
          <a:xfrm>
            <a:off x="4187045" y="3562710"/>
            <a:ext cx="2769079" cy="1656272"/>
          </a:xfrm>
          <a:prstGeom prst="cube">
            <a:avLst>
              <a:gd name="adj" fmla="val 3982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566193" y="44250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b</a:t>
            </a:r>
            <a:endParaRPr lang="en-US" sz="2800" i="1" dirty="0"/>
          </a:p>
        </p:txBody>
      </p:sp>
      <p:sp>
        <p:nvSpPr>
          <p:cNvPr id="65" name="TextBox 64"/>
          <p:cNvSpPr txBox="1"/>
          <p:nvPr/>
        </p:nvSpPr>
        <p:spPr>
          <a:xfrm>
            <a:off x="4566070" y="44155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a</a:t>
            </a:r>
            <a:endParaRPr lang="en-US" sz="28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43219" y="3468454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</a:t>
            </a:r>
            <a:endParaRPr lang="en-US" sz="28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689895" y="37773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37645" y="38154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h</a:t>
            </a:r>
            <a:endParaRPr lang="en-US" sz="28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6062394" y="3414000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g</a:t>
            </a:r>
            <a:endParaRPr lang="en-US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6290095" y="430126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i</a:t>
            </a:r>
            <a:endParaRPr lang="en-US" sz="28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613945" y="40059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k</a:t>
            </a:r>
            <a:endParaRPr lang="en-US" sz="2800" i="1" dirty="0"/>
          </a:p>
        </p:txBody>
      </p:sp>
      <p:cxnSp>
        <p:nvCxnSpPr>
          <p:cNvPr id="54" name="Straight Connector 53"/>
          <p:cNvCxnSpPr>
            <a:stCxn id="45" idx="3"/>
            <a:endCxn id="45" idx="1"/>
          </p:cNvCxnSpPr>
          <p:nvPr/>
        </p:nvCxnSpPr>
        <p:spPr>
          <a:xfrm flipV="1">
            <a:off x="5237582" y="4230897"/>
            <a:ext cx="0" cy="1971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632994" y="3897522"/>
            <a:ext cx="0" cy="1990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1"/>
            <a:endCxn id="45" idx="0"/>
          </p:cNvCxnSpPr>
          <p:nvPr/>
        </p:nvCxnSpPr>
        <p:spPr>
          <a:xfrm flipV="1">
            <a:off x="5237582" y="3573672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508919" y="3907047"/>
            <a:ext cx="2124077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437408" y="3995975"/>
            <a:ext cx="1880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+ b </a:t>
            </a:r>
            <a:r>
              <a:rPr lang="en-US" sz="2400" dirty="0" smtClean="0">
                <a:sym typeface="Symbol"/>
              </a:rPr>
              <a:t>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+ k</a:t>
            </a:r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1214343" y="4434963"/>
            <a:ext cx="2464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ym typeface="Symbol"/>
              </a:rPr>
              <a:t> unsatisfiable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A marginal constraint on a subset S induces marginal constraints on </a:t>
            </a:r>
            <a:r>
              <a:rPr lang="en-US" sz="2200" dirty="0" smtClean="0"/>
              <a:t>subsets S</a:t>
            </a:r>
            <a:r>
              <a:rPr lang="en-US" sz="2200" dirty="0" smtClean="0"/>
              <a:t>’ </a:t>
            </a:r>
            <a:r>
              <a:rPr lang="en-US" sz="2200" dirty="0" smtClean="0">
                <a:sym typeface="Symbol"/>
              </a:rPr>
              <a:t> </a:t>
            </a:r>
            <a:r>
              <a:rPr lang="en-US" sz="2200" dirty="0" smtClean="0"/>
              <a:t>S. Two marginal constraints over two subsets S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and S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 are </a:t>
            </a:r>
            <a:r>
              <a:rPr lang="en-US" sz="2200" b="1" dirty="0" smtClean="0"/>
              <a:t>locally consistent</a:t>
            </a:r>
            <a:r>
              <a:rPr lang="en-US" sz="2200" b="1" i="1" dirty="0" smtClean="0"/>
              <a:t> </a:t>
            </a:r>
            <a:r>
              <a:rPr lang="en-US" sz="2200" dirty="0" smtClean="0"/>
              <a:t>if they induce the same constraints on S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/>
              </a:rPr>
              <a:t></a:t>
            </a:r>
            <a:r>
              <a:rPr lang="en-US" sz="2200" dirty="0" smtClean="0"/>
              <a:t> S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. </a:t>
            </a:r>
            <a:endParaRPr lang="en-US" sz="2200" dirty="0" smtClean="0"/>
          </a:p>
          <a:p>
            <a:r>
              <a:rPr lang="en-US" sz="2200" b="1" i="1" dirty="0" smtClean="0"/>
              <a:t>Theorem</a:t>
            </a:r>
            <a:r>
              <a:rPr lang="en-US" sz="2200" i="1" dirty="0" smtClean="0"/>
              <a:t>: If a constraint problem is </a:t>
            </a:r>
            <a:r>
              <a:rPr lang="en-US" sz="2200" i="1" dirty="0" err="1" smtClean="0"/>
              <a:t>satisfiable</a:t>
            </a:r>
            <a:r>
              <a:rPr lang="en-US" sz="2200" i="1" dirty="0" smtClean="0"/>
              <a:t>, then each pair of marginal constraints is locally consistent, but local consistency does not imply global </a:t>
            </a:r>
            <a:r>
              <a:rPr lang="en-US" sz="2200" i="1" dirty="0" err="1" smtClean="0"/>
              <a:t>satisfiability</a:t>
            </a:r>
            <a:r>
              <a:rPr lang="en-US" sz="2200" i="1" dirty="0" smtClean="0"/>
              <a:t>. </a:t>
            </a:r>
            <a:endParaRPr lang="en-US" sz="2200" dirty="0" smtClean="0"/>
          </a:p>
          <a:p>
            <a:endParaRPr lang="en-US" sz="2200" b="1" dirty="0"/>
          </a:p>
        </p:txBody>
      </p:sp>
      <p:sp>
        <p:nvSpPr>
          <p:cNvPr id="112" name="Cube 111"/>
          <p:cNvSpPr/>
          <p:nvPr/>
        </p:nvSpPr>
        <p:spPr>
          <a:xfrm>
            <a:off x="4966119" y="3583197"/>
            <a:ext cx="2781300" cy="26289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>
            <a:stCxn id="112" idx="2"/>
            <a:endCxn id="112" idx="4"/>
          </p:cNvCxnSpPr>
          <p:nvPr/>
        </p:nvCxnSpPr>
        <p:spPr>
          <a:xfrm>
            <a:off x="4966119" y="5226259"/>
            <a:ext cx="21240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2" idx="4"/>
            <a:endCxn id="112" idx="5"/>
          </p:cNvCxnSpPr>
          <p:nvPr/>
        </p:nvCxnSpPr>
        <p:spPr>
          <a:xfrm flipV="1">
            <a:off x="7090194" y="4569035"/>
            <a:ext cx="657225" cy="6572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337594" y="5421522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366293" y="5440572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166395" y="52251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j</a:t>
            </a:r>
            <a:endParaRPr lang="en-US" sz="2800" i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7452145" y="497753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l</a:t>
            </a:r>
            <a:endParaRPr lang="en-US" sz="2800" i="1" dirty="0"/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7085432" y="3583197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Cube 119"/>
          <p:cNvSpPr/>
          <p:nvPr/>
        </p:nvSpPr>
        <p:spPr>
          <a:xfrm>
            <a:off x="4977620" y="3572235"/>
            <a:ext cx="2769079" cy="1656272"/>
          </a:xfrm>
          <a:prstGeom prst="cube">
            <a:avLst>
              <a:gd name="adj" fmla="val 39827"/>
            </a:avLst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6356768" y="44346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b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356645" y="44250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a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833794" y="3477979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</a:t>
            </a:r>
            <a:endParaRPr lang="en-US" sz="2800" i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5480470" y="37869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6528220" y="38250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h</a:t>
            </a:r>
            <a:endParaRPr lang="en-US" sz="2800" i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6852969" y="3423525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g</a:t>
            </a:r>
            <a:endParaRPr lang="en-US" sz="2800" i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7080670" y="4310788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solidFill>
                  <a:schemeClr val="accent2"/>
                </a:solidFill>
              </a:rPr>
              <a:t>i</a:t>
            </a:r>
            <a:endParaRPr lang="en-US" sz="2800" i="1" dirty="0">
              <a:solidFill>
                <a:schemeClr val="accent2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404520" y="4015513"/>
            <a:ext cx="361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accent2"/>
                </a:solidFill>
              </a:rPr>
              <a:t>k</a:t>
            </a:r>
            <a:endParaRPr lang="en-US" sz="2800" i="1" dirty="0">
              <a:solidFill>
                <a:schemeClr val="accent2"/>
              </a:solidFill>
            </a:endParaRPr>
          </a:p>
        </p:txBody>
      </p:sp>
      <p:cxnSp>
        <p:nvCxnSpPr>
          <p:cNvPr id="129" name="Straight Connector 128"/>
          <p:cNvCxnSpPr>
            <a:stCxn id="112" idx="3"/>
            <a:endCxn id="112" idx="1"/>
          </p:cNvCxnSpPr>
          <p:nvPr/>
        </p:nvCxnSpPr>
        <p:spPr>
          <a:xfrm flipV="1">
            <a:off x="6028157" y="4240422"/>
            <a:ext cx="0" cy="1971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V="1">
            <a:off x="7423569" y="3907047"/>
            <a:ext cx="0" cy="1990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12" idx="1"/>
            <a:endCxn id="112" idx="0"/>
          </p:cNvCxnSpPr>
          <p:nvPr/>
        </p:nvCxnSpPr>
        <p:spPr>
          <a:xfrm flipV="1">
            <a:off x="6028157" y="3583197"/>
            <a:ext cx="657224" cy="657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H="1" flipV="1">
            <a:off x="5299494" y="3916572"/>
            <a:ext cx="2124077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1289758" y="4132123"/>
            <a:ext cx="2329742" cy="830997"/>
          </a:xfrm>
          <a:prstGeom prst="rect">
            <a:avLst/>
          </a:prstGeom>
          <a:solidFill>
            <a:schemeClr val="bg1"/>
          </a:solidFill>
          <a:ln w="317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Z-marginal:</a:t>
            </a:r>
          </a:p>
          <a:p>
            <a:r>
              <a:rPr lang="en-US" sz="2400" i="1" dirty="0" smtClean="0"/>
              <a:t>a + b =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+ k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1295400" y="5075098"/>
            <a:ext cx="2332759" cy="461665"/>
          </a:xfrm>
          <a:prstGeom prst="rect">
            <a:avLst/>
          </a:prstGeom>
          <a:solidFill>
            <a:schemeClr val="bg1"/>
          </a:solidFill>
          <a:ln w="317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YZ-</a:t>
            </a:r>
            <a:r>
              <a:rPr lang="en-US" sz="2400" dirty="0" err="1" smtClean="0"/>
              <a:t>marginals</a:t>
            </a:r>
            <a:r>
              <a:rPr lang="en-US" sz="2400" dirty="0" smtClean="0"/>
              <a:t>: </a:t>
            </a:r>
            <a:r>
              <a:rPr lang="en-US" sz="2400" i="1" dirty="0" smtClean="0"/>
              <a:t>a, b</a:t>
            </a:r>
            <a:endParaRPr lang="en-US" sz="2400" dirty="0"/>
          </a:p>
        </p:txBody>
      </p:sp>
      <p:sp>
        <p:nvSpPr>
          <p:cNvPr id="137" name="TextBox 136"/>
          <p:cNvSpPr txBox="1"/>
          <p:nvPr/>
        </p:nvSpPr>
        <p:spPr>
          <a:xfrm>
            <a:off x="1295401" y="5656123"/>
            <a:ext cx="2333624" cy="461665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XZ-</a:t>
            </a:r>
            <a:r>
              <a:rPr lang="en-US" sz="2400" dirty="0" err="1" smtClean="0"/>
              <a:t>marginals</a:t>
            </a:r>
            <a:r>
              <a:rPr lang="en-US" sz="2400" dirty="0" smtClean="0"/>
              <a:t>: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, k</a:t>
            </a:r>
            <a:endParaRPr lang="en-US" sz="2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6196821" y="623941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9" name="TextBox 138"/>
          <p:cNvSpPr txBox="1"/>
          <p:nvPr/>
        </p:nvSpPr>
        <p:spPr>
          <a:xfrm>
            <a:off x="5123192" y="6253612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7224443" y="601638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4211487" y="4514132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4201783" y="5523781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7650193" y="560447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A marginal constraint on a subset S induces marginal constraints on subsets       S’ </a:t>
            </a:r>
            <a:r>
              <a:rPr lang="en-US" sz="2000" dirty="0" smtClean="0">
                <a:sym typeface="Symbol"/>
              </a:rPr>
              <a:t> </a:t>
            </a:r>
            <a:r>
              <a:rPr lang="en-US" sz="2000" dirty="0" smtClean="0"/>
              <a:t>S. Two marginal constraints over two subsets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and 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are </a:t>
            </a:r>
            <a:r>
              <a:rPr lang="en-US" sz="2000" b="1" dirty="0" smtClean="0"/>
              <a:t>locally consistent</a:t>
            </a:r>
            <a:r>
              <a:rPr lang="en-US" sz="2000" b="1" i="1" dirty="0" smtClean="0"/>
              <a:t> </a:t>
            </a:r>
            <a:r>
              <a:rPr lang="en-US" sz="2000" dirty="0" smtClean="0"/>
              <a:t>if they induce the same constraints on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</a:t>
            </a:r>
            <a:r>
              <a:rPr lang="en-US" sz="2000" dirty="0" smtClean="0"/>
              <a:t> 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r>
              <a:rPr lang="en-US" sz="2000" b="1" i="1" dirty="0" smtClean="0"/>
              <a:t>Theorem</a:t>
            </a:r>
            <a:r>
              <a:rPr lang="en-US" sz="2000" i="1" dirty="0" smtClean="0"/>
              <a:t>: If a constraint problem is </a:t>
            </a:r>
            <a:r>
              <a:rPr lang="en-US" sz="2000" i="1" dirty="0" err="1" smtClean="0"/>
              <a:t>satisfiable</a:t>
            </a:r>
            <a:r>
              <a:rPr lang="en-US" sz="2000" i="1" dirty="0" smtClean="0"/>
              <a:t>, then each pair of marginal constraints is locally consistent, but local consistency does not imply global </a:t>
            </a:r>
            <a:r>
              <a:rPr lang="en-US" sz="2000" i="1" dirty="0" err="1" smtClean="0"/>
              <a:t>satisfiability</a:t>
            </a:r>
            <a:r>
              <a:rPr lang="en-US" sz="2000" i="1" dirty="0" smtClean="0"/>
              <a:t>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b="1" dirty="0"/>
          </a:p>
        </p:txBody>
      </p:sp>
      <p:sp>
        <p:nvSpPr>
          <p:cNvPr id="26" name="Cube 25"/>
          <p:cNvSpPr/>
          <p:nvPr/>
        </p:nvSpPr>
        <p:spPr>
          <a:xfrm>
            <a:off x="2864661" y="3394683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6" idx="2"/>
            <a:endCxn id="26" idx="4"/>
          </p:cNvCxnSpPr>
          <p:nvPr/>
        </p:nvCxnSpPr>
        <p:spPr>
          <a:xfrm>
            <a:off x="2864661" y="5265154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6" idx="4"/>
            <a:endCxn id="26" idx="5"/>
          </p:cNvCxnSpPr>
          <p:nvPr/>
        </p:nvCxnSpPr>
        <p:spPr>
          <a:xfrm flipV="1">
            <a:off x="5057792" y="4534111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6" idx="1"/>
            <a:endCxn id="26" idx="0"/>
          </p:cNvCxnSpPr>
          <p:nvPr/>
        </p:nvCxnSpPr>
        <p:spPr>
          <a:xfrm flipV="1">
            <a:off x="3961227" y="3394683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6" idx="1"/>
            <a:endCxn id="26" idx="3"/>
          </p:cNvCxnSpPr>
          <p:nvPr/>
        </p:nvCxnSpPr>
        <p:spPr>
          <a:xfrm>
            <a:off x="3961227" y="4125727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74361" y="449005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264712" y="4509108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169461" y="565210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360087" y="5614008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445687" y="3747108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922062" y="3404208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712386" y="338515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036361" y="5394933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103037" y="4290033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484037" y="5052033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98311" y="3947133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5439399" y="3753353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12054" y="3750679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446710" y="370990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A marginal constraint on a subset S induces marginal constraints on subsets       S’ </a:t>
            </a:r>
            <a:r>
              <a:rPr lang="en-US" sz="2000" dirty="0" smtClean="0">
                <a:sym typeface="Symbol"/>
              </a:rPr>
              <a:t> </a:t>
            </a:r>
            <a:r>
              <a:rPr lang="en-US" sz="2000" dirty="0" smtClean="0"/>
              <a:t>S. Two marginal constraints over two subsets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and 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are </a:t>
            </a:r>
            <a:r>
              <a:rPr lang="en-US" sz="2000" b="1" dirty="0" smtClean="0"/>
              <a:t>locally consistent</a:t>
            </a:r>
            <a:r>
              <a:rPr lang="en-US" sz="2000" b="1" i="1" dirty="0" smtClean="0"/>
              <a:t> </a:t>
            </a:r>
            <a:r>
              <a:rPr lang="en-US" sz="2000" dirty="0" smtClean="0"/>
              <a:t>if they induce the same constraints on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</a:t>
            </a:r>
            <a:r>
              <a:rPr lang="en-US" sz="2000" dirty="0" smtClean="0"/>
              <a:t> 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</a:t>
            </a:r>
          </a:p>
        </p:txBody>
      </p:sp>
      <p:sp>
        <p:nvSpPr>
          <p:cNvPr id="156" name="Cube 155"/>
          <p:cNvSpPr/>
          <p:nvPr/>
        </p:nvSpPr>
        <p:spPr>
          <a:xfrm>
            <a:off x="3298760" y="2822041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7" name="Straight Connector 156"/>
          <p:cNvCxnSpPr>
            <a:stCxn id="156" idx="2"/>
            <a:endCxn id="156" idx="4"/>
          </p:cNvCxnSpPr>
          <p:nvPr/>
        </p:nvCxnSpPr>
        <p:spPr>
          <a:xfrm>
            <a:off x="3298760" y="4692512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6" idx="4"/>
            <a:endCxn id="156" idx="5"/>
          </p:cNvCxnSpPr>
          <p:nvPr/>
        </p:nvCxnSpPr>
        <p:spPr>
          <a:xfrm flipV="1">
            <a:off x="5491891" y="3961469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56" idx="1"/>
            <a:endCxn id="156" idx="0"/>
          </p:cNvCxnSpPr>
          <p:nvPr/>
        </p:nvCxnSpPr>
        <p:spPr>
          <a:xfrm flipV="1">
            <a:off x="4395326" y="2822041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156" idx="1"/>
            <a:endCxn id="156" idx="3"/>
          </p:cNvCxnSpPr>
          <p:nvPr/>
        </p:nvCxnSpPr>
        <p:spPr>
          <a:xfrm>
            <a:off x="4395326" y="3553085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4708460" y="391741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3698811" y="3936466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3603560" y="507946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4794186" y="5041366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5" name="TextBox 164"/>
          <p:cNvSpPr txBox="1"/>
          <p:nvPr/>
        </p:nvSpPr>
        <p:spPr>
          <a:xfrm>
            <a:off x="3879786" y="3174466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6" name="TextBox 165"/>
          <p:cNvSpPr txBox="1"/>
          <p:nvPr/>
        </p:nvSpPr>
        <p:spPr>
          <a:xfrm>
            <a:off x="5356161" y="2831566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7" name="TextBox 166"/>
          <p:cNvSpPr txBox="1"/>
          <p:nvPr/>
        </p:nvSpPr>
        <p:spPr>
          <a:xfrm>
            <a:off x="4146485" y="281251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68" name="TextBox 167"/>
          <p:cNvSpPr txBox="1"/>
          <p:nvPr/>
        </p:nvSpPr>
        <p:spPr>
          <a:xfrm>
            <a:off x="5470460" y="4822291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69" name="TextBox 168"/>
          <p:cNvSpPr txBox="1"/>
          <p:nvPr/>
        </p:nvSpPr>
        <p:spPr>
          <a:xfrm>
            <a:off x="5537136" y="3717391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5918136" y="4479391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5832410" y="3374491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cxnSp>
        <p:nvCxnSpPr>
          <p:cNvPr id="172" name="Straight Connector 171"/>
          <p:cNvCxnSpPr/>
          <p:nvPr/>
        </p:nvCxnSpPr>
        <p:spPr>
          <a:xfrm>
            <a:off x="5873498" y="3180711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3646153" y="3178037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/>
          <p:cNvSpPr txBox="1"/>
          <p:nvPr/>
        </p:nvSpPr>
        <p:spPr>
          <a:xfrm>
            <a:off x="4880809" y="3137264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75" name="TextBox 174"/>
          <p:cNvSpPr txBox="1"/>
          <p:nvPr/>
        </p:nvSpPr>
        <p:spPr>
          <a:xfrm>
            <a:off x="1993835" y="2836958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(X, Y, Z)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4561631" y="5870581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0</a:t>
            </a:r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3468952" y="5856203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1</a:t>
            </a:r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5760703" y="5542776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179" name="TextBox 178"/>
          <p:cNvSpPr txBox="1"/>
          <p:nvPr/>
        </p:nvSpPr>
        <p:spPr>
          <a:xfrm>
            <a:off x="2528672" y="3992898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180" name="TextBox 179"/>
          <p:cNvSpPr txBox="1"/>
          <p:nvPr/>
        </p:nvSpPr>
        <p:spPr>
          <a:xfrm>
            <a:off x="2499918" y="5059697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181" name="TextBox 180"/>
          <p:cNvSpPr txBox="1"/>
          <p:nvPr/>
        </p:nvSpPr>
        <p:spPr>
          <a:xfrm>
            <a:off x="6215028" y="5168966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Steps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Extend Sorted </a:t>
            </a:r>
            <a:r>
              <a:rPr lang="en-US" dirty="0" smtClean="0"/>
              <a:t>Construction to </a:t>
            </a:r>
            <a:r>
              <a:rPr lang="en-US" dirty="0" smtClean="0"/>
              <a:t>3D and </a:t>
            </a:r>
            <a:r>
              <a:rPr lang="en-US" dirty="0" smtClean="0"/>
              <a:t>higher. </a:t>
            </a:r>
            <a:endParaRPr lang="en-US" dirty="0" smtClean="0"/>
          </a:p>
          <a:p>
            <a:r>
              <a:rPr lang="en-US" dirty="0" smtClean="0"/>
              <a:t>Pinpoint complexity of </a:t>
            </a:r>
            <a:r>
              <a:rPr lang="en-US" dirty="0" smtClean="0"/>
              <a:t>higher-dimensional </a:t>
            </a:r>
            <a:r>
              <a:rPr lang="en-US" dirty="0" smtClean="0"/>
              <a:t>cases. </a:t>
            </a:r>
          </a:p>
          <a:p>
            <a:r>
              <a:rPr lang="en-US" dirty="0" smtClean="0"/>
              <a:t>General </a:t>
            </a:r>
            <a:r>
              <a:rPr lang="en-US" dirty="0" smtClean="0"/>
              <a:t>constraints problem: Does the problem become harder </a:t>
            </a:r>
            <a:r>
              <a:rPr lang="en-US" dirty="0" smtClean="0"/>
              <a:t>if constraints may omit some sums? </a:t>
            </a:r>
            <a:endParaRPr lang="en-US" dirty="0" smtClean="0"/>
          </a:p>
          <a:p>
            <a:r>
              <a:rPr lang="en-US" dirty="0" smtClean="0"/>
              <a:t>Integral conjecture: </a:t>
            </a:r>
            <a:r>
              <a:rPr lang="en-US" dirty="0" smtClean="0"/>
              <a:t>Does a </a:t>
            </a:r>
            <a:r>
              <a:rPr lang="en-US" dirty="0" err="1" smtClean="0"/>
              <a:t>satisfiable</a:t>
            </a:r>
            <a:r>
              <a:rPr lang="en-US" dirty="0" smtClean="0"/>
              <a:t> constraint problem with integer constraints always have an integral solution?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Thanks to Alex </a:t>
            </a:r>
            <a:r>
              <a:rPr lang="en-US" dirty="0" err="1" smtClean="0"/>
              <a:t>Arkhipov</a:t>
            </a:r>
            <a:r>
              <a:rPr lang="en-US" dirty="0" smtClean="0"/>
              <a:t> for proposal of the problem, and for excellent mentorship throughout the progress. </a:t>
            </a:r>
          </a:p>
          <a:p>
            <a:r>
              <a:rPr lang="en-US" dirty="0" smtClean="0"/>
              <a:t>Thanks to Tanya </a:t>
            </a:r>
            <a:r>
              <a:rPr lang="en-US" dirty="0" err="1" smtClean="0"/>
              <a:t>Khovanova</a:t>
            </a:r>
            <a:r>
              <a:rPr lang="en-US" dirty="0" smtClean="0"/>
              <a:t> for suggestions and edits with the presentation. </a:t>
            </a:r>
          </a:p>
          <a:p>
            <a:r>
              <a:rPr lang="en-US" dirty="0" smtClean="0"/>
              <a:t>Much thanks to MIT PRIMES for providing this opportunity for research! </a:t>
            </a:r>
            <a:endParaRPr lang="en-US" dirty="0" smtClean="0"/>
          </a:p>
          <a:p>
            <a:r>
              <a:rPr lang="en-US" dirty="0" smtClean="0"/>
              <a:t>Thank you for attending!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071" y="3704996"/>
            <a:ext cx="84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8543" y="3083091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6751" y="357187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487599" y="3122448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02255" y="3647309"/>
            <a:ext cx="72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5400000">
            <a:off x="6747673" y="3012318"/>
            <a:ext cx="476708" cy="163982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15001" y="3533776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5" name="Rectangle 14"/>
          <p:cNvSpPr/>
          <p:nvPr/>
        </p:nvSpPr>
        <p:spPr>
          <a:xfrm rot="5400000">
            <a:off x="4060082" y="3038091"/>
            <a:ext cx="476708" cy="16267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071" y="3704996"/>
            <a:ext cx="84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8543" y="3083091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6751" y="357187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487599" y="3122448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02255" y="3647309"/>
            <a:ext cx="72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5400000">
            <a:off x="6747673" y="3012318"/>
            <a:ext cx="476708" cy="163982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15001" y="3533776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 rot="5400000">
            <a:off x="4060082" y="3038091"/>
            <a:ext cx="476708" cy="16267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5244277" y="4455985"/>
            <a:ext cx="98681" cy="435099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16445" y="4777233"/>
            <a:ext cx="10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3511" y="2697099"/>
            <a:ext cx="1018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8" name="Left Brace 17"/>
          <p:cNvSpPr/>
          <p:nvPr/>
        </p:nvSpPr>
        <p:spPr>
          <a:xfrm>
            <a:off x="3339084" y="2719959"/>
            <a:ext cx="45719" cy="329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071" y="3704996"/>
            <a:ext cx="84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8543" y="3083091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6751" y="357187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487599" y="3122448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02255" y="3647309"/>
            <a:ext cx="72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5400000">
            <a:off x="6747673" y="3012318"/>
            <a:ext cx="476708" cy="163982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15001" y="3533776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5" name="Left Brace 14"/>
          <p:cNvSpPr/>
          <p:nvPr/>
        </p:nvSpPr>
        <p:spPr>
          <a:xfrm rot="16200000">
            <a:off x="5244277" y="4455985"/>
            <a:ext cx="98681" cy="435099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16445" y="4777233"/>
            <a:ext cx="10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3511" y="2697099"/>
            <a:ext cx="1018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8" name="Left Brace 17"/>
          <p:cNvSpPr/>
          <p:nvPr/>
        </p:nvSpPr>
        <p:spPr>
          <a:xfrm>
            <a:off x="3339084" y="2719959"/>
            <a:ext cx="45719" cy="329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4060082" y="3038091"/>
            <a:ext cx="476708" cy="16267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67100" y="2647950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071" y="3704996"/>
            <a:ext cx="84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98543" y="3083091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6751" y="3571875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487599" y="3122448"/>
            <a:ext cx="534010" cy="1426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02255" y="3647309"/>
            <a:ext cx="72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5400000">
            <a:off x="6747673" y="3012318"/>
            <a:ext cx="476708" cy="163982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15001" y="3533776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Symbol"/>
              </a:rPr>
              <a:t></a:t>
            </a:r>
            <a:endParaRPr lang="en-US" sz="3200" dirty="0"/>
          </a:p>
        </p:txBody>
      </p:sp>
      <p:sp>
        <p:nvSpPr>
          <p:cNvPr id="15" name="Left Brace 14"/>
          <p:cNvSpPr/>
          <p:nvPr/>
        </p:nvSpPr>
        <p:spPr>
          <a:xfrm rot="16200000">
            <a:off x="5244277" y="4455985"/>
            <a:ext cx="98681" cy="435099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16445" y="4777233"/>
            <a:ext cx="106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3511" y="2697099"/>
            <a:ext cx="1018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sp>
        <p:nvSpPr>
          <p:cNvPr id="18" name="Left Brace 17"/>
          <p:cNvSpPr/>
          <p:nvPr/>
        </p:nvSpPr>
        <p:spPr>
          <a:xfrm>
            <a:off x="3339084" y="2719959"/>
            <a:ext cx="45719" cy="329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4060082" y="3038091"/>
            <a:ext cx="476708" cy="162672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Constraint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Autofit/>
          </a:bodyPr>
          <a:lstStyle/>
          <a:p>
            <a:r>
              <a:rPr lang="en-US" sz="2200" dirty="0" smtClean="0"/>
              <a:t>Suppose we have constraints on the sums of entries in a 3 </a:t>
            </a:r>
            <a:r>
              <a:rPr lang="en-US" sz="2200" dirty="0" smtClean="0">
                <a:sym typeface="Symbol"/>
              </a:rPr>
              <a:t></a:t>
            </a:r>
            <a:r>
              <a:rPr lang="en-US" sz="2200" dirty="0" smtClean="0"/>
              <a:t> 3 grid:</a:t>
            </a:r>
          </a:p>
          <a:p>
            <a:r>
              <a:rPr lang="en-US" sz="2200" dirty="0" smtClean="0"/>
              <a:t>Entries must be nonnegative.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For these marginal </a:t>
            </a:r>
            <a:r>
              <a:rPr lang="en-US" sz="2200" dirty="0" smtClean="0"/>
              <a:t>constraints, there </a:t>
            </a:r>
            <a:r>
              <a:rPr lang="en-US" sz="2200" dirty="0" smtClean="0"/>
              <a:t>exists a tableau that satisfies them. If a solution exist, the constraint problem is </a:t>
            </a:r>
            <a:r>
              <a:rPr lang="en-US" sz="2200" b="1" i="1" dirty="0" smtClean="0"/>
              <a:t>satisfiable</a:t>
            </a:r>
            <a:r>
              <a:rPr lang="en-US" sz="2200" dirty="0" smtClean="0"/>
              <a:t>.  </a:t>
            </a:r>
          </a:p>
          <a:p>
            <a:r>
              <a:rPr lang="en-US" sz="2200" dirty="0" smtClean="0"/>
              <a:t>Question: Given constraints, how hard is it to check if a solution exists and to find one if it does? </a:t>
            </a:r>
            <a:endParaRPr lang="en-US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467100" y="2518554"/>
          <a:ext cx="2209800" cy="190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975"/>
                <a:gridCol w="542925"/>
                <a:gridCol w="552450"/>
                <a:gridCol w="55245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Probabilistic Example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3133725" y="1762125"/>
            <a:ext cx="2924175" cy="3009900"/>
          </a:xfrm>
          <a:prstGeom prst="cub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" idx="2"/>
            <a:endCxn id="4" idx="4"/>
          </p:cNvCxnSpPr>
          <p:nvPr/>
        </p:nvCxnSpPr>
        <p:spPr>
          <a:xfrm>
            <a:off x="3133725" y="3632596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4"/>
            <a:endCxn id="4" idx="5"/>
          </p:cNvCxnSpPr>
          <p:nvPr/>
        </p:nvCxnSpPr>
        <p:spPr>
          <a:xfrm flipV="1">
            <a:off x="5326856" y="2901553"/>
            <a:ext cx="731044" cy="731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1"/>
            <a:endCxn id="4" idx="0"/>
          </p:cNvCxnSpPr>
          <p:nvPr/>
        </p:nvCxnSpPr>
        <p:spPr>
          <a:xfrm flipV="1">
            <a:off x="4230291" y="1762125"/>
            <a:ext cx="731043" cy="731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3"/>
          </p:cNvCxnSpPr>
          <p:nvPr/>
        </p:nvCxnSpPr>
        <p:spPr>
          <a:xfrm>
            <a:off x="4230291" y="2493169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43425" y="28575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33776" y="2876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438525" y="40195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629151" y="3981450"/>
            <a:ext cx="2857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714751" y="21145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91126" y="177165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981450" y="17526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305425" y="37623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372101" y="2657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753101" y="3419475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667375" y="2314575"/>
            <a:ext cx="48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05650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XY-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0,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Pr[(0,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0, </a:t>
            </a:r>
            <a:r>
              <a:rPr lang="en-US" sz="1600" dirty="0" smtClean="0"/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Pr[(1, 1, </a:t>
            </a:r>
            <a:r>
              <a:rPr lang="en-US" sz="1600" dirty="0" smtClean="0">
                <a:sym typeface="Symbol"/>
              </a:rPr>
              <a:t>?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5708463" y="2120795"/>
            <a:ext cx="0" cy="2278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481118" y="2118121"/>
            <a:ext cx="21931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715774" y="207734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828800" y="1777042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(X, Y, Z)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396596" y="4810665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303917" y="4796287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595668" y="448286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363637" y="2932982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1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334883" y="3999781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 = 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049993" y="4109050"/>
            <a:ext cx="897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36757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YZ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Pr[(?, </a:t>
            </a:r>
            <a:r>
              <a:rPr lang="en-US" sz="1600" dirty="0" smtClean="0"/>
              <a:t>0,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0, </a:t>
            </a:r>
            <a:r>
              <a:rPr lang="en-US" sz="1600" dirty="0" smtClean="0"/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[(?, </a:t>
            </a:r>
            <a:r>
              <a:rPr lang="en-US" sz="1600" dirty="0" smtClean="0"/>
              <a:t>1,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352151" y="5229225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XZ</a:t>
            </a:r>
            <a:r>
              <a:rPr lang="en-US" sz="1600" dirty="0" smtClean="0"/>
              <a:t>-</a:t>
            </a:r>
            <a:r>
              <a:rPr lang="en-US" sz="1600" dirty="0" err="1" smtClean="0"/>
              <a:t>marginals</a:t>
            </a:r>
            <a:endParaRPr lang="en-US" sz="1600" dirty="0" smtClean="0"/>
          </a:p>
          <a:p>
            <a:r>
              <a:rPr lang="en-US" sz="1600" dirty="0" smtClean="0"/>
              <a:t>Pr[(0, </a:t>
            </a:r>
            <a:r>
              <a:rPr lang="en-US" sz="1600" dirty="0" smtClean="0"/>
              <a:t>?</a:t>
            </a:r>
            <a:r>
              <a:rPr lang="en-US" sz="1600" dirty="0" smtClean="0"/>
              <a:t>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[(0, </a:t>
            </a:r>
            <a:r>
              <a:rPr lang="en-US" sz="1600" dirty="0" smtClean="0"/>
              <a:t>?</a:t>
            </a:r>
            <a:r>
              <a:rPr lang="en-US" sz="1600" dirty="0" smtClean="0"/>
              <a:t>, 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</a:t>
            </a:r>
            <a:endParaRPr lang="en-US" sz="1600" dirty="0" smtClean="0">
              <a:sym typeface="Symbol"/>
            </a:endParaRPr>
          </a:p>
          <a:p>
            <a:r>
              <a:rPr lang="en-US" sz="1600" dirty="0" smtClean="0"/>
              <a:t>Pr</a:t>
            </a:r>
            <a:r>
              <a:rPr lang="en-US" sz="1600" dirty="0" smtClean="0"/>
              <a:t>[(1, ?,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)] </a:t>
            </a:r>
            <a:r>
              <a:rPr lang="en-US" sz="1600" dirty="0" smtClean="0">
                <a:sym typeface="Symbol"/>
              </a:rPr>
              <a:t>= </a:t>
            </a:r>
            <a:r>
              <a:rPr lang="en-US" sz="1600" dirty="0" smtClean="0">
                <a:sym typeface="Symbol"/>
              </a:rPr>
              <a:t>0.5</a:t>
            </a:r>
            <a:endParaRPr lang="en-US" sz="1600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5725</TotalTime>
  <Words>2492</Words>
  <Application>Microsoft Office PowerPoint</Application>
  <PresentationFormat>On-screen Show (4:3)</PresentationFormat>
  <Paragraphs>769</Paragraphs>
  <Slides>37</Slides>
  <Notes>20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Equity</vt:lpstr>
      <vt:lpstr>On the Complexity of the Marginal Consistency Problem</vt:lpstr>
      <vt:lpstr>Marginal Constraint Problems</vt:lpstr>
      <vt:lpstr>Marginal Constraint Problems</vt:lpstr>
      <vt:lpstr>Marginal Constraint Problems</vt:lpstr>
      <vt:lpstr>Marginal Constraint Problems</vt:lpstr>
      <vt:lpstr>Marginal Constraint Problems</vt:lpstr>
      <vt:lpstr>Marginal Constraint Problems</vt:lpstr>
      <vt:lpstr>Marginal Constraint Problems</vt:lpstr>
      <vt:lpstr>A Probabilistic Example</vt:lpstr>
      <vt:lpstr>A Probabilistic Example</vt:lpstr>
      <vt:lpstr>A Probabilistic Example</vt:lpstr>
      <vt:lpstr>A Probabilistic Example</vt:lpstr>
      <vt:lpstr>Marginal Satisfiability Problem (MSP)</vt:lpstr>
      <vt:lpstr>Questions to Ask</vt:lpstr>
      <vt:lpstr>Introduction to Complexity Theory</vt:lpstr>
      <vt:lpstr>Past Work</vt:lpstr>
      <vt:lpstr>Bounds on Computation</vt:lpstr>
      <vt:lpstr>2D Solution</vt:lpstr>
      <vt:lpstr>Fractional Construction</vt:lpstr>
      <vt:lpstr>Fractional Construction</vt:lpstr>
      <vt:lpstr>Fractional Construction</vt:lpstr>
      <vt:lpstr>Fractional Construction</vt:lpstr>
      <vt:lpstr>Sorted Construction</vt:lpstr>
      <vt:lpstr>Sorted Construction</vt:lpstr>
      <vt:lpstr>Sorted Construction</vt:lpstr>
      <vt:lpstr>Sorted Construction</vt:lpstr>
      <vt:lpstr>Sorted Construction</vt:lpstr>
      <vt:lpstr>Sorted Construction</vt:lpstr>
      <vt:lpstr>Sorted Construction</vt:lpstr>
      <vt:lpstr>Sorted Construction</vt:lpstr>
      <vt:lpstr>Local Consistency</vt:lpstr>
      <vt:lpstr>Local Consistency</vt:lpstr>
      <vt:lpstr>Local Consistency</vt:lpstr>
      <vt:lpstr>Local Consistency</vt:lpstr>
      <vt:lpstr>Local Consistency</vt:lpstr>
      <vt:lpstr>Future Steps </vt:lpstr>
      <vt:lpstr>Closing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Complexity of the Marginal Consistency Problem</dc:title>
  <dc:creator>Bhimaraju</dc:creator>
  <cp:lastModifiedBy>Bhimaraju</cp:lastModifiedBy>
  <cp:revision>65</cp:revision>
  <dcterms:created xsi:type="dcterms:W3CDTF">2012-04-22T01:13:53Z</dcterms:created>
  <dcterms:modified xsi:type="dcterms:W3CDTF">2012-05-20T05:46:03Z</dcterms:modified>
</cp:coreProperties>
</file>