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emf" ContentType="image/x-emf"/>
  <Default Extension="rels" ContentType="application/vnd.openxmlformats-package.relationships+xml"/>
  <Default Extension="vml" ContentType="application/vnd.openxmlformats-officedocument.vmlDrawing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embeddings/oleObject1.bin" ContentType="application/vnd.openxmlformats-officedocument.oleObject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6" r:id="rId3"/>
    <p:sldId id="265" r:id="rId4"/>
    <p:sldId id="262" r:id="rId5"/>
    <p:sldId id="259" r:id="rId6"/>
    <p:sldId id="257" r:id="rId7"/>
    <p:sldId id="260" r:id="rId8"/>
    <p:sldId id="261" r:id="rId9"/>
    <p:sldId id="256" r:id="rId10"/>
    <p:sldId id="258" r:id="rId11"/>
    <p:sldId id="263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15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70380" autoAdjust="0"/>
  </p:normalViewPr>
  <p:slideViewPr>
    <p:cSldViewPr showGuides="1">
      <p:cViewPr varScale="1">
        <p:scale>
          <a:sx n="155" d="100"/>
          <a:sy n="155" d="100"/>
        </p:scale>
        <p:origin x="-3056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254FD-BF90-4629-A79E-25F053E2ED39}" type="datetimeFigureOut">
              <a:rPr lang="en-US" smtClean="0"/>
              <a:t>11/6/14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4E3DE9-3C40-4E5B-B888-6E1682D68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507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E6A6C2-869A-49C5-A63E-784735F5EBBB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 smtClean="0">
              <a:solidFill>
                <a:prstClr val="black"/>
              </a:solidFill>
            </a:endParaRPr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E6A6C2-869A-49C5-A63E-784735F5EBBB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 smtClean="0">
              <a:solidFill>
                <a:prstClr val="black"/>
              </a:solidFill>
            </a:endParaRPr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636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498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657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6747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892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0092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1940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1360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4E3DE9-3C40-4E5B-B888-6E1682D6896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68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048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197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191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23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120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10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663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264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02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573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957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442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8069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127214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4728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9902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7762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67244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93017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08705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6613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0647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511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theme" Target="../theme/theme2.xml"/><Relationship Id="rId14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92CCA-C11E-418D-BD29-4479A36EF013}" type="datetimeFigureOut">
              <a:rPr lang="en-US" smtClean="0"/>
              <a:t>11/6/14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AAED7D-458B-4278-84B9-1C65335CE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308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342900" y="6223000"/>
            <a:ext cx="8509000" cy="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u="sng">
              <a:solidFill>
                <a:srgbClr val="000000"/>
              </a:solidFill>
              <a:ea typeface="ＭＳ Ｐゴシック" pitchFamily="-112" charset="-128"/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1031" name="Line 7"/>
          <p:cNvSpPr>
            <a:spLocks noChangeShapeType="1"/>
          </p:cNvSpPr>
          <p:nvPr/>
        </p:nvSpPr>
        <p:spPr bwMode="auto">
          <a:xfrm>
            <a:off x="374650" y="6223000"/>
            <a:ext cx="8407400" cy="0"/>
          </a:xfrm>
          <a:prstGeom prst="line">
            <a:avLst/>
          </a:prstGeom>
          <a:noFill/>
          <a:ln w="9525">
            <a:solidFill>
              <a:srgbClr val="800000"/>
            </a:solidFill>
            <a:round/>
            <a:headEnd/>
            <a:tailEnd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200" u="sng">
              <a:solidFill>
                <a:srgbClr val="000000"/>
              </a:solidFill>
              <a:ea typeface="ＭＳ Ｐゴシック" pitchFamily="-112" charset="-128"/>
            </a:endParaRPr>
          </a:p>
        </p:txBody>
      </p:sp>
      <p:sp>
        <p:nvSpPr>
          <p:cNvPr id="1034" name="Text Box 10"/>
          <p:cNvSpPr txBox="1">
            <a:spLocks noChangeArrowheads="1"/>
          </p:cNvSpPr>
          <p:nvPr/>
        </p:nvSpPr>
        <p:spPr bwMode="auto">
          <a:xfrm>
            <a:off x="275410" y="6299200"/>
            <a:ext cx="8551090" cy="47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1000" dirty="0" smtClean="0">
                <a:solidFill>
                  <a:srgbClr val="000000"/>
                </a:solidFill>
                <a:ea typeface="ＭＳ Ｐゴシック" pitchFamily="-112" charset="-128"/>
              </a:rPr>
              <a:t>Michael</a:t>
            </a:r>
            <a:r>
              <a:rPr lang="en-US" sz="1000" baseline="0" dirty="0" smtClean="0">
                <a:solidFill>
                  <a:srgbClr val="000000"/>
                </a:solidFill>
                <a:ea typeface="ＭＳ Ｐゴシック" pitchFamily="-112" charset="-128"/>
              </a:rPr>
              <a:t> </a:t>
            </a:r>
            <a:r>
              <a:rPr lang="en-US" sz="1000" baseline="0" dirty="0" err="1" smtClean="0">
                <a:solidFill>
                  <a:srgbClr val="000000"/>
                </a:solidFill>
                <a:ea typeface="ＭＳ Ｐゴシック" pitchFamily="-112" charset="-128"/>
              </a:rPr>
              <a:t>Sipser</a:t>
            </a:r>
            <a:endParaRPr lang="en-US" sz="1000" dirty="0" smtClean="0">
              <a:solidFill>
                <a:srgbClr val="000000"/>
              </a:solidFill>
              <a:ea typeface="ＭＳ Ｐゴシック" pitchFamily="-112" charset="-128"/>
            </a:endParaRPr>
          </a:p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endParaRPr lang="en-US" sz="1000" dirty="0">
              <a:solidFill>
                <a:srgbClr val="000000"/>
              </a:solidFill>
              <a:ea typeface="ＭＳ Ｐゴシック" pitchFamily="-112" charset="-128"/>
            </a:endParaRPr>
          </a:p>
        </p:txBody>
      </p:sp>
      <p:pic>
        <p:nvPicPr>
          <p:cNvPr id="7" name="Picture 7" descr="math logo color-01.jpg"/>
          <p:cNvPicPr>
            <a:picLocks noChangeAspect="1"/>
          </p:cNvPicPr>
          <p:nvPr userDrawn="1"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00401" y="6298030"/>
            <a:ext cx="1046163" cy="30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734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xmlns:p14="http://schemas.microsoft.com/office/powerpoint/2010/main" id="1" dur="indefinite" restart="never" nodeType="tmRoot"/>
      </p:par>
    </p:tnLst>
  </p:timing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-112" charset="-128"/>
          <a:cs typeface="ＭＳ Ｐゴシック" pitchFamily="-11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-112" charset="0"/>
          <a:ea typeface="ＭＳ Ｐゴシック" pitchFamily="-112" charset="-128"/>
          <a:cs typeface="ＭＳ Ｐゴシック" pitchFamily="-11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-112" charset="0"/>
          <a:ea typeface="ＭＳ Ｐゴシック" pitchFamily="-112" charset="-128"/>
          <a:cs typeface="ＭＳ Ｐゴシック" pitchFamily="-11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-112" charset="0"/>
          <a:ea typeface="ＭＳ Ｐゴシック" pitchFamily="-112" charset="-128"/>
          <a:cs typeface="ＭＳ Ｐゴシック" pitchFamily="-11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-112" charset="0"/>
          <a:ea typeface="ＭＳ Ｐゴシック" pitchFamily="-112" charset="-128"/>
          <a:cs typeface="ＭＳ Ｐゴシック" pitchFamily="-11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-112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-112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-112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-112" charset="-128"/>
          <a:cs typeface="ＭＳ Ｐゴシック" pitchFamily="-11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11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11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1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0.jpg"/><Relationship Id="rId20" Type="http://schemas.openxmlformats.org/officeDocument/2006/relationships/image" Target="../media/image21.tiff"/><Relationship Id="rId21" Type="http://schemas.openxmlformats.org/officeDocument/2006/relationships/image" Target="../media/image22.jpeg"/><Relationship Id="rId22" Type="http://schemas.openxmlformats.org/officeDocument/2006/relationships/image" Target="../media/image23.jpeg"/><Relationship Id="rId10" Type="http://schemas.openxmlformats.org/officeDocument/2006/relationships/image" Target="../media/image11.jpg"/><Relationship Id="rId11" Type="http://schemas.openxmlformats.org/officeDocument/2006/relationships/image" Target="../media/image12.jpg"/><Relationship Id="rId12" Type="http://schemas.openxmlformats.org/officeDocument/2006/relationships/image" Target="../media/image13.jpeg"/><Relationship Id="rId13" Type="http://schemas.openxmlformats.org/officeDocument/2006/relationships/image" Target="../media/image14.jpeg"/><Relationship Id="rId14" Type="http://schemas.openxmlformats.org/officeDocument/2006/relationships/image" Target="../media/image15.tiff"/><Relationship Id="rId15" Type="http://schemas.openxmlformats.org/officeDocument/2006/relationships/image" Target="../media/image16.jpeg"/><Relationship Id="rId16" Type="http://schemas.openxmlformats.org/officeDocument/2006/relationships/image" Target="../media/image17.jpeg"/><Relationship Id="rId17" Type="http://schemas.openxmlformats.org/officeDocument/2006/relationships/image" Target="../media/image18.jpeg"/><Relationship Id="rId18" Type="http://schemas.openxmlformats.org/officeDocument/2006/relationships/image" Target="../media/image19.jpeg"/><Relationship Id="rId19" Type="http://schemas.openxmlformats.org/officeDocument/2006/relationships/image" Target="../media/image20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jpg"/><Relationship Id="rId4" Type="http://schemas.openxmlformats.org/officeDocument/2006/relationships/image" Target="../media/image5.jpeg"/><Relationship Id="rId5" Type="http://schemas.openxmlformats.org/officeDocument/2006/relationships/image" Target="../media/image6.tiff"/><Relationship Id="rId6" Type="http://schemas.openxmlformats.org/officeDocument/2006/relationships/image" Target="../media/image7.jpg"/><Relationship Id="rId7" Type="http://schemas.openxmlformats.org/officeDocument/2006/relationships/image" Target="../media/image8.jpeg"/><Relationship Id="rId8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4" Type="http://schemas.openxmlformats.org/officeDocument/2006/relationships/image" Target="../media/image25.jpeg"/><Relationship Id="rId5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4" Type="http://schemas.openxmlformats.org/officeDocument/2006/relationships/image" Target="../media/image28.jpg"/><Relationship Id="rId5" Type="http://schemas.openxmlformats.org/officeDocument/2006/relationships/image" Target="../media/image29.jpg"/><Relationship Id="rId6" Type="http://schemas.openxmlformats.org/officeDocument/2006/relationships/image" Target="../media/image30.jpeg"/><Relationship Id="rId7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4" Type="http://schemas.openxmlformats.org/officeDocument/2006/relationships/image" Target="../media/image33.png"/><Relationship Id="rId5" Type="http://schemas.openxmlformats.org/officeDocument/2006/relationships/image" Target="../media/image34.jpg"/><Relationship Id="rId6" Type="http://schemas.openxmlformats.org/officeDocument/2006/relationships/oleObject" Target="../embeddings/oleObject1.bin"/><Relationship Id="rId7" Type="http://schemas.openxmlformats.org/officeDocument/2006/relationships/image" Target="../media/image32.emf"/><Relationship Id="rId8" Type="http://schemas.openxmlformats.org/officeDocument/2006/relationships/image" Target="../media/image35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4" Type="http://schemas.openxmlformats.org/officeDocument/2006/relationships/image" Target="../media/image37.png"/><Relationship Id="rId5" Type="http://schemas.openxmlformats.org/officeDocument/2006/relationships/image" Target="../media/image38.jpg"/><Relationship Id="rId6" Type="http://schemas.openxmlformats.org/officeDocument/2006/relationships/image" Target="../media/image39.jpeg"/><Relationship Id="rId7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4" Type="http://schemas.openxmlformats.org/officeDocument/2006/relationships/image" Target="../media/image42.tiff"/><Relationship Id="rId5" Type="http://schemas.openxmlformats.org/officeDocument/2006/relationships/image" Target="../media/image43.tiff"/><Relationship Id="rId6" Type="http://schemas.openxmlformats.org/officeDocument/2006/relationships/image" Target="../media/image44.tiff"/><Relationship Id="rId7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46.jpeg"/><Relationship Id="rId5" Type="http://schemas.openxmlformats.org/officeDocument/2006/relationships/image" Target="../media/image26.jpg"/><Relationship Id="rId6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4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dirty="0" err="1" smtClean="0"/>
              <a:t>MikeFest</a:t>
            </a:r>
            <a:endParaRPr lang="en-US" dirty="0" smtClean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685800" y="4343400"/>
            <a:ext cx="8001000" cy="1295400"/>
          </a:xfrm>
        </p:spPr>
        <p:txBody>
          <a:bodyPr/>
          <a:lstStyle/>
          <a:p>
            <a:r>
              <a:rPr lang="en-US" sz="2400" dirty="0" smtClean="0"/>
              <a:t>Tom </a:t>
            </a:r>
            <a:r>
              <a:rPr lang="en-US" sz="2400" dirty="0" err="1" smtClean="0"/>
              <a:t>Mrowka</a:t>
            </a:r>
            <a:r>
              <a:rPr lang="en-US" sz="2400" dirty="0" smtClean="0"/>
              <a:t> and Michel </a:t>
            </a:r>
            <a:r>
              <a:rPr lang="en-US" sz="2400" dirty="0" err="1" smtClean="0"/>
              <a:t>Goemans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965068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/>
          <a:lstStyle/>
          <a:p>
            <a:pPr eaLnBrk="1" hangingPunct="1"/>
            <a:r>
              <a:rPr lang="en-US" dirty="0" smtClean="0"/>
              <a:t>Michael </a:t>
            </a:r>
            <a:r>
              <a:rPr lang="en-US" dirty="0" err="1" smtClean="0"/>
              <a:t>Sipser</a:t>
            </a:r>
            <a:endParaRPr lang="en-US" dirty="0" smtClean="0"/>
          </a:p>
        </p:txBody>
      </p:sp>
      <p:sp>
        <p:nvSpPr>
          <p:cNvPr id="2051" name="Text Box 4"/>
          <p:cNvSpPr txBox="1">
            <a:spLocks noChangeArrowheads="1"/>
          </p:cNvSpPr>
          <p:nvPr/>
        </p:nvSpPr>
        <p:spPr bwMode="auto">
          <a:xfrm>
            <a:off x="0" y="1524000"/>
            <a:ext cx="9220200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sz="3200" dirty="0">
                <a:solidFill>
                  <a:srgbClr val="000000"/>
                </a:solidFill>
                <a:ea typeface="ＭＳ Ｐゴシック" pitchFamily="-112" charset="-128"/>
              </a:rPr>
              <a:t>Department of MATHEMATICS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sz="3200" dirty="0">
                <a:solidFill>
                  <a:srgbClr val="000000"/>
                </a:solidFill>
                <a:ea typeface="ＭＳ Ｐゴシック" pitchFamily="-112" charset="-128"/>
              </a:rPr>
              <a:t>Request: </a:t>
            </a:r>
            <a:endParaRPr lang="en-US" sz="3200" dirty="0" smtClean="0">
              <a:solidFill>
                <a:srgbClr val="000000"/>
              </a:solidFill>
              <a:ea typeface="ＭＳ Ｐゴシック" pitchFamily="-112" charset="-128"/>
            </a:endParaRPr>
          </a:p>
          <a:p>
            <a:pPr lvl="1" fontAlgn="base">
              <a:spcBef>
                <a:spcPct val="50000"/>
              </a:spcBef>
              <a:spcAft>
                <a:spcPct val="0"/>
              </a:spcAft>
            </a:pPr>
            <a:r>
              <a:rPr lang="en-US" sz="3200" u="sng" dirty="0" smtClean="0">
                <a:solidFill>
                  <a:srgbClr val="000000"/>
                </a:solidFill>
                <a:ea typeface="ＭＳ Ｐゴシック" pitchFamily="-112" charset="-128"/>
              </a:rPr>
              <a:t>Promotion to </a:t>
            </a:r>
            <a:r>
              <a:rPr lang="en-US" sz="3200" u="sng" dirty="0" smtClean="0">
                <a:ea typeface="ＭＳ Ｐゴシック" pitchFamily="-112" charset="-128"/>
              </a:rPr>
              <a:t>60-year</a:t>
            </a:r>
            <a:r>
              <a:rPr lang="en-US" sz="3200" u="sng" dirty="0" smtClean="0">
                <a:solidFill>
                  <a:srgbClr val="000000"/>
                </a:solidFill>
                <a:ea typeface="ＭＳ Ｐゴシック" pitchFamily="-112" charset="-128"/>
              </a:rPr>
              <a:t> old Dean of Science </a:t>
            </a:r>
          </a:p>
          <a:p>
            <a:pPr lvl="1" fontAlgn="base">
              <a:spcBef>
                <a:spcPct val="50000"/>
              </a:spcBef>
              <a:spcAft>
                <a:spcPct val="0"/>
              </a:spcAft>
            </a:pPr>
            <a:r>
              <a:rPr lang="en-US" sz="3200" dirty="0" smtClean="0">
                <a:solidFill>
                  <a:srgbClr val="000000"/>
                </a:solidFill>
                <a:ea typeface="ＭＳ Ｐゴシック" pitchFamily="-112" charset="-128"/>
              </a:rPr>
              <a:t>Effective:  9/17/2014</a:t>
            </a:r>
            <a:endParaRPr lang="en-US" sz="3200" dirty="0" smtClean="0">
              <a:solidFill>
                <a:srgbClr val="1806FE"/>
              </a:solidFill>
              <a:ea typeface="ＭＳ Ｐゴシック" pitchFamily="-112" charset="-128"/>
            </a:endParaRP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sz="3200" dirty="0">
                <a:solidFill>
                  <a:srgbClr val="000000"/>
                </a:solidFill>
                <a:ea typeface="ＭＳ Ｐゴシック" pitchFamily="-112" charset="-128"/>
              </a:rPr>
              <a:t>Current position:</a:t>
            </a:r>
            <a:endParaRPr lang="en-US" sz="3200" dirty="0" smtClean="0">
              <a:solidFill>
                <a:srgbClr val="000000"/>
              </a:solidFill>
              <a:ea typeface="ＭＳ Ｐゴシック" pitchFamily="-112" charset="-128"/>
            </a:endParaRPr>
          </a:p>
          <a:p>
            <a:pPr lvl="1" fontAlgn="base">
              <a:spcBef>
                <a:spcPct val="50000"/>
              </a:spcBef>
              <a:spcAft>
                <a:spcPct val="0"/>
              </a:spcAft>
            </a:pPr>
            <a:r>
              <a:rPr lang="en-US" sz="2400" u="sng" dirty="0" smtClean="0">
                <a:solidFill>
                  <a:srgbClr val="000000"/>
                </a:solidFill>
                <a:ea typeface="ＭＳ Ｐゴシック" pitchFamily="-112" charset="-128"/>
              </a:rPr>
              <a:t>59-year old Barton L. Weller Professor of Mathematics</a:t>
            </a:r>
            <a:endParaRPr lang="en-US" sz="2000" dirty="0" smtClean="0">
              <a:solidFill>
                <a:srgbClr val="000000"/>
              </a:solidFill>
              <a:ea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289137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Michael </a:t>
            </a:r>
            <a:r>
              <a:rPr lang="en-US" dirty="0" err="1" smtClean="0"/>
              <a:t>Sipser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@ MIT	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2400" y="3962400"/>
            <a:ext cx="8763000" cy="2667000"/>
          </a:xfrm>
        </p:spPr>
        <p:txBody>
          <a:bodyPr>
            <a:normAutofit/>
          </a:bodyPr>
          <a:lstStyle/>
          <a:p>
            <a:r>
              <a:rPr lang="en-US" dirty="0" smtClean="0"/>
              <a:t>In the Math </a:t>
            </a:r>
            <a:r>
              <a:rPr lang="en-US" dirty="0" err="1"/>
              <a:t>D</a:t>
            </a:r>
            <a:r>
              <a:rPr lang="en-US" dirty="0" err="1" smtClean="0"/>
              <a:t>ept</a:t>
            </a:r>
            <a:r>
              <a:rPr lang="en-US" dirty="0" smtClean="0"/>
              <a:t> and Lab for CS since 1979/80 </a:t>
            </a:r>
          </a:p>
          <a:p>
            <a:r>
              <a:rPr lang="en-US" dirty="0" smtClean="0"/>
              <a:t>Barton L. Weller Professor of Mathematics</a:t>
            </a:r>
          </a:p>
          <a:p>
            <a:r>
              <a:rPr lang="en-US" dirty="0" smtClean="0"/>
              <a:t>Head of the Mathematics Department, 2004-2014</a:t>
            </a:r>
          </a:p>
          <a:p>
            <a:r>
              <a:rPr lang="en-US" dirty="0" smtClean="0"/>
              <a:t>Dean of the School of Science, 2014-</a:t>
            </a:r>
          </a:p>
          <a:p>
            <a:endParaRPr lang="en-US" dirty="0"/>
          </a:p>
        </p:txBody>
      </p:sp>
      <p:pic>
        <p:nvPicPr>
          <p:cNvPr id="6146" name="Picture 2" descr="C:\Users\Michel\Dropbox (Personal)\PHOTOS-SIPSER\to-use\Cover-Mike--Int-13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53200" y="228599"/>
            <a:ext cx="2487613" cy="37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ichel\Dropbox (Personal)\PHOTOS-SIPSER\to-use\GoPhoto27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200" y="304800"/>
            <a:ext cx="2773680" cy="334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7423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38200"/>
          </a:xfrm>
        </p:spPr>
        <p:txBody>
          <a:bodyPr/>
          <a:lstStyle/>
          <a:p>
            <a:r>
              <a:rPr lang="en-US" dirty="0" smtClean="0"/>
              <a:t>Mike, the (relentless) Leader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533400" y="914400"/>
            <a:ext cx="8229600" cy="490696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Almost half of the current faculty members have been hired during his tenure as head</a:t>
            </a:r>
            <a:endParaRPr lang="en-US" sz="2400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28" t="10198" r="13415" b="50902"/>
          <a:stretch/>
        </p:blipFill>
        <p:spPr bwMode="auto">
          <a:xfrm>
            <a:off x="4904509" y="4165601"/>
            <a:ext cx="1394691" cy="1071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52400" y="1752719"/>
            <a:ext cx="914241" cy="1371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Michel\Dropbox (Personal)\PHOTOS-SIPSER\to-use\Cohn-Adjunct-Int-10.t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53400" y="5181600"/>
            <a:ext cx="802177" cy="106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0974" t="1902" r="15343" b="20573"/>
          <a:stretch/>
        </p:blipFill>
        <p:spPr bwMode="auto">
          <a:xfrm>
            <a:off x="3429000" y="5347855"/>
            <a:ext cx="1265382" cy="150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Michel\Dropbox (Personal)\PHOTOS-SIPSER\to-use\Dunkel-New-Asst--Int-13.jpg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119" t="5603" r="3344" b="53917"/>
          <a:stretch/>
        </p:blipFill>
        <p:spPr bwMode="auto">
          <a:xfrm>
            <a:off x="1371600" y="5257800"/>
            <a:ext cx="1981200" cy="134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406" t="4331" r="3230" b="30710"/>
          <a:stretch/>
        </p:blipFill>
        <p:spPr bwMode="auto">
          <a:xfrm>
            <a:off x="4800600" y="5195455"/>
            <a:ext cx="1703152" cy="1662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8442" r="25962" b="7628"/>
          <a:stretch/>
        </p:blipFill>
        <p:spPr bwMode="auto">
          <a:xfrm>
            <a:off x="1295400" y="3351410"/>
            <a:ext cx="1549400" cy="189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209" t="-1" r="18615" b="36365"/>
          <a:stretch/>
        </p:blipFill>
        <p:spPr bwMode="auto">
          <a:xfrm>
            <a:off x="2514600" y="1676400"/>
            <a:ext cx="1769362" cy="16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2424"/>
          <a:stretch/>
        </p:blipFill>
        <p:spPr bwMode="auto">
          <a:xfrm>
            <a:off x="6400800" y="3403600"/>
            <a:ext cx="1052945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Michel\Dropbox (Personal)\PHOTOS-SIPSER\to-use\Kelner-New-Asst--Int-07.jpg"/>
          <p:cNvPicPr>
            <a:picLocks noChangeAspect="1" noChangeArrowheads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" y="3505200"/>
            <a:ext cx="1036608" cy="146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Michel\Dropbox (Personal)\PHOTOS-SIPSER\to-use\Kim-New-Assoc-Tenure--Int-07.jpg"/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95800" y="1524000"/>
            <a:ext cx="863537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Michel\Dropbox (Personal)\PHOTOS-SIPSER\to-use\Minicozzi-New-Prof--Int-12.tif"/>
          <p:cNvPicPr>
            <a:picLocks noChangeAspect="1" noChangeArrowheads="1"/>
          </p:cNvPicPr>
          <p:nvPr/>
        </p:nvPicPr>
        <p:blipFill rotWithShape="1"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716" t="6329" r="20101" b="47766"/>
          <a:stretch/>
        </p:blipFill>
        <p:spPr bwMode="auto">
          <a:xfrm>
            <a:off x="4267200" y="2730260"/>
            <a:ext cx="1311215" cy="139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Michel\Dropbox (Personal)\PHOTOS-SIPSER\to-use\Moitra-New-Asst--Int-13.jpg"/>
          <p:cNvPicPr>
            <a:picLocks noChangeAspect="1" noChangeArrowheads="1"/>
          </p:cNvPicPr>
          <p:nvPr/>
        </p:nvPicPr>
        <p:blipFill rotWithShape="1"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610" t="5206" r="6423" b="34820"/>
          <a:stretch/>
        </p:blipFill>
        <p:spPr bwMode="auto">
          <a:xfrm>
            <a:off x="5562600" y="1447800"/>
            <a:ext cx="1802921" cy="1656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Michel\Dropbox (Personal)\PHOTOS-SIPSER\to-use\Poonen-Integral08-&amp;-09.jpg"/>
          <p:cNvPicPr>
            <a:picLocks noChangeAspect="1" noChangeArrowheads="1"/>
          </p:cNvPicPr>
          <p:nvPr/>
        </p:nvPicPr>
        <p:blipFill rotWithShape="1"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295400" y="1905000"/>
            <a:ext cx="1130061" cy="1276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Michel\Dropbox (Personal)\PHOTOS-SIPSER\to-use\Seidel-New-Prof--07.jpg"/>
          <p:cNvPicPr>
            <a:picLocks noChangeAspect="1" noChangeArrowheads="1"/>
          </p:cNvPicPr>
          <p:nvPr/>
        </p:nvPicPr>
        <p:blipFill rotWithShape="1"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975893" y="1828800"/>
            <a:ext cx="2139352" cy="139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Michel\Dropbox (Personal)\PHOTOS-SIPSER\to-use\Sheffield-New-Prof--Int-08.jpg"/>
          <p:cNvPicPr>
            <a:picLocks noChangeAspect="1" noChangeArrowheads="1"/>
          </p:cNvPicPr>
          <p:nvPr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95600" y="3657600"/>
            <a:ext cx="9144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Michel\Dropbox (Personal)\PHOTOS-SIPSER\to-use\Shin-New-Asst--Int-11.tif"/>
          <p:cNvPicPr>
            <a:picLocks noChangeAspect="1" noChangeArrowheads="1"/>
          </p:cNvPicPr>
          <p:nvPr/>
        </p:nvPicPr>
        <p:blipFill rotWithShape="1">
          <a:blip r:embed="rId1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094" t="8513" r="21812" b="59479"/>
          <a:stretch/>
        </p:blipFill>
        <p:spPr bwMode="auto">
          <a:xfrm>
            <a:off x="7543800" y="3365990"/>
            <a:ext cx="1310211" cy="1335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Michel\Dropbox (Personal)\PHOTOS-SIPSER\to-use\Speck-New-Asst--Int-11.tif"/>
          <p:cNvPicPr>
            <a:picLocks noChangeAspect="1" noChangeArrowheads="1"/>
          </p:cNvPicPr>
          <p:nvPr/>
        </p:nvPicPr>
        <p:blipFill rotWithShape="1">
          <a:blip r:embed="rId2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0787" t="22583" r="15014" b="43603"/>
          <a:stretch/>
        </p:blipFill>
        <p:spPr bwMode="auto">
          <a:xfrm>
            <a:off x="6553200" y="4800600"/>
            <a:ext cx="1250830" cy="185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Michel\Dropbox (MIT)\Sipser\photo-murphy.jpg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86200" y="4191000"/>
            <a:ext cx="904875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ichel\Dropbox (MIT)\Sipser\barwick.jp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8600" y="5257800"/>
            <a:ext cx="904875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4597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3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6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9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8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1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4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7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3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6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9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2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95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8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21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34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4700"/>
                            </p:stCondLst>
                            <p:childTnLst>
                              <p:par>
                                <p:cTn id="62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en-US" dirty="0" smtClean="0"/>
              <a:t>Mike, the (serial) Fundraiser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Successful &gt;15M$ campaign for first-year graduate fellowships, professorships</a:t>
            </a:r>
          </a:p>
          <a:p>
            <a:r>
              <a:rPr lang="en-US" sz="2400" dirty="0" smtClean="0"/>
              <a:t>Support for high-school and undergraduate research (PRIMES, RSI, SPUR, …)</a:t>
            </a:r>
          </a:p>
          <a:p>
            <a:r>
              <a:rPr lang="en-US" sz="2400" dirty="0" smtClean="0"/>
              <a:t>Funds for renovation of building 2</a:t>
            </a:r>
            <a:r>
              <a:rPr lang="en-US" sz="2400" dirty="0"/>
              <a:t> </a:t>
            </a:r>
            <a:r>
              <a:rPr lang="en-US" sz="2400" dirty="0" smtClean="0"/>
              <a:t>(home of math dept.)</a:t>
            </a:r>
            <a:endParaRPr lang="en-US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514693" y="3352800"/>
            <a:ext cx="3024717" cy="226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chel\Dropbox (Personal)\PHOTOS-SIPSER\to-use\Poduska-Mike-Reed-Kastner-Better--Int-08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15000" y="4572000"/>
            <a:ext cx="2844916" cy="213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24" t="18947" r="6504"/>
          <a:stretch/>
        </p:blipFill>
        <p:spPr bwMode="auto">
          <a:xfrm>
            <a:off x="76200" y="4724400"/>
            <a:ext cx="3333270" cy="1981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9923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en-US" dirty="0" smtClean="0"/>
              <a:t>Mike, the (passionate) Builder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143000"/>
            <a:ext cx="8229600" cy="55626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Renovation of building 2 (to be completed by 1/2016) by </a:t>
            </a:r>
            <a:r>
              <a:rPr lang="en-US" sz="2400" dirty="0" err="1" smtClean="0"/>
              <a:t>AnnBehaArchitects</a:t>
            </a:r>
            <a:endParaRPr lang="en-US" sz="2400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sz="2000" dirty="0" smtClean="0"/>
              <a:t>Swing space E17/E18</a:t>
            </a:r>
            <a:endParaRPr lang="en-US" sz="2000" dirty="0"/>
          </a:p>
        </p:txBody>
      </p:sp>
      <p:pic>
        <p:nvPicPr>
          <p:cNvPr id="3074" name="Picture 2" descr="C:\Users\Michel\Dropbox (Personal)\PHOTOS-SIPSER\to-use\New-Space-Drawing-Fourth-Fl--Int-13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24200" y="1676400"/>
            <a:ext cx="3059867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00802" y="2590800"/>
            <a:ext cx="2635871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" y="3200400"/>
            <a:ext cx="3043881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Michel\Dropbox (MIT)\Sipser\B2 construction tours14.jp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00800" y="4648200"/>
            <a:ext cx="2505731" cy="187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ichel\Dropbox (MIT)\Sipser\07_Progress Commons.jp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29000" y="4419600"/>
            <a:ext cx="2698265" cy="208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5239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Mike, the (shy) communicator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098" name="Picture 2" descr="C:\Users\Michel\Dropbox (MIT)\Sipser\recountings_cover_large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19200" y="1219200"/>
            <a:ext cx="1953846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91200" y="1371600"/>
            <a:ext cx="2743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6709842"/>
              </p:ext>
            </p:extLst>
          </p:nvPr>
        </p:nvGraphicFramePr>
        <p:xfrm>
          <a:off x="5334000" y="3505200"/>
          <a:ext cx="3681412" cy="21685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86" name="Acrobat Document" r:id="rId6" imgW="5562402" imgH="3276454" progId="AcroExch.Document.7">
                  <p:embed/>
                </p:oleObj>
              </mc:Choice>
              <mc:Fallback>
                <p:oleObj name="Acrobat Document" r:id="rId6" imgW="5562402" imgH="3276454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334000" y="3505200"/>
                        <a:ext cx="3681412" cy="21685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03" name="Picture 7" descr="C:\Users\Michel\Dropbox (MIT)\Sipser\math-website.PNG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0" y="4572000"/>
            <a:ext cx="3357563" cy="215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05622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Mike, the (tireless) Educator and Mentor</a:t>
            </a:r>
            <a:endParaRPr 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Still teaches `Theory of Computation’. Has taught more students than all but 5 math faculty</a:t>
            </a:r>
            <a:endParaRPr lang="en-US" sz="2400" dirty="0"/>
          </a:p>
        </p:txBody>
      </p:sp>
      <p:pic>
        <p:nvPicPr>
          <p:cNvPr id="7170" name="Picture 2" descr="C:\Users\Michel\Dropbox (Personal)\PHOTOS-SIPSER\to-use\Cover-Sipser--Int-12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00400" y="2438400"/>
            <a:ext cx="3352800" cy="300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ichel\Dropbox (MIT)\Sipser\MathPrizeForGirls.PN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48400" y="4648200"/>
            <a:ext cx="2820911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6769" y="4760969"/>
            <a:ext cx="3123064" cy="2080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ichel\Dropbox (MIT)\Sipser\book-3rd.jp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34200" y="1905000"/>
            <a:ext cx="1518635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ichel\Dropbox (MIT)\Sipser\slide_IMG_2901.jpg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" y="2362200"/>
            <a:ext cx="2298700" cy="141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9623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4400"/>
          </a:xfrm>
        </p:spPr>
        <p:txBody>
          <a:bodyPr/>
          <a:lstStyle/>
          <a:p>
            <a:r>
              <a:rPr lang="en-US" dirty="0" smtClean="0"/>
              <a:t>Mike, the (great) Entertainer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13556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Faculty lunches, event dinners, retreat, …</a:t>
            </a:r>
            <a:endParaRPr lang="en-US" sz="2400" dirty="0"/>
          </a:p>
        </p:txBody>
      </p:sp>
      <p:pic>
        <p:nvPicPr>
          <p:cNvPr id="5122" name="Picture 2" descr="C:\Users\Michel\Dropbox (MIT)\Sipser\162retire_lunch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 bwMode="auto">
          <a:xfrm>
            <a:off x="6400800" y="4343400"/>
            <a:ext cx="2562046" cy="1431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ichel\Dropbox (Personal)\PHOTOS-SIPSER\to-use\Retreat-Main-Photo--Int-12.ti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5455898" y="-8269288"/>
            <a:ext cx="4650422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ichel\Dropbox (Personal)\PHOTOS-SIPSER\to-use\Staff-Retirement-Joanne--Int-10.tif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423" t="18827" r="19519" b="2265"/>
          <a:stretch/>
        </p:blipFill>
        <p:spPr bwMode="auto">
          <a:xfrm>
            <a:off x="5943600" y="1447800"/>
            <a:ext cx="2896755" cy="219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ichel\Dropbox (Personal)\PHOTOS-SIPSER\to-use\Faculty-Retirement-Singer--Int-10.ti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447800"/>
            <a:ext cx="3810000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ichel\Dropbox (MIT)\Sipser\5ei photo 2.jp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8600" y="3581400"/>
            <a:ext cx="3638550" cy="241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Michel\Dropbox (Personal)\PHOTOS-SIPSER\to-use\Retreat-Main-Photo--Int-12.tif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63" t="-20342" r="11875" b="37698"/>
          <a:stretch/>
        </p:blipFill>
        <p:spPr bwMode="auto">
          <a:xfrm>
            <a:off x="2133600" y="4724400"/>
            <a:ext cx="4221481" cy="1981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7249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en-US" dirty="0" smtClean="0"/>
              <a:t>Mike’s dress code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218" name="Picture 2" descr="C:\Users\Michel\Dropbox (Personal)\PHOTOS-SIPSER\to-use\Cover-Mike--Int-13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62800" y="3886200"/>
            <a:ext cx="1838147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Michel\Dropbox (Personal)\PHOTOS-SIPSER\to-use\Poduska-Mike-Reed-Kastner-Better--Int-08.jpg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819400" y="2133600"/>
            <a:ext cx="1964266" cy="374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Michel\Dropbox (Personal)\PHOTOS-SIPSER\to-use\Strang-&amp;-Group--Mathworks--Int-11-jpeg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99" t="20695" r="72770"/>
          <a:stretch/>
        </p:blipFill>
        <p:spPr bwMode="auto">
          <a:xfrm>
            <a:off x="5029200" y="2590800"/>
            <a:ext cx="1708030" cy="380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ichel\Dropbox (Personal)\PHOTOS-SIPSER\to-use\Cover-Sipser--Int-11-jpeg.jpg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76" r="19955"/>
          <a:stretch/>
        </p:blipFill>
        <p:spPr bwMode="auto">
          <a:xfrm>
            <a:off x="533400" y="1143000"/>
            <a:ext cx="2171700" cy="310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4122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67529" y="1143000"/>
            <a:ext cx="76089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Happy Birthday, Mike!!!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6146" name="Picture 2" descr="C:\Users\Michel\Dropbox (Personal)\PHOTOS-SIPSER\to-use\GoPhoto361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828800" y="2286000"/>
            <a:ext cx="5027112" cy="3370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6037" y="5791200"/>
            <a:ext cx="89119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Your FATHER </a:t>
            </a:r>
            <a:r>
              <a:rPr lang="en-US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CAN</a:t>
            </a:r>
            <a:r>
              <a:rPr lang="en-US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BE Proud!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34303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 w="3175">
          <a:solidFill>
            <a:schemeClr val="tx1"/>
          </a:solidFill>
        </a:ln>
      </a:spPr>
      <a:bodyPr vert="horz" wrap="square" lIns="91440" tIns="45720" rIns="91440" bIns="45720" numCol="1" rtlCol="0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1200" b="0" i="0" u="sng" strike="noStrike" cap="none" normalizeH="0" baseline="0">
            <a:ln>
              <a:noFill/>
            </a:ln>
            <a:solidFill>
              <a:schemeClr val="tx1"/>
            </a:solidFill>
            <a:effectLst/>
            <a:latin typeface="Verdana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200" b="0" i="0" u="sng" strike="noStrike" cap="none" normalizeH="0" baseline="0">
            <a:ln>
              <a:noFill/>
            </a:ln>
            <a:solidFill>
              <a:schemeClr val="tx1"/>
            </a:solidFill>
            <a:effectLst/>
            <a:latin typeface="Verdana" pitchFamily="-112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2007</TotalTime>
  <Words>258</Words>
  <Application>Microsoft Macintosh PowerPoint</Application>
  <PresentationFormat>On-screen Show (4:3)</PresentationFormat>
  <Paragraphs>49</Paragraphs>
  <Slides>11</Slides>
  <Notes>11</Notes>
  <HiddenSlides>0</HiddenSlides>
  <MMClips>0</MMClips>
  <ScaleCrop>false</ScaleCrop>
  <HeadingPairs>
    <vt:vector size="6" baseType="variant"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Office Theme</vt:lpstr>
      <vt:lpstr>Default Design</vt:lpstr>
      <vt:lpstr>Acrobat Document</vt:lpstr>
      <vt:lpstr>MikeFest</vt:lpstr>
      <vt:lpstr>Michael Sipser</vt:lpstr>
      <vt:lpstr>Michael Sipser  @ MIT </vt:lpstr>
      <vt:lpstr>Mike, the (relentless) Leader</vt:lpstr>
      <vt:lpstr>Mike, the (serial) Fundraiser</vt:lpstr>
      <vt:lpstr>Mike, the (passionate) Builder</vt:lpstr>
      <vt:lpstr>Mike, the (shy) communicator</vt:lpstr>
      <vt:lpstr>Mike, the (tireless) Educator and Mentor</vt:lpstr>
      <vt:lpstr>Mike, the (great) Entertainer</vt:lpstr>
      <vt:lpstr>Mike’s dress code</vt:lpstr>
      <vt:lpstr>PowerPoint Presentation</vt:lpstr>
    </vt:vector>
  </TitlesOfParts>
  <Company>MIT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Mike, the Educator</dc:title>
  <dc:creator>Michel</dc:creator>
  <cp:lastModifiedBy>Becky Ferris</cp:lastModifiedBy>
  <cp:revision>90</cp:revision>
  <dcterms:created xsi:type="dcterms:W3CDTF">2014-10-24T03:15:21Z</dcterms:created>
  <dcterms:modified xsi:type="dcterms:W3CDTF">2014-11-06T16:56:24Z</dcterms:modified>
</cp:coreProperties>
</file>