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</p:sldMasterIdLst>
  <p:notesMasterIdLst>
    <p:notesMasterId r:id="rId28"/>
  </p:notesMasterIdLst>
  <p:sldIdLst>
    <p:sldId id="256" r:id="rId3"/>
    <p:sldId id="322" r:id="rId4"/>
    <p:sldId id="347" r:id="rId5"/>
    <p:sldId id="348" r:id="rId6"/>
    <p:sldId id="349" r:id="rId7"/>
    <p:sldId id="356" r:id="rId8"/>
    <p:sldId id="358" r:id="rId9"/>
    <p:sldId id="359" r:id="rId10"/>
    <p:sldId id="360" r:id="rId11"/>
    <p:sldId id="364" r:id="rId12"/>
    <p:sldId id="361" r:id="rId13"/>
    <p:sldId id="362" r:id="rId14"/>
    <p:sldId id="363" r:id="rId15"/>
    <p:sldId id="371" r:id="rId16"/>
    <p:sldId id="351" r:id="rId17"/>
    <p:sldId id="369" r:id="rId18"/>
    <p:sldId id="352" r:id="rId19"/>
    <p:sldId id="365" r:id="rId20"/>
    <p:sldId id="366" r:id="rId21"/>
    <p:sldId id="367" r:id="rId22"/>
    <p:sldId id="370" r:id="rId23"/>
    <p:sldId id="368" r:id="rId24"/>
    <p:sldId id="357" r:id="rId25"/>
    <p:sldId id="353" r:id="rId26"/>
    <p:sldId id="346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 W3" charset="-128"/>
        <a:cs typeface="+mn-cs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3B812F"/>
    <a:srgbClr val="00B050"/>
    <a:srgbClr val="03CD08"/>
    <a:srgbClr val="008000"/>
    <a:srgbClr val="D13342"/>
    <a:srgbClr val="021ACE"/>
    <a:srgbClr val="BBE0E3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>
      <p:cViewPr varScale="1">
        <p:scale>
          <a:sx n="72" d="100"/>
          <a:sy n="72" d="100"/>
        </p:scale>
        <p:origin x="7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993E5-8E4F-4ACD-BA87-C5627E5045B4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7FFCE-DA0D-4227-8AF0-AB5607ACC0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55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D4558E-AC09-45B0-9CCE-E2F8E3A10A7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07D56B-7B63-4390-8EA1-A214562D78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904875"/>
            <a:ext cx="1771650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04875"/>
            <a:ext cx="5162550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751FFB-E0F8-473B-A0CC-2CC96FFA52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F93B79-EB8D-47CD-AF56-498C8C703BA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DCA61A-B35C-472F-B5B6-49852B26926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55F4F-B36E-4E42-8E91-6D8B44FA9AB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2B58D-9339-4E61-9A09-D69A9DEEA3B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FE6A6A-9143-456E-85C4-53C2FA80F85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3ABAA1-C3A9-4E9D-ACCE-ACBDE65032C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00F2CF-768B-4620-8E47-E4C650F1E2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E96E6-2A54-46D7-995A-5C1559CB3B5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B41573-AC68-45F9-BBB4-D471C63DB8A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Lucida Grand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753F53-FA69-41C9-89F5-C492D400AD3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6A8A8-9223-4A77-AAB5-74F2B065393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0"/>
            <a:ext cx="1919287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0"/>
            <a:ext cx="560705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7936A1-43F5-4AA0-9C7D-EDDDCC4EB34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2C368F-9EFD-4806-9433-878E7311388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0" y="3581400"/>
            <a:ext cx="2743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581400"/>
            <a:ext cx="2743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220D1D-5B9B-4A11-8C88-74C12A92E88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C9D1A7-1BAF-46BC-9B41-EB174A70D8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1D6F4-7343-440D-A737-98BBDD72F77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421955-D39E-49DB-A8DA-2C7D20E209E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0DAF79-A399-4284-9E84-043116ECA7A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Lucida Grand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BE4B97-C64E-4D36-AC2A-AEACF711664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3581400"/>
            <a:ext cx="5638800" cy="327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Lucida Grande" charset="0"/>
              </a:rPr>
              <a:t>Click to edit Master text styles</a:t>
            </a:r>
          </a:p>
          <a:p>
            <a:pPr lvl="1"/>
            <a:r>
              <a:rPr lang="en-US">
                <a:sym typeface="Lucida Grande" charset="0"/>
              </a:rPr>
              <a:t>Second level</a:t>
            </a:r>
          </a:p>
          <a:p>
            <a:pPr lvl="2"/>
            <a:r>
              <a:rPr lang="en-US">
                <a:sym typeface="Lucida Grande" charset="0"/>
              </a:rPr>
              <a:t>Third level</a:t>
            </a:r>
          </a:p>
          <a:p>
            <a:pPr lvl="3"/>
            <a:r>
              <a:rPr lang="en-US">
                <a:sym typeface="Lucida Grande" charset="0"/>
              </a:rPr>
              <a:t>Fourth level</a:t>
            </a:r>
          </a:p>
          <a:p>
            <a:pPr lvl="4"/>
            <a:r>
              <a:rPr lang="en-US">
                <a:sym typeface="Lucida Grande" charset="0"/>
              </a:rPr>
              <a:t>Fifth level</a:t>
            </a:r>
          </a:p>
        </p:txBody>
      </p:sp>
      <p:sp>
        <p:nvSpPr>
          <p:cNvPr id="2" name="Text Box 2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377113" y="6248400"/>
            <a:ext cx="255587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cs typeface="Arial" charset="0"/>
              </a:defRPr>
            </a:lvl1pPr>
          </a:lstStyle>
          <a:p>
            <a:fld id="{52645E20-E287-4BFB-B9C4-0D40EA4F7D1A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904875"/>
            <a:ext cx="7086600" cy="2676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Lucida Grand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hf hdr="0" ftr="0" dt="0"/>
  <p:txStyles>
    <p:titleStyle>
      <a:lvl1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+mj-lt"/>
          <a:ea typeface="+mj-ea"/>
          <a:cs typeface="+mj-cs"/>
          <a:sym typeface="Lucida Grande" charset="0"/>
        </a:defRPr>
      </a:lvl1pPr>
      <a:lvl2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2pPr>
      <a:lvl3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3pPr>
      <a:lvl4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4pPr>
      <a:lvl5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5pPr>
      <a:lvl6pPr marL="4968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6pPr>
      <a:lvl7pPr marL="9540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7pPr>
      <a:lvl8pPr marL="14112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8pPr>
      <a:lvl9pPr marL="18684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9pPr>
    </p:titleStyle>
    <p:bodyStyle>
      <a:lvl1pPr marL="217488" indent="-177800" algn="l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615950" indent="-177800" algn="l" rtl="0" eaLnBrk="0" fontAlgn="base" hangingPunct="0">
        <a:spcBef>
          <a:spcPts val="4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057275" indent="-177800" algn="l" rtl="0" eaLnBrk="0" fontAlgn="base" hangingPunct="0">
        <a:spcBef>
          <a:spcPts val="4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462088" indent="-177800" algn="l" rtl="0" eaLnBrk="0" fontAlgn="base" hangingPunct="0">
        <a:spcBef>
          <a:spcPts val="3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1849438" indent="-177800" algn="l" rtl="0" eaLnBrk="0" fontAlgn="base" hangingPunct="0">
        <a:spcBef>
          <a:spcPts val="300"/>
        </a:spcBef>
        <a:spcAft>
          <a:spcPct val="0"/>
        </a:spcAft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306638" indent="-177800" algn="l" rtl="0" fontAlgn="base">
        <a:spcBef>
          <a:spcPts val="300"/>
        </a:spcBef>
        <a:spcAft>
          <a:spcPct val="0"/>
        </a:spcAft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763838" indent="-177800" algn="l" rtl="0" fontAlgn="base">
        <a:spcBef>
          <a:spcPts val="300"/>
        </a:spcBef>
        <a:spcAft>
          <a:spcPct val="0"/>
        </a:spcAft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221038" indent="-177800" algn="l" rtl="0" fontAlgn="base">
        <a:spcBef>
          <a:spcPts val="300"/>
        </a:spcBef>
        <a:spcAft>
          <a:spcPct val="0"/>
        </a:spcAft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678238" indent="-177800" algn="l" rtl="0" fontAlgn="base">
        <a:spcBef>
          <a:spcPts val="300"/>
        </a:spcBef>
        <a:spcAft>
          <a:spcPct val="0"/>
        </a:spcAft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0"/>
            <a:ext cx="7158037" cy="1509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Lucida Grande" charset="0"/>
              </a:rPr>
              <a:t>Click to edit Master title style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87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Lucida Grande" charset="0"/>
              </a:rPr>
              <a:t>Click to edit Master text styles</a:t>
            </a:r>
          </a:p>
          <a:p>
            <a:pPr lvl="1"/>
            <a:r>
              <a:rPr lang="en-US">
                <a:sym typeface="Lucida Grande" charset="0"/>
              </a:rPr>
              <a:t>Second level</a:t>
            </a:r>
          </a:p>
          <a:p>
            <a:pPr lvl="2"/>
            <a:r>
              <a:rPr lang="en-US">
                <a:sym typeface="Lucida Grande" charset="0"/>
              </a:rPr>
              <a:t>Third level</a:t>
            </a:r>
          </a:p>
          <a:p>
            <a:pPr lvl="3"/>
            <a:r>
              <a:rPr lang="en-US">
                <a:sym typeface="Lucida Grande" charset="0"/>
              </a:rPr>
              <a:t>Fourth level</a:t>
            </a:r>
          </a:p>
          <a:p>
            <a:pPr lvl="4"/>
            <a:r>
              <a:rPr lang="en-US">
                <a:sym typeface="Lucida Grande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529513" y="6248400"/>
            <a:ext cx="255587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cs typeface="Arial" charset="0"/>
              </a:defRPr>
            </a:lvl1pPr>
          </a:lstStyle>
          <a:p>
            <a:fld id="{EBE37B66-685F-46F7-8CAB-BAE6C2276835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hdr="0" ftr="0" dt="0"/>
  <p:txStyles>
    <p:titleStyle>
      <a:lvl1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+mj-lt"/>
          <a:ea typeface="+mj-ea"/>
          <a:cs typeface="+mj-cs"/>
          <a:sym typeface="Lucida Grande" charset="0"/>
        </a:defRPr>
      </a:lvl1pPr>
      <a:lvl2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2pPr>
      <a:lvl3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3pPr>
      <a:lvl4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4pPr>
      <a:lvl5pPr marL="39688" indent="-39688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5pPr>
      <a:lvl6pPr marL="4968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6pPr>
      <a:lvl7pPr marL="9540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7pPr>
      <a:lvl8pPr marL="14112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8pPr>
      <a:lvl9pPr marL="1868488" algn="l" rtl="0" fontAlgn="base">
        <a:spcBef>
          <a:spcPct val="0"/>
        </a:spcBef>
        <a:spcAft>
          <a:spcPct val="0"/>
        </a:spcAft>
        <a:defRPr sz="3600">
          <a:solidFill>
            <a:srgbClr val="372221"/>
          </a:solidFill>
          <a:latin typeface="Lucida Grande" charset="0"/>
          <a:ea typeface="ヒラギノ角ゴ Pro W3" charset="0"/>
          <a:cs typeface="ヒラギノ角ゴ Pro W3" charset="0"/>
          <a:sym typeface="Lucida Grande" charset="0"/>
        </a:defRPr>
      </a:lvl9pPr>
    </p:titleStyle>
    <p:bodyStyle>
      <a:lvl1pPr marL="230188" indent="-190500" algn="l" rtl="0" eaLnBrk="0" fontAlgn="base" hangingPunct="0">
        <a:spcBef>
          <a:spcPts val="500"/>
        </a:spcBef>
        <a:spcAft>
          <a:spcPct val="0"/>
        </a:spcAft>
        <a:buSzPct val="6200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628650" indent="-190500" algn="l" rtl="0" eaLnBrk="0" fontAlgn="base" hangingPunct="0">
        <a:spcBef>
          <a:spcPts val="400"/>
        </a:spcBef>
        <a:spcAft>
          <a:spcPct val="0"/>
        </a:spcAft>
        <a:buSzPct val="62000"/>
        <a:buChar char="•"/>
        <a:defRPr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069975" indent="-190500" algn="l" rtl="0" eaLnBrk="0" fontAlgn="base" hangingPunct="0">
        <a:spcBef>
          <a:spcPts val="400"/>
        </a:spcBef>
        <a:spcAft>
          <a:spcPct val="0"/>
        </a:spcAft>
        <a:buSzPct val="62000"/>
        <a:buChar char="•"/>
        <a:defRPr sz="16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474788" indent="-190500" algn="l" rtl="0" eaLnBrk="0" fontAlgn="base" hangingPunct="0">
        <a:spcBef>
          <a:spcPts val="300"/>
        </a:spcBef>
        <a:spcAft>
          <a:spcPct val="0"/>
        </a:spcAft>
        <a:buSzPct val="62000"/>
        <a:buChar char="•"/>
        <a:defRPr sz="1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1862138" indent="-190500" algn="l" rtl="0" eaLnBrk="0" fontAlgn="base" hangingPunct="0">
        <a:spcBef>
          <a:spcPts val="300"/>
        </a:spcBef>
        <a:spcAft>
          <a:spcPct val="0"/>
        </a:spcAft>
        <a:buSzPct val="62000"/>
        <a:buChar char="•"/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319338" indent="-190500" algn="l" rtl="0" fontAlgn="base">
        <a:spcBef>
          <a:spcPts val="300"/>
        </a:spcBef>
        <a:spcAft>
          <a:spcPct val="0"/>
        </a:spcAft>
        <a:buSzPct val="62000"/>
        <a:buChar char="•"/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776538" indent="-190500" algn="l" rtl="0" fontAlgn="base">
        <a:spcBef>
          <a:spcPts val="300"/>
        </a:spcBef>
        <a:spcAft>
          <a:spcPct val="0"/>
        </a:spcAft>
        <a:buSzPct val="62000"/>
        <a:buChar char="•"/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233738" indent="-190500" algn="l" rtl="0" fontAlgn="base">
        <a:spcBef>
          <a:spcPts val="300"/>
        </a:spcBef>
        <a:spcAft>
          <a:spcPct val="0"/>
        </a:spcAft>
        <a:buSzPct val="62000"/>
        <a:buChar char="•"/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690938" indent="-190500" algn="l" rtl="0" fontAlgn="base">
        <a:spcBef>
          <a:spcPts val="300"/>
        </a:spcBef>
        <a:spcAft>
          <a:spcPct val="0"/>
        </a:spcAft>
        <a:buSzPct val="62000"/>
        <a:buChar char="•"/>
        <a:defRPr sz="1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1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0"/>
            <a:chExt cx="5472" cy="1584"/>
          </a:xfrm>
        </p:grpSpPr>
        <p:grpSp>
          <p:nvGrpSpPr>
            <p:cNvPr id="37893" name="Group 2"/>
            <p:cNvGrpSpPr>
              <a:grpSpLocks/>
            </p:cNvGrpSpPr>
            <p:nvPr/>
          </p:nvGrpSpPr>
          <p:grpSpPr bwMode="auto">
            <a:xfrm>
              <a:off x="144" y="0"/>
              <a:ext cx="1584" cy="1584"/>
              <a:chOff x="0" y="0"/>
              <a:chExt cx="1584" cy="1584"/>
            </a:xfrm>
          </p:grpSpPr>
          <p:sp>
            <p:nvSpPr>
              <p:cNvPr id="37902" name="Oval 3"/>
              <p:cNvSpPr>
                <a:spLocks/>
              </p:cNvSpPr>
              <p:nvPr/>
            </p:nvSpPr>
            <p:spPr bwMode="auto">
              <a:xfrm>
                <a:off x="0" y="0"/>
                <a:ext cx="1584" cy="1584"/>
              </a:xfrm>
              <a:prstGeom prst="ellipse">
                <a:avLst/>
              </a:prstGeom>
              <a:noFill/>
              <a:ln w="12700">
                <a:solidFill>
                  <a:srgbClr val="009999"/>
                </a:solidFill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en-US" dirty="0"/>
              </a:p>
            </p:txBody>
          </p:sp>
          <p:sp>
            <p:nvSpPr>
              <p:cNvPr id="37903" name="Rectangle 4"/>
              <p:cNvSpPr>
                <a:spLocks/>
              </p:cNvSpPr>
              <p:nvPr/>
            </p:nvSpPr>
            <p:spPr bwMode="auto">
              <a:xfrm>
                <a:off x="231" y="231"/>
                <a:ext cx="1121" cy="112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7894" name="Group 5"/>
            <p:cNvGrpSpPr>
              <a:grpSpLocks/>
            </p:cNvGrpSpPr>
            <p:nvPr/>
          </p:nvGrpSpPr>
          <p:grpSpPr bwMode="auto">
            <a:xfrm>
              <a:off x="0" y="479"/>
              <a:ext cx="2976" cy="721"/>
              <a:chOff x="0" y="0"/>
              <a:chExt cx="2976" cy="720"/>
            </a:xfrm>
          </p:grpSpPr>
          <p:sp>
            <p:nvSpPr>
              <p:cNvPr id="37900" name="Rectangle 6"/>
              <p:cNvSpPr>
                <a:spLocks/>
              </p:cNvSpPr>
              <p:nvPr/>
            </p:nvSpPr>
            <p:spPr bwMode="auto">
              <a:xfrm>
                <a:off x="0" y="0"/>
                <a:ext cx="2976" cy="720"/>
              </a:xfrm>
              <a:prstGeom prst="rect">
                <a:avLst/>
              </a:prstGeom>
              <a:solidFill>
                <a:srgbClr val="9AAC9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en-US" dirty="0"/>
              </a:p>
            </p:txBody>
          </p:sp>
          <p:sp>
            <p:nvSpPr>
              <p:cNvPr id="37901" name="Rectangle 7"/>
              <p:cNvSpPr>
                <a:spLocks/>
              </p:cNvSpPr>
              <p:nvPr/>
            </p:nvSpPr>
            <p:spPr bwMode="auto">
              <a:xfrm>
                <a:off x="0" y="0"/>
                <a:ext cx="2976" cy="72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7895" name="Group 8"/>
            <p:cNvGrpSpPr>
              <a:grpSpLocks/>
            </p:cNvGrpSpPr>
            <p:nvPr/>
          </p:nvGrpSpPr>
          <p:grpSpPr bwMode="auto">
            <a:xfrm>
              <a:off x="2496" y="479"/>
              <a:ext cx="2976" cy="721"/>
              <a:chOff x="0" y="0"/>
              <a:chExt cx="2976" cy="720"/>
            </a:xfrm>
          </p:grpSpPr>
          <p:sp>
            <p:nvSpPr>
              <p:cNvPr id="37898" name="Rectangle 9"/>
              <p:cNvSpPr>
                <a:spLocks/>
              </p:cNvSpPr>
              <p:nvPr/>
            </p:nvSpPr>
            <p:spPr bwMode="auto">
              <a:xfrm>
                <a:off x="0" y="0"/>
                <a:ext cx="2976" cy="720"/>
              </a:xfrm>
              <a:prstGeom prst="rect">
                <a:avLst/>
              </a:prstGeom>
              <a:gradFill rotWithShape="0">
                <a:gsLst>
                  <a:gs pos="0">
                    <a:srgbClr val="9AAC98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en-US" dirty="0"/>
              </a:p>
            </p:txBody>
          </p:sp>
          <p:sp>
            <p:nvSpPr>
              <p:cNvPr id="37899" name="Rectangle 10"/>
              <p:cNvSpPr>
                <a:spLocks/>
              </p:cNvSpPr>
              <p:nvPr/>
            </p:nvSpPr>
            <p:spPr bwMode="auto">
              <a:xfrm>
                <a:off x="0" y="0"/>
                <a:ext cx="2976" cy="72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37896" name="AutoShape 11"/>
            <p:cNvSpPr>
              <a:spLocks/>
            </p:cNvSpPr>
            <p:nvPr/>
          </p:nvSpPr>
          <p:spPr bwMode="auto">
            <a:xfrm>
              <a:off x="384" y="384"/>
              <a:ext cx="144" cy="913"/>
            </a:xfrm>
            <a:custGeom>
              <a:avLst/>
              <a:gdLst>
                <a:gd name="T0" fmla="*/ 1 w 21600"/>
                <a:gd name="T1" fmla="*/ 39 h 21600"/>
                <a:gd name="T2" fmla="*/ 0 w 21600"/>
                <a:gd name="T3" fmla="*/ 39 h 21600"/>
                <a:gd name="T4" fmla="*/ 0 w 21600"/>
                <a:gd name="T5" fmla="*/ 0 h 21600"/>
                <a:gd name="T6" fmla="*/ 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76200">
              <a:solidFill>
                <a:srgbClr val="37222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37897" name="AutoShape 12"/>
            <p:cNvSpPr>
              <a:spLocks/>
            </p:cNvSpPr>
            <p:nvPr/>
          </p:nvSpPr>
          <p:spPr bwMode="auto">
            <a:xfrm>
              <a:off x="4944" y="186"/>
              <a:ext cx="165" cy="864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1 w 21600"/>
                <a:gd name="T5" fmla="*/ 35 h 21600"/>
                <a:gd name="T6" fmla="*/ 0 w 21600"/>
                <a:gd name="T7" fmla="*/ 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</a:path>
              </a:pathLst>
            </a:custGeom>
            <a:noFill/>
            <a:ln w="76200">
              <a:solidFill>
                <a:srgbClr val="009999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</p:grpSp>
      <p:sp>
        <p:nvSpPr>
          <p:cNvPr id="37891" name="Rectangle 13"/>
          <p:cNvSpPr>
            <a:spLocks noGrp="1" noChangeArrowheads="1"/>
          </p:cNvSpPr>
          <p:nvPr>
            <p:ph type="title"/>
          </p:nvPr>
        </p:nvSpPr>
        <p:spPr>
          <a:xfrm>
            <a:off x="762000" y="1209675"/>
            <a:ext cx="7315200" cy="2066925"/>
          </a:xfrm>
        </p:spPr>
        <p:txBody>
          <a:bodyPr rIns="132080"/>
          <a:lstStyle/>
          <a:p>
            <a:pPr indent="0" eaLnBrk="1" hangingPunct="1"/>
            <a:r>
              <a:rPr lang="en-US" sz="3200" dirty="0"/>
              <a:t>First passage percolation on rotationally invariant fields</a:t>
            </a:r>
            <a:endParaRPr lang="en-US" sz="3200" b="1" dirty="0"/>
          </a:p>
        </p:txBody>
      </p:sp>
      <p:sp>
        <p:nvSpPr>
          <p:cNvPr id="3789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1066800" y="4051300"/>
            <a:ext cx="7043738" cy="1473200"/>
          </a:xfrm>
        </p:spPr>
        <p:txBody>
          <a:bodyPr rIns="132080"/>
          <a:lstStyle/>
          <a:p>
            <a:pPr marL="39688" indent="0" eaLnBrk="1" hangingPunct="1">
              <a:lnSpc>
                <a:spcPct val="80000"/>
              </a:lnSpc>
            </a:pPr>
            <a:r>
              <a:rPr lang="en-US" sz="2400" b="1" dirty="0">
                <a:solidFill>
                  <a:srgbClr val="372221"/>
                </a:solidFill>
              </a:rPr>
              <a:t>Allan Sly</a:t>
            </a:r>
            <a:endParaRPr lang="en-US" sz="2400" b="1" dirty="0">
              <a:solidFill>
                <a:srgbClr val="372221"/>
              </a:solidFill>
              <a:ea typeface="ヒラギノ角ゴ Pro W6" charset="-128"/>
            </a:endParaRPr>
          </a:p>
          <a:p>
            <a:pPr marL="39688" indent="0" eaLnBrk="1" hangingPunct="1">
              <a:lnSpc>
                <a:spcPct val="80000"/>
              </a:lnSpc>
            </a:pPr>
            <a:r>
              <a:rPr lang="en-US" sz="2400" b="1" dirty="0">
                <a:solidFill>
                  <a:srgbClr val="372221"/>
                </a:solidFill>
              </a:rPr>
              <a:t>Princeton University</a:t>
            </a:r>
            <a:endParaRPr lang="en-US" sz="2400" b="1" dirty="0">
              <a:solidFill>
                <a:srgbClr val="372221"/>
              </a:solidFill>
              <a:ea typeface="ヒラギノ角ゴ Pro W6" charset="-128"/>
            </a:endParaRPr>
          </a:p>
          <a:p>
            <a:pPr marL="39688" indent="0" eaLnBrk="1" hangingPunct="1">
              <a:lnSpc>
                <a:spcPct val="80000"/>
              </a:lnSpc>
            </a:pPr>
            <a:r>
              <a:rPr lang="en-US" sz="2400" b="1" dirty="0">
                <a:solidFill>
                  <a:srgbClr val="372221"/>
                </a:solidFill>
              </a:rPr>
              <a:t>September 2016</a:t>
            </a:r>
          </a:p>
          <a:p>
            <a:pPr marL="39688" indent="0" eaLnBrk="1" hangingPunct="1">
              <a:lnSpc>
                <a:spcPct val="80000"/>
              </a:lnSpc>
            </a:pPr>
            <a:endParaRPr lang="en-US" sz="2400" b="1" dirty="0">
              <a:solidFill>
                <a:srgbClr val="372221"/>
              </a:solidFill>
              <a:ea typeface="ヒラギノ角ゴ Pro W6" charset="-128"/>
            </a:endParaRPr>
          </a:p>
          <a:p>
            <a:pPr marL="39688" indent="0" eaLnBrk="1" hangingPunct="1">
              <a:lnSpc>
                <a:spcPct val="80000"/>
              </a:lnSpc>
            </a:pPr>
            <a:r>
              <a:rPr lang="en-US" sz="2400" b="1" dirty="0">
                <a:solidFill>
                  <a:srgbClr val="372221"/>
                </a:solidFill>
                <a:ea typeface="ヒラギノ角ゴ Pro W6" charset="-128"/>
              </a:rPr>
              <a:t>Joint work with </a:t>
            </a:r>
            <a:r>
              <a:rPr lang="en-US" sz="2400" b="1" dirty="0" err="1">
                <a:solidFill>
                  <a:srgbClr val="372221"/>
                </a:solidFill>
                <a:ea typeface="ヒラギノ角ゴ Pro W6" charset="-128"/>
              </a:rPr>
              <a:t>Riddhipratim</a:t>
            </a:r>
            <a:r>
              <a:rPr lang="en-US" sz="2400" b="1" dirty="0">
                <a:solidFill>
                  <a:srgbClr val="372221"/>
                </a:solidFill>
                <a:ea typeface="ヒラギノ角ゴ Pro W6" charset="-128"/>
              </a:rPr>
              <a:t> </a:t>
            </a:r>
            <a:r>
              <a:rPr lang="en-US" sz="2400" b="1" dirty="0" err="1">
                <a:solidFill>
                  <a:srgbClr val="372221"/>
                </a:solidFill>
                <a:ea typeface="ヒラギノ角ゴ Pro W6" charset="-128"/>
              </a:rPr>
              <a:t>Basu</a:t>
            </a:r>
            <a:r>
              <a:rPr lang="en-US" sz="2400" b="1" dirty="0">
                <a:solidFill>
                  <a:srgbClr val="372221"/>
                </a:solidFill>
                <a:ea typeface="ヒラギノ角ゴ Pro W6" charset="-128"/>
              </a:rPr>
              <a:t> (Stanford) and </a:t>
            </a:r>
            <a:r>
              <a:rPr lang="en-US" sz="2400" b="1" dirty="0" err="1">
                <a:solidFill>
                  <a:srgbClr val="372221"/>
                </a:solidFill>
                <a:ea typeface="ヒラギノ角ゴ Pro W6" charset="-128"/>
              </a:rPr>
              <a:t>Vladas</a:t>
            </a:r>
            <a:r>
              <a:rPr lang="en-US" sz="2400" b="1" dirty="0">
                <a:solidFill>
                  <a:srgbClr val="372221"/>
                </a:solidFill>
                <a:ea typeface="ヒラギノ角ゴ Pro W6" charset="-128"/>
              </a:rPr>
              <a:t> </a:t>
            </a:r>
            <a:r>
              <a:rPr lang="en-US" sz="2400" b="1" dirty="0" err="1">
                <a:solidFill>
                  <a:srgbClr val="372221"/>
                </a:solidFill>
                <a:ea typeface="ヒラギノ角ゴ Pro W6" charset="-128"/>
              </a:rPr>
              <a:t>Sidoravicius</a:t>
            </a:r>
            <a:r>
              <a:rPr lang="en-US" sz="2400" b="1" dirty="0">
                <a:solidFill>
                  <a:srgbClr val="372221"/>
                </a:solidFill>
                <a:ea typeface="ヒラギノ角ゴ Pro W6" charset="-128"/>
              </a:rPr>
              <a:t> (NYU Shanghai)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sz="3200" dirty="0"/>
              <a:t>Transversal fluctuations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-76200" y="1752600"/>
                <a:ext cx="9296400" cy="2057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To move up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blocks, extra length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rad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  For midpoint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𝑏𝑙𝑜𝑐𝑘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𝑓𝑙𝑢𝑐𝑡𝑢𝑎𝑡𝑖𝑜𝑛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4/3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For other dyadic points use chaining.</a:t>
                </a: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76200" y="1752600"/>
                <a:ext cx="9296400" cy="2057400"/>
              </a:xfrm>
              <a:prstGeom prst="rect">
                <a:avLst/>
              </a:prstGeom>
              <a:blipFill>
                <a:blip r:embed="rId2"/>
                <a:stretch>
                  <a:fillRect l="-1311" t="-5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 bwMode="auto">
          <a:xfrm>
            <a:off x="609600" y="5943600"/>
            <a:ext cx="7391400" cy="6096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53" name="Freeform 7"/>
          <p:cNvSpPr/>
          <p:nvPr/>
        </p:nvSpPr>
        <p:spPr bwMode="auto">
          <a:xfrm>
            <a:off x="609600" y="4219413"/>
            <a:ext cx="7382214" cy="2576222"/>
          </a:xfrm>
          <a:custGeom>
            <a:avLst/>
            <a:gdLst>
              <a:gd name="connsiteX0" fmla="*/ 0 w 6085186"/>
              <a:gd name="connsiteY0" fmla="*/ 932173 h 1905849"/>
              <a:gd name="connsiteX1" fmla="*/ 1987826 w 6085186"/>
              <a:gd name="connsiteY1" fmla="*/ 905669 h 1905849"/>
              <a:gd name="connsiteX2" fmla="*/ 1961322 w 6085186"/>
              <a:gd name="connsiteY2" fmla="*/ 123790 h 1905849"/>
              <a:gd name="connsiteX3" fmla="*/ 3273287 w 6085186"/>
              <a:gd name="connsiteY3" fmla="*/ 84034 h 1905849"/>
              <a:gd name="connsiteX4" fmla="*/ 3260035 w 6085186"/>
              <a:gd name="connsiteY4" fmla="*/ 932173 h 1905849"/>
              <a:gd name="connsiteX5" fmla="*/ 3935896 w 6085186"/>
              <a:gd name="connsiteY5" fmla="*/ 932173 h 1905849"/>
              <a:gd name="connsiteX6" fmla="*/ 3909391 w 6085186"/>
              <a:gd name="connsiteY6" fmla="*/ 1435756 h 1905849"/>
              <a:gd name="connsiteX7" fmla="*/ 4585252 w 6085186"/>
              <a:gd name="connsiteY7" fmla="*/ 1369495 h 1905849"/>
              <a:gd name="connsiteX8" fmla="*/ 4611756 w 6085186"/>
              <a:gd name="connsiteY8" fmla="*/ 1820069 h 1905849"/>
              <a:gd name="connsiteX9" fmla="*/ 5963478 w 6085186"/>
              <a:gd name="connsiteY9" fmla="*/ 1820069 h 1905849"/>
              <a:gd name="connsiteX10" fmla="*/ 5936974 w 6085186"/>
              <a:gd name="connsiteY10" fmla="*/ 932173 h 1905849"/>
              <a:gd name="connsiteX11" fmla="*/ 5221356 w 6085186"/>
              <a:gd name="connsiteY11" fmla="*/ 945425 h 1905849"/>
              <a:gd name="connsiteX12" fmla="*/ 5261113 w 6085186"/>
              <a:gd name="connsiteY12" fmla="*/ 945425 h 1905849"/>
              <a:gd name="connsiteX0" fmla="*/ 0 w 6554634"/>
              <a:gd name="connsiteY0" fmla="*/ 932173 h 1905849"/>
              <a:gd name="connsiteX1" fmla="*/ 1987826 w 6554634"/>
              <a:gd name="connsiteY1" fmla="*/ 905669 h 1905849"/>
              <a:gd name="connsiteX2" fmla="*/ 1961322 w 6554634"/>
              <a:gd name="connsiteY2" fmla="*/ 123790 h 1905849"/>
              <a:gd name="connsiteX3" fmla="*/ 3273287 w 6554634"/>
              <a:gd name="connsiteY3" fmla="*/ 84034 h 1905849"/>
              <a:gd name="connsiteX4" fmla="*/ 3260035 w 6554634"/>
              <a:gd name="connsiteY4" fmla="*/ 932173 h 1905849"/>
              <a:gd name="connsiteX5" fmla="*/ 3935896 w 6554634"/>
              <a:gd name="connsiteY5" fmla="*/ 932173 h 1905849"/>
              <a:gd name="connsiteX6" fmla="*/ 3909391 w 6554634"/>
              <a:gd name="connsiteY6" fmla="*/ 1435756 h 1905849"/>
              <a:gd name="connsiteX7" fmla="*/ 4585252 w 6554634"/>
              <a:gd name="connsiteY7" fmla="*/ 1369495 h 1905849"/>
              <a:gd name="connsiteX8" fmla="*/ 4611756 w 6554634"/>
              <a:gd name="connsiteY8" fmla="*/ 1820069 h 1905849"/>
              <a:gd name="connsiteX9" fmla="*/ 5963478 w 6554634"/>
              <a:gd name="connsiteY9" fmla="*/ 1820069 h 1905849"/>
              <a:gd name="connsiteX10" fmla="*/ 5936974 w 6554634"/>
              <a:gd name="connsiteY10" fmla="*/ 932173 h 1905849"/>
              <a:gd name="connsiteX11" fmla="*/ 5221356 w 6554634"/>
              <a:gd name="connsiteY11" fmla="*/ 945425 h 1905849"/>
              <a:gd name="connsiteX12" fmla="*/ 6554634 w 6554634"/>
              <a:gd name="connsiteY12" fmla="*/ 1753808 h 1905849"/>
              <a:gd name="connsiteX0" fmla="*/ 0 w 6619756"/>
              <a:gd name="connsiteY0" fmla="*/ 932173 h 1905849"/>
              <a:gd name="connsiteX1" fmla="*/ 1987826 w 6619756"/>
              <a:gd name="connsiteY1" fmla="*/ 905669 h 1905849"/>
              <a:gd name="connsiteX2" fmla="*/ 1961322 w 6619756"/>
              <a:gd name="connsiteY2" fmla="*/ 123790 h 1905849"/>
              <a:gd name="connsiteX3" fmla="*/ 3273287 w 6619756"/>
              <a:gd name="connsiteY3" fmla="*/ 84034 h 1905849"/>
              <a:gd name="connsiteX4" fmla="*/ 3260035 w 6619756"/>
              <a:gd name="connsiteY4" fmla="*/ 932173 h 1905849"/>
              <a:gd name="connsiteX5" fmla="*/ 3935896 w 6619756"/>
              <a:gd name="connsiteY5" fmla="*/ 932173 h 1905849"/>
              <a:gd name="connsiteX6" fmla="*/ 3909391 w 6619756"/>
              <a:gd name="connsiteY6" fmla="*/ 1435756 h 1905849"/>
              <a:gd name="connsiteX7" fmla="*/ 4585252 w 6619756"/>
              <a:gd name="connsiteY7" fmla="*/ 1369495 h 1905849"/>
              <a:gd name="connsiteX8" fmla="*/ 4611756 w 6619756"/>
              <a:gd name="connsiteY8" fmla="*/ 1820069 h 1905849"/>
              <a:gd name="connsiteX9" fmla="*/ 5963478 w 6619756"/>
              <a:gd name="connsiteY9" fmla="*/ 1820069 h 1905849"/>
              <a:gd name="connsiteX10" fmla="*/ 5936974 w 6619756"/>
              <a:gd name="connsiteY10" fmla="*/ 932173 h 1905849"/>
              <a:gd name="connsiteX11" fmla="*/ 6619756 w 6619756"/>
              <a:gd name="connsiteY11" fmla="*/ 1700799 h 1905849"/>
              <a:gd name="connsiteX12" fmla="*/ 6554634 w 6619756"/>
              <a:gd name="connsiteY12" fmla="*/ 1753808 h 1905849"/>
              <a:gd name="connsiteX0" fmla="*/ 0 w 6619756"/>
              <a:gd name="connsiteY0" fmla="*/ 932173 h 1864114"/>
              <a:gd name="connsiteX1" fmla="*/ 1987826 w 6619756"/>
              <a:gd name="connsiteY1" fmla="*/ 905669 h 1864114"/>
              <a:gd name="connsiteX2" fmla="*/ 1961322 w 6619756"/>
              <a:gd name="connsiteY2" fmla="*/ 123790 h 1864114"/>
              <a:gd name="connsiteX3" fmla="*/ 3273287 w 6619756"/>
              <a:gd name="connsiteY3" fmla="*/ 84034 h 1864114"/>
              <a:gd name="connsiteX4" fmla="*/ 3260035 w 6619756"/>
              <a:gd name="connsiteY4" fmla="*/ 932173 h 1864114"/>
              <a:gd name="connsiteX5" fmla="*/ 3935896 w 6619756"/>
              <a:gd name="connsiteY5" fmla="*/ 932173 h 1864114"/>
              <a:gd name="connsiteX6" fmla="*/ 3909391 w 6619756"/>
              <a:gd name="connsiteY6" fmla="*/ 1435756 h 1864114"/>
              <a:gd name="connsiteX7" fmla="*/ 4585252 w 6619756"/>
              <a:gd name="connsiteY7" fmla="*/ 1369495 h 1864114"/>
              <a:gd name="connsiteX8" fmla="*/ 4611756 w 6619756"/>
              <a:gd name="connsiteY8" fmla="*/ 1820069 h 1864114"/>
              <a:gd name="connsiteX9" fmla="*/ 5963478 w 6619756"/>
              <a:gd name="connsiteY9" fmla="*/ 1820069 h 1864114"/>
              <a:gd name="connsiteX10" fmla="*/ 6228309 w 6619756"/>
              <a:gd name="connsiteY10" fmla="*/ 1581530 h 1864114"/>
              <a:gd name="connsiteX11" fmla="*/ 6619756 w 6619756"/>
              <a:gd name="connsiteY11" fmla="*/ 1700799 h 1864114"/>
              <a:gd name="connsiteX12" fmla="*/ 6554634 w 6619756"/>
              <a:gd name="connsiteY12" fmla="*/ 1753808 h 1864114"/>
              <a:gd name="connsiteX0" fmla="*/ 0 w 6619756"/>
              <a:gd name="connsiteY0" fmla="*/ 854972 h 1786913"/>
              <a:gd name="connsiteX1" fmla="*/ 1987826 w 6619756"/>
              <a:gd name="connsiteY1" fmla="*/ 828468 h 1786913"/>
              <a:gd name="connsiteX2" fmla="*/ 2077856 w 6619756"/>
              <a:gd name="connsiteY2" fmla="*/ 1385058 h 1786913"/>
              <a:gd name="connsiteX3" fmla="*/ 3273287 w 6619756"/>
              <a:gd name="connsiteY3" fmla="*/ 6833 h 1786913"/>
              <a:gd name="connsiteX4" fmla="*/ 3260035 w 6619756"/>
              <a:gd name="connsiteY4" fmla="*/ 854972 h 1786913"/>
              <a:gd name="connsiteX5" fmla="*/ 3935896 w 6619756"/>
              <a:gd name="connsiteY5" fmla="*/ 854972 h 1786913"/>
              <a:gd name="connsiteX6" fmla="*/ 3909391 w 6619756"/>
              <a:gd name="connsiteY6" fmla="*/ 1358555 h 1786913"/>
              <a:gd name="connsiteX7" fmla="*/ 4585252 w 6619756"/>
              <a:gd name="connsiteY7" fmla="*/ 1292294 h 1786913"/>
              <a:gd name="connsiteX8" fmla="*/ 4611756 w 6619756"/>
              <a:gd name="connsiteY8" fmla="*/ 1742868 h 1786913"/>
              <a:gd name="connsiteX9" fmla="*/ 5963478 w 6619756"/>
              <a:gd name="connsiteY9" fmla="*/ 1742868 h 1786913"/>
              <a:gd name="connsiteX10" fmla="*/ 6228309 w 6619756"/>
              <a:gd name="connsiteY10" fmla="*/ 1504329 h 1786913"/>
              <a:gd name="connsiteX11" fmla="*/ 6619756 w 6619756"/>
              <a:gd name="connsiteY11" fmla="*/ 1623598 h 1786913"/>
              <a:gd name="connsiteX12" fmla="*/ 6554634 w 6619756"/>
              <a:gd name="connsiteY12" fmla="*/ 1676607 h 1786913"/>
              <a:gd name="connsiteX0" fmla="*/ 0 w 6619756"/>
              <a:gd name="connsiteY0" fmla="*/ 79457 h 1011398"/>
              <a:gd name="connsiteX1" fmla="*/ 1987826 w 6619756"/>
              <a:gd name="connsiteY1" fmla="*/ 52953 h 1011398"/>
              <a:gd name="connsiteX2" fmla="*/ 2077856 w 6619756"/>
              <a:gd name="connsiteY2" fmla="*/ 609543 h 1011398"/>
              <a:gd name="connsiteX3" fmla="*/ 3296593 w 6619756"/>
              <a:gd name="connsiteY3" fmla="*/ 834831 h 1011398"/>
              <a:gd name="connsiteX4" fmla="*/ 3260035 w 6619756"/>
              <a:gd name="connsiteY4" fmla="*/ 79457 h 1011398"/>
              <a:gd name="connsiteX5" fmla="*/ 3935896 w 6619756"/>
              <a:gd name="connsiteY5" fmla="*/ 79457 h 1011398"/>
              <a:gd name="connsiteX6" fmla="*/ 3909391 w 6619756"/>
              <a:gd name="connsiteY6" fmla="*/ 583040 h 1011398"/>
              <a:gd name="connsiteX7" fmla="*/ 4585252 w 6619756"/>
              <a:gd name="connsiteY7" fmla="*/ 516779 h 1011398"/>
              <a:gd name="connsiteX8" fmla="*/ 4611756 w 6619756"/>
              <a:gd name="connsiteY8" fmla="*/ 967353 h 1011398"/>
              <a:gd name="connsiteX9" fmla="*/ 5963478 w 6619756"/>
              <a:gd name="connsiteY9" fmla="*/ 967353 h 1011398"/>
              <a:gd name="connsiteX10" fmla="*/ 6228309 w 6619756"/>
              <a:gd name="connsiteY10" fmla="*/ 728814 h 1011398"/>
              <a:gd name="connsiteX11" fmla="*/ 6619756 w 6619756"/>
              <a:gd name="connsiteY11" fmla="*/ 848083 h 1011398"/>
              <a:gd name="connsiteX12" fmla="*/ 6554634 w 6619756"/>
              <a:gd name="connsiteY12" fmla="*/ 901092 h 1011398"/>
              <a:gd name="connsiteX0" fmla="*/ 0 w 6619756"/>
              <a:gd name="connsiteY0" fmla="*/ 79457 h 1011398"/>
              <a:gd name="connsiteX1" fmla="*/ 1987826 w 6619756"/>
              <a:gd name="connsiteY1" fmla="*/ 52953 h 1011398"/>
              <a:gd name="connsiteX2" fmla="*/ 2077856 w 6619756"/>
              <a:gd name="connsiteY2" fmla="*/ 609543 h 1011398"/>
              <a:gd name="connsiteX3" fmla="*/ 3296593 w 6619756"/>
              <a:gd name="connsiteY3" fmla="*/ 834831 h 1011398"/>
              <a:gd name="connsiteX4" fmla="*/ 3260035 w 6619756"/>
              <a:gd name="connsiteY4" fmla="*/ 79457 h 1011398"/>
              <a:gd name="connsiteX5" fmla="*/ 3935896 w 6619756"/>
              <a:gd name="connsiteY5" fmla="*/ 79457 h 1011398"/>
              <a:gd name="connsiteX6" fmla="*/ 3909391 w 6619756"/>
              <a:gd name="connsiteY6" fmla="*/ 583040 h 1011398"/>
              <a:gd name="connsiteX7" fmla="*/ 4585252 w 6619756"/>
              <a:gd name="connsiteY7" fmla="*/ 516779 h 1011398"/>
              <a:gd name="connsiteX8" fmla="*/ 4611756 w 6619756"/>
              <a:gd name="connsiteY8" fmla="*/ 967353 h 1011398"/>
              <a:gd name="connsiteX9" fmla="*/ 5963478 w 6619756"/>
              <a:gd name="connsiteY9" fmla="*/ 967353 h 1011398"/>
              <a:gd name="connsiteX10" fmla="*/ 6228309 w 6619756"/>
              <a:gd name="connsiteY10" fmla="*/ 728814 h 1011398"/>
              <a:gd name="connsiteX11" fmla="*/ 6619756 w 6619756"/>
              <a:gd name="connsiteY11" fmla="*/ 848083 h 1011398"/>
              <a:gd name="connsiteX12" fmla="*/ 6403142 w 6619756"/>
              <a:gd name="connsiteY12" fmla="*/ 834831 h 1011398"/>
              <a:gd name="connsiteX0" fmla="*/ 0 w 6619756"/>
              <a:gd name="connsiteY0" fmla="*/ 79457 h 1011398"/>
              <a:gd name="connsiteX1" fmla="*/ 1987826 w 6619756"/>
              <a:gd name="connsiteY1" fmla="*/ 52953 h 1011398"/>
              <a:gd name="connsiteX2" fmla="*/ 2077856 w 6619756"/>
              <a:gd name="connsiteY2" fmla="*/ 609543 h 1011398"/>
              <a:gd name="connsiteX3" fmla="*/ 3296593 w 6619756"/>
              <a:gd name="connsiteY3" fmla="*/ 834831 h 1011398"/>
              <a:gd name="connsiteX4" fmla="*/ 3260035 w 6619756"/>
              <a:gd name="connsiteY4" fmla="*/ 79457 h 1011398"/>
              <a:gd name="connsiteX5" fmla="*/ 3935896 w 6619756"/>
              <a:gd name="connsiteY5" fmla="*/ 79457 h 1011398"/>
              <a:gd name="connsiteX6" fmla="*/ 3909391 w 6619756"/>
              <a:gd name="connsiteY6" fmla="*/ 583040 h 1011398"/>
              <a:gd name="connsiteX7" fmla="*/ 4585252 w 6619756"/>
              <a:gd name="connsiteY7" fmla="*/ 516779 h 1011398"/>
              <a:gd name="connsiteX8" fmla="*/ 4611756 w 6619756"/>
              <a:gd name="connsiteY8" fmla="*/ 967353 h 1011398"/>
              <a:gd name="connsiteX9" fmla="*/ 5963478 w 6619756"/>
              <a:gd name="connsiteY9" fmla="*/ 967353 h 1011398"/>
              <a:gd name="connsiteX10" fmla="*/ 6228309 w 6619756"/>
              <a:gd name="connsiteY10" fmla="*/ 728814 h 1011398"/>
              <a:gd name="connsiteX11" fmla="*/ 6619756 w 6619756"/>
              <a:gd name="connsiteY11" fmla="*/ 848083 h 1011398"/>
              <a:gd name="connsiteX12" fmla="*/ 6554636 w 6619756"/>
              <a:gd name="connsiteY12" fmla="*/ 887839 h 1011398"/>
              <a:gd name="connsiteX0" fmla="*/ 0 w 6554636"/>
              <a:gd name="connsiteY0" fmla="*/ 79457 h 1011398"/>
              <a:gd name="connsiteX1" fmla="*/ 1987826 w 6554636"/>
              <a:gd name="connsiteY1" fmla="*/ 52953 h 1011398"/>
              <a:gd name="connsiteX2" fmla="*/ 2077856 w 6554636"/>
              <a:gd name="connsiteY2" fmla="*/ 609543 h 1011398"/>
              <a:gd name="connsiteX3" fmla="*/ 3296593 w 6554636"/>
              <a:gd name="connsiteY3" fmla="*/ 834831 h 1011398"/>
              <a:gd name="connsiteX4" fmla="*/ 3260035 w 6554636"/>
              <a:gd name="connsiteY4" fmla="*/ 79457 h 1011398"/>
              <a:gd name="connsiteX5" fmla="*/ 3935896 w 6554636"/>
              <a:gd name="connsiteY5" fmla="*/ 79457 h 1011398"/>
              <a:gd name="connsiteX6" fmla="*/ 3909391 w 6554636"/>
              <a:gd name="connsiteY6" fmla="*/ 583040 h 1011398"/>
              <a:gd name="connsiteX7" fmla="*/ 4585252 w 6554636"/>
              <a:gd name="connsiteY7" fmla="*/ 516779 h 1011398"/>
              <a:gd name="connsiteX8" fmla="*/ 4611756 w 6554636"/>
              <a:gd name="connsiteY8" fmla="*/ 967353 h 1011398"/>
              <a:gd name="connsiteX9" fmla="*/ 5963478 w 6554636"/>
              <a:gd name="connsiteY9" fmla="*/ 967353 h 1011398"/>
              <a:gd name="connsiteX10" fmla="*/ 6228309 w 6554636"/>
              <a:gd name="connsiteY10" fmla="*/ 728814 h 1011398"/>
              <a:gd name="connsiteX11" fmla="*/ 6468263 w 6554636"/>
              <a:gd name="connsiteY11" fmla="*/ 821578 h 1011398"/>
              <a:gd name="connsiteX12" fmla="*/ 6554636 w 6554636"/>
              <a:gd name="connsiteY12" fmla="*/ 887839 h 1011398"/>
              <a:gd name="connsiteX0" fmla="*/ 0 w 6554636"/>
              <a:gd name="connsiteY0" fmla="*/ 628134 h 1560075"/>
              <a:gd name="connsiteX1" fmla="*/ 1987826 w 6554636"/>
              <a:gd name="connsiteY1" fmla="*/ 601630 h 1560075"/>
              <a:gd name="connsiteX2" fmla="*/ 2077856 w 6554636"/>
              <a:gd name="connsiteY2" fmla="*/ 1158220 h 1560075"/>
              <a:gd name="connsiteX3" fmla="*/ 3296593 w 6554636"/>
              <a:gd name="connsiteY3" fmla="*/ 1383508 h 1560075"/>
              <a:gd name="connsiteX4" fmla="*/ 3504754 w 6554636"/>
              <a:gd name="connsiteY4" fmla="*/ 18534 h 1560075"/>
              <a:gd name="connsiteX5" fmla="*/ 3935896 w 6554636"/>
              <a:gd name="connsiteY5" fmla="*/ 628134 h 1560075"/>
              <a:gd name="connsiteX6" fmla="*/ 3909391 w 6554636"/>
              <a:gd name="connsiteY6" fmla="*/ 1131717 h 1560075"/>
              <a:gd name="connsiteX7" fmla="*/ 4585252 w 6554636"/>
              <a:gd name="connsiteY7" fmla="*/ 1065456 h 1560075"/>
              <a:gd name="connsiteX8" fmla="*/ 4611756 w 6554636"/>
              <a:gd name="connsiteY8" fmla="*/ 1516030 h 1560075"/>
              <a:gd name="connsiteX9" fmla="*/ 5963478 w 6554636"/>
              <a:gd name="connsiteY9" fmla="*/ 1516030 h 1560075"/>
              <a:gd name="connsiteX10" fmla="*/ 6228309 w 6554636"/>
              <a:gd name="connsiteY10" fmla="*/ 1277491 h 1560075"/>
              <a:gd name="connsiteX11" fmla="*/ 6468263 w 6554636"/>
              <a:gd name="connsiteY11" fmla="*/ 1370255 h 1560075"/>
              <a:gd name="connsiteX12" fmla="*/ 6554636 w 6554636"/>
              <a:gd name="connsiteY12" fmla="*/ 1436516 h 1560075"/>
              <a:gd name="connsiteX0" fmla="*/ 0 w 6554636"/>
              <a:gd name="connsiteY0" fmla="*/ 684157 h 1616098"/>
              <a:gd name="connsiteX1" fmla="*/ 1987826 w 6554636"/>
              <a:gd name="connsiteY1" fmla="*/ 657653 h 1616098"/>
              <a:gd name="connsiteX2" fmla="*/ 2077856 w 6554636"/>
              <a:gd name="connsiteY2" fmla="*/ 1214243 h 1616098"/>
              <a:gd name="connsiteX3" fmla="*/ 3296593 w 6554636"/>
              <a:gd name="connsiteY3" fmla="*/ 1439531 h 1616098"/>
              <a:gd name="connsiteX4" fmla="*/ 3504754 w 6554636"/>
              <a:gd name="connsiteY4" fmla="*/ 74557 h 1616098"/>
              <a:gd name="connsiteX5" fmla="*/ 4029124 w 6554636"/>
              <a:gd name="connsiteY5" fmla="*/ 286592 h 1616098"/>
              <a:gd name="connsiteX6" fmla="*/ 3909391 w 6554636"/>
              <a:gd name="connsiteY6" fmla="*/ 1187740 h 1616098"/>
              <a:gd name="connsiteX7" fmla="*/ 4585252 w 6554636"/>
              <a:gd name="connsiteY7" fmla="*/ 1121479 h 1616098"/>
              <a:gd name="connsiteX8" fmla="*/ 4611756 w 6554636"/>
              <a:gd name="connsiteY8" fmla="*/ 1572053 h 1616098"/>
              <a:gd name="connsiteX9" fmla="*/ 5963478 w 6554636"/>
              <a:gd name="connsiteY9" fmla="*/ 1572053 h 1616098"/>
              <a:gd name="connsiteX10" fmla="*/ 6228309 w 6554636"/>
              <a:gd name="connsiteY10" fmla="*/ 1333514 h 1616098"/>
              <a:gd name="connsiteX11" fmla="*/ 6468263 w 6554636"/>
              <a:gd name="connsiteY11" fmla="*/ 1426278 h 1616098"/>
              <a:gd name="connsiteX12" fmla="*/ 6554636 w 6554636"/>
              <a:gd name="connsiteY12" fmla="*/ 1492539 h 1616098"/>
              <a:gd name="connsiteX0" fmla="*/ 0 w 6554636"/>
              <a:gd name="connsiteY0" fmla="*/ 1875151 h 2807092"/>
              <a:gd name="connsiteX1" fmla="*/ 1987826 w 6554636"/>
              <a:gd name="connsiteY1" fmla="*/ 1848647 h 2807092"/>
              <a:gd name="connsiteX2" fmla="*/ 2077856 w 6554636"/>
              <a:gd name="connsiteY2" fmla="*/ 2405237 h 2807092"/>
              <a:gd name="connsiteX3" fmla="*/ 3296593 w 6554636"/>
              <a:gd name="connsiteY3" fmla="*/ 2630525 h 2807092"/>
              <a:gd name="connsiteX4" fmla="*/ 3481448 w 6554636"/>
              <a:gd name="connsiteY4" fmla="*/ 19847 h 2807092"/>
              <a:gd name="connsiteX5" fmla="*/ 4029124 w 6554636"/>
              <a:gd name="connsiteY5" fmla="*/ 1477586 h 2807092"/>
              <a:gd name="connsiteX6" fmla="*/ 3909391 w 6554636"/>
              <a:gd name="connsiteY6" fmla="*/ 2378734 h 2807092"/>
              <a:gd name="connsiteX7" fmla="*/ 4585252 w 6554636"/>
              <a:gd name="connsiteY7" fmla="*/ 2312473 h 2807092"/>
              <a:gd name="connsiteX8" fmla="*/ 4611756 w 6554636"/>
              <a:gd name="connsiteY8" fmla="*/ 2763047 h 2807092"/>
              <a:gd name="connsiteX9" fmla="*/ 5963478 w 6554636"/>
              <a:gd name="connsiteY9" fmla="*/ 2763047 h 2807092"/>
              <a:gd name="connsiteX10" fmla="*/ 6228309 w 6554636"/>
              <a:gd name="connsiteY10" fmla="*/ 2524508 h 2807092"/>
              <a:gd name="connsiteX11" fmla="*/ 6468263 w 6554636"/>
              <a:gd name="connsiteY11" fmla="*/ 2617272 h 2807092"/>
              <a:gd name="connsiteX12" fmla="*/ 6554636 w 6554636"/>
              <a:gd name="connsiteY12" fmla="*/ 2683533 h 2807092"/>
              <a:gd name="connsiteX0" fmla="*/ 0 w 6554636"/>
              <a:gd name="connsiteY0" fmla="*/ 1859046 h 2790987"/>
              <a:gd name="connsiteX1" fmla="*/ 1987826 w 6554636"/>
              <a:gd name="connsiteY1" fmla="*/ 1832542 h 2790987"/>
              <a:gd name="connsiteX2" fmla="*/ 2077856 w 6554636"/>
              <a:gd name="connsiteY2" fmla="*/ 2389132 h 2790987"/>
              <a:gd name="connsiteX3" fmla="*/ 3249979 w 6554636"/>
              <a:gd name="connsiteY3" fmla="*/ 1925307 h 2790987"/>
              <a:gd name="connsiteX4" fmla="*/ 3481448 w 6554636"/>
              <a:gd name="connsiteY4" fmla="*/ 3742 h 2790987"/>
              <a:gd name="connsiteX5" fmla="*/ 4029124 w 6554636"/>
              <a:gd name="connsiteY5" fmla="*/ 1461481 h 2790987"/>
              <a:gd name="connsiteX6" fmla="*/ 3909391 w 6554636"/>
              <a:gd name="connsiteY6" fmla="*/ 2362629 h 2790987"/>
              <a:gd name="connsiteX7" fmla="*/ 4585252 w 6554636"/>
              <a:gd name="connsiteY7" fmla="*/ 2296368 h 2790987"/>
              <a:gd name="connsiteX8" fmla="*/ 4611756 w 6554636"/>
              <a:gd name="connsiteY8" fmla="*/ 2746942 h 2790987"/>
              <a:gd name="connsiteX9" fmla="*/ 5963478 w 6554636"/>
              <a:gd name="connsiteY9" fmla="*/ 2746942 h 2790987"/>
              <a:gd name="connsiteX10" fmla="*/ 6228309 w 6554636"/>
              <a:gd name="connsiteY10" fmla="*/ 2508403 h 2790987"/>
              <a:gd name="connsiteX11" fmla="*/ 6468263 w 6554636"/>
              <a:gd name="connsiteY11" fmla="*/ 2601167 h 2790987"/>
              <a:gd name="connsiteX12" fmla="*/ 6554636 w 6554636"/>
              <a:gd name="connsiteY12" fmla="*/ 2667428 h 2790987"/>
              <a:gd name="connsiteX0" fmla="*/ 0 w 6554636"/>
              <a:gd name="connsiteY0" fmla="*/ 1859046 h 2747977"/>
              <a:gd name="connsiteX1" fmla="*/ 1987826 w 6554636"/>
              <a:gd name="connsiteY1" fmla="*/ 1832542 h 2747977"/>
              <a:gd name="connsiteX2" fmla="*/ 2077856 w 6554636"/>
              <a:gd name="connsiteY2" fmla="*/ 2389132 h 2747977"/>
              <a:gd name="connsiteX3" fmla="*/ 3249979 w 6554636"/>
              <a:gd name="connsiteY3" fmla="*/ 1925307 h 2747977"/>
              <a:gd name="connsiteX4" fmla="*/ 3481448 w 6554636"/>
              <a:gd name="connsiteY4" fmla="*/ 3742 h 2747977"/>
              <a:gd name="connsiteX5" fmla="*/ 4029124 w 6554636"/>
              <a:gd name="connsiteY5" fmla="*/ 1461481 h 2747977"/>
              <a:gd name="connsiteX6" fmla="*/ 3909391 w 6554636"/>
              <a:gd name="connsiteY6" fmla="*/ 2362629 h 2747977"/>
              <a:gd name="connsiteX7" fmla="*/ 4585252 w 6554636"/>
              <a:gd name="connsiteY7" fmla="*/ 2296368 h 2747977"/>
              <a:gd name="connsiteX8" fmla="*/ 4611756 w 6554636"/>
              <a:gd name="connsiteY8" fmla="*/ 2746942 h 2747977"/>
              <a:gd name="connsiteX9" fmla="*/ 5986785 w 6554636"/>
              <a:gd name="connsiteY9" fmla="*/ 2150594 h 2747977"/>
              <a:gd name="connsiteX10" fmla="*/ 6228309 w 6554636"/>
              <a:gd name="connsiteY10" fmla="*/ 2508403 h 2747977"/>
              <a:gd name="connsiteX11" fmla="*/ 6468263 w 6554636"/>
              <a:gd name="connsiteY11" fmla="*/ 2601167 h 2747977"/>
              <a:gd name="connsiteX12" fmla="*/ 6554636 w 6554636"/>
              <a:gd name="connsiteY12" fmla="*/ 2667428 h 2747977"/>
              <a:gd name="connsiteX0" fmla="*/ 0 w 6554636"/>
              <a:gd name="connsiteY0" fmla="*/ 1859046 h 2747977"/>
              <a:gd name="connsiteX1" fmla="*/ 1987826 w 6554636"/>
              <a:gd name="connsiteY1" fmla="*/ 1832542 h 2747977"/>
              <a:gd name="connsiteX2" fmla="*/ 2077856 w 6554636"/>
              <a:gd name="connsiteY2" fmla="*/ 2389132 h 2747977"/>
              <a:gd name="connsiteX3" fmla="*/ 3249979 w 6554636"/>
              <a:gd name="connsiteY3" fmla="*/ 1925307 h 2747977"/>
              <a:gd name="connsiteX4" fmla="*/ 3481448 w 6554636"/>
              <a:gd name="connsiteY4" fmla="*/ 3742 h 2747977"/>
              <a:gd name="connsiteX5" fmla="*/ 4029124 w 6554636"/>
              <a:gd name="connsiteY5" fmla="*/ 1461481 h 2747977"/>
              <a:gd name="connsiteX6" fmla="*/ 3909391 w 6554636"/>
              <a:gd name="connsiteY6" fmla="*/ 2362629 h 2747977"/>
              <a:gd name="connsiteX7" fmla="*/ 4585252 w 6554636"/>
              <a:gd name="connsiteY7" fmla="*/ 2296368 h 2747977"/>
              <a:gd name="connsiteX8" fmla="*/ 4611756 w 6554636"/>
              <a:gd name="connsiteY8" fmla="*/ 2746942 h 2747977"/>
              <a:gd name="connsiteX9" fmla="*/ 5986785 w 6554636"/>
              <a:gd name="connsiteY9" fmla="*/ 2150594 h 2747977"/>
              <a:gd name="connsiteX10" fmla="*/ 6298229 w 6554636"/>
              <a:gd name="connsiteY10" fmla="*/ 2190351 h 2747977"/>
              <a:gd name="connsiteX11" fmla="*/ 6468263 w 6554636"/>
              <a:gd name="connsiteY11" fmla="*/ 2601167 h 2747977"/>
              <a:gd name="connsiteX12" fmla="*/ 6554636 w 6554636"/>
              <a:gd name="connsiteY12" fmla="*/ 2667428 h 2747977"/>
              <a:gd name="connsiteX0" fmla="*/ 0 w 6554636"/>
              <a:gd name="connsiteY0" fmla="*/ 1859046 h 2747977"/>
              <a:gd name="connsiteX1" fmla="*/ 1987826 w 6554636"/>
              <a:gd name="connsiteY1" fmla="*/ 1832542 h 2747977"/>
              <a:gd name="connsiteX2" fmla="*/ 2077856 w 6554636"/>
              <a:gd name="connsiteY2" fmla="*/ 2389132 h 2747977"/>
              <a:gd name="connsiteX3" fmla="*/ 3249979 w 6554636"/>
              <a:gd name="connsiteY3" fmla="*/ 1925307 h 2747977"/>
              <a:gd name="connsiteX4" fmla="*/ 3481448 w 6554636"/>
              <a:gd name="connsiteY4" fmla="*/ 3742 h 2747977"/>
              <a:gd name="connsiteX5" fmla="*/ 4029124 w 6554636"/>
              <a:gd name="connsiteY5" fmla="*/ 1461481 h 2747977"/>
              <a:gd name="connsiteX6" fmla="*/ 3909391 w 6554636"/>
              <a:gd name="connsiteY6" fmla="*/ 2362629 h 2747977"/>
              <a:gd name="connsiteX7" fmla="*/ 4585252 w 6554636"/>
              <a:gd name="connsiteY7" fmla="*/ 2296368 h 2747977"/>
              <a:gd name="connsiteX8" fmla="*/ 4611756 w 6554636"/>
              <a:gd name="connsiteY8" fmla="*/ 2746942 h 2747977"/>
              <a:gd name="connsiteX9" fmla="*/ 5986785 w 6554636"/>
              <a:gd name="connsiteY9" fmla="*/ 2150594 h 2747977"/>
              <a:gd name="connsiteX10" fmla="*/ 6298229 w 6554636"/>
              <a:gd name="connsiteY10" fmla="*/ 2190351 h 2747977"/>
              <a:gd name="connsiteX11" fmla="*/ 6433303 w 6554636"/>
              <a:gd name="connsiteY11" fmla="*/ 2177097 h 2747977"/>
              <a:gd name="connsiteX12" fmla="*/ 6554636 w 6554636"/>
              <a:gd name="connsiteY12" fmla="*/ 2667428 h 2747977"/>
              <a:gd name="connsiteX0" fmla="*/ 0 w 6433303"/>
              <a:gd name="connsiteY0" fmla="*/ 1859046 h 2747977"/>
              <a:gd name="connsiteX1" fmla="*/ 1987826 w 6433303"/>
              <a:gd name="connsiteY1" fmla="*/ 1832542 h 2747977"/>
              <a:gd name="connsiteX2" fmla="*/ 2077856 w 6433303"/>
              <a:gd name="connsiteY2" fmla="*/ 2389132 h 2747977"/>
              <a:gd name="connsiteX3" fmla="*/ 3249979 w 6433303"/>
              <a:gd name="connsiteY3" fmla="*/ 1925307 h 2747977"/>
              <a:gd name="connsiteX4" fmla="*/ 3481448 w 6433303"/>
              <a:gd name="connsiteY4" fmla="*/ 3742 h 2747977"/>
              <a:gd name="connsiteX5" fmla="*/ 4029124 w 6433303"/>
              <a:gd name="connsiteY5" fmla="*/ 1461481 h 2747977"/>
              <a:gd name="connsiteX6" fmla="*/ 3909391 w 6433303"/>
              <a:gd name="connsiteY6" fmla="*/ 2362629 h 2747977"/>
              <a:gd name="connsiteX7" fmla="*/ 4585252 w 6433303"/>
              <a:gd name="connsiteY7" fmla="*/ 2296368 h 2747977"/>
              <a:gd name="connsiteX8" fmla="*/ 4611756 w 6433303"/>
              <a:gd name="connsiteY8" fmla="*/ 2746942 h 2747977"/>
              <a:gd name="connsiteX9" fmla="*/ 5986785 w 6433303"/>
              <a:gd name="connsiteY9" fmla="*/ 2150594 h 2747977"/>
              <a:gd name="connsiteX10" fmla="*/ 6298229 w 6433303"/>
              <a:gd name="connsiteY10" fmla="*/ 2190351 h 2747977"/>
              <a:gd name="connsiteX11" fmla="*/ 6433303 w 6433303"/>
              <a:gd name="connsiteY11" fmla="*/ 2177097 h 2747977"/>
              <a:gd name="connsiteX0" fmla="*/ 0 w 6491570"/>
              <a:gd name="connsiteY0" fmla="*/ 1859046 h 2747977"/>
              <a:gd name="connsiteX1" fmla="*/ 1987826 w 6491570"/>
              <a:gd name="connsiteY1" fmla="*/ 1832542 h 2747977"/>
              <a:gd name="connsiteX2" fmla="*/ 2077856 w 6491570"/>
              <a:gd name="connsiteY2" fmla="*/ 2389132 h 2747977"/>
              <a:gd name="connsiteX3" fmla="*/ 3249979 w 6491570"/>
              <a:gd name="connsiteY3" fmla="*/ 1925307 h 2747977"/>
              <a:gd name="connsiteX4" fmla="*/ 3481448 w 6491570"/>
              <a:gd name="connsiteY4" fmla="*/ 3742 h 2747977"/>
              <a:gd name="connsiteX5" fmla="*/ 4029124 w 6491570"/>
              <a:gd name="connsiteY5" fmla="*/ 1461481 h 2747977"/>
              <a:gd name="connsiteX6" fmla="*/ 3909391 w 6491570"/>
              <a:gd name="connsiteY6" fmla="*/ 2362629 h 2747977"/>
              <a:gd name="connsiteX7" fmla="*/ 4585252 w 6491570"/>
              <a:gd name="connsiteY7" fmla="*/ 2296368 h 2747977"/>
              <a:gd name="connsiteX8" fmla="*/ 4611756 w 6491570"/>
              <a:gd name="connsiteY8" fmla="*/ 2746942 h 2747977"/>
              <a:gd name="connsiteX9" fmla="*/ 5986785 w 6491570"/>
              <a:gd name="connsiteY9" fmla="*/ 2150594 h 2747977"/>
              <a:gd name="connsiteX10" fmla="*/ 6298229 w 6491570"/>
              <a:gd name="connsiteY10" fmla="*/ 2190351 h 2747977"/>
              <a:gd name="connsiteX11" fmla="*/ 6491570 w 6491570"/>
              <a:gd name="connsiteY11" fmla="*/ 2150592 h 2747977"/>
              <a:gd name="connsiteX0" fmla="*/ 0 w 6491570"/>
              <a:gd name="connsiteY0" fmla="*/ 1859046 h 2576222"/>
              <a:gd name="connsiteX1" fmla="*/ 1987826 w 6491570"/>
              <a:gd name="connsiteY1" fmla="*/ 1832542 h 2576222"/>
              <a:gd name="connsiteX2" fmla="*/ 2077856 w 6491570"/>
              <a:gd name="connsiteY2" fmla="*/ 2389132 h 2576222"/>
              <a:gd name="connsiteX3" fmla="*/ 3249979 w 6491570"/>
              <a:gd name="connsiteY3" fmla="*/ 1925307 h 2576222"/>
              <a:gd name="connsiteX4" fmla="*/ 3481448 w 6491570"/>
              <a:gd name="connsiteY4" fmla="*/ 3742 h 2576222"/>
              <a:gd name="connsiteX5" fmla="*/ 4029124 w 6491570"/>
              <a:gd name="connsiteY5" fmla="*/ 1461481 h 2576222"/>
              <a:gd name="connsiteX6" fmla="*/ 3909391 w 6491570"/>
              <a:gd name="connsiteY6" fmla="*/ 2362629 h 2576222"/>
              <a:gd name="connsiteX7" fmla="*/ 4585252 w 6491570"/>
              <a:gd name="connsiteY7" fmla="*/ 2296368 h 2576222"/>
              <a:gd name="connsiteX8" fmla="*/ 5031276 w 6491570"/>
              <a:gd name="connsiteY8" fmla="*/ 2574664 h 2576222"/>
              <a:gd name="connsiteX9" fmla="*/ 5986785 w 6491570"/>
              <a:gd name="connsiteY9" fmla="*/ 2150594 h 2576222"/>
              <a:gd name="connsiteX10" fmla="*/ 6298229 w 6491570"/>
              <a:gd name="connsiteY10" fmla="*/ 2190351 h 2576222"/>
              <a:gd name="connsiteX11" fmla="*/ 6491570 w 6491570"/>
              <a:gd name="connsiteY11" fmla="*/ 2150592 h 2576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91570" h="2576222">
                <a:moveTo>
                  <a:pt x="0" y="1859046"/>
                </a:moveTo>
                <a:cubicBezTo>
                  <a:pt x="830469" y="1913159"/>
                  <a:pt x="1641517" y="1744194"/>
                  <a:pt x="1987826" y="1832542"/>
                </a:cubicBezTo>
                <a:cubicBezTo>
                  <a:pt x="2334135" y="1920890"/>
                  <a:pt x="1867497" y="2373671"/>
                  <a:pt x="2077856" y="2389132"/>
                </a:cubicBezTo>
                <a:cubicBezTo>
                  <a:pt x="2288215" y="2404593"/>
                  <a:pt x="3016047" y="2322872"/>
                  <a:pt x="3249979" y="1925307"/>
                </a:cubicBezTo>
                <a:cubicBezTo>
                  <a:pt x="3483911" y="1527742"/>
                  <a:pt x="3351591" y="81046"/>
                  <a:pt x="3481448" y="3742"/>
                </a:cubicBezTo>
                <a:cubicBezTo>
                  <a:pt x="3611305" y="-73562"/>
                  <a:pt x="3957800" y="1068333"/>
                  <a:pt x="4029124" y="1461481"/>
                </a:cubicBezTo>
                <a:cubicBezTo>
                  <a:pt x="4100448" y="1854629"/>
                  <a:pt x="3816703" y="2223481"/>
                  <a:pt x="3909391" y="2362629"/>
                </a:cubicBezTo>
                <a:cubicBezTo>
                  <a:pt x="4002079" y="2501777"/>
                  <a:pt x="4398271" y="2261029"/>
                  <a:pt x="4585252" y="2296368"/>
                </a:cubicBezTo>
                <a:cubicBezTo>
                  <a:pt x="4772233" y="2331707"/>
                  <a:pt x="4797687" y="2598960"/>
                  <a:pt x="5031276" y="2574664"/>
                </a:cubicBezTo>
                <a:cubicBezTo>
                  <a:pt x="5264865" y="2550368"/>
                  <a:pt x="5775626" y="2214646"/>
                  <a:pt x="5986785" y="2150594"/>
                </a:cubicBezTo>
                <a:cubicBezTo>
                  <a:pt x="6197944" y="2086542"/>
                  <a:pt x="6214098" y="2190351"/>
                  <a:pt x="6298229" y="2190351"/>
                </a:cubicBezTo>
                <a:cubicBezTo>
                  <a:pt x="6382360" y="2190351"/>
                  <a:pt x="6491570" y="2150592"/>
                  <a:pt x="6491570" y="2150592"/>
                </a:cubicBez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381000" y="4114800"/>
            <a:ext cx="0" cy="1828800"/>
          </a:xfrm>
          <a:prstGeom prst="straightConnector1">
            <a:avLst/>
          </a:prstGeom>
          <a:solidFill>
            <a:srgbClr val="009999"/>
          </a:solidFill>
          <a:ln w="12700" cap="flat" cmpd="sng" algn="ctr">
            <a:solidFill>
              <a:srgbClr val="000000"/>
            </a:solidFill>
            <a:prstDash val="sysDot"/>
            <a:round/>
            <a:headEnd type="triangle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200" y="4800600"/>
                <a:ext cx="7841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4800600"/>
                <a:ext cx="784125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>
            <a:stCxn id="4" idx="1"/>
          </p:cNvCxnSpPr>
          <p:nvPr/>
        </p:nvCxnSpPr>
        <p:spPr bwMode="auto">
          <a:xfrm>
            <a:off x="609600" y="6248400"/>
            <a:ext cx="3810000" cy="0"/>
          </a:xfrm>
          <a:prstGeom prst="straightConnector1">
            <a:avLst/>
          </a:prstGeom>
          <a:solidFill>
            <a:srgbClr val="009999"/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>
            <a:endCxn id="4" idx="3"/>
          </p:cNvCxnSpPr>
          <p:nvPr/>
        </p:nvCxnSpPr>
        <p:spPr bwMode="auto">
          <a:xfrm>
            <a:off x="4419600" y="6248400"/>
            <a:ext cx="3581400" cy="0"/>
          </a:xfrm>
          <a:prstGeom prst="straightConnector1">
            <a:avLst/>
          </a:prstGeom>
          <a:solidFill>
            <a:srgbClr val="009999"/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/>
          <p:cNvCxnSpPr>
            <a:stCxn id="4" idx="1"/>
            <a:endCxn id="53" idx="4"/>
          </p:cNvCxnSpPr>
          <p:nvPr/>
        </p:nvCxnSpPr>
        <p:spPr bwMode="auto">
          <a:xfrm flipV="1">
            <a:off x="609600" y="4223155"/>
            <a:ext cx="3959103" cy="2025245"/>
          </a:xfrm>
          <a:prstGeom prst="straightConnector1">
            <a:avLst/>
          </a:prstGeom>
          <a:solidFill>
            <a:srgbClr val="009999"/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>
            <a:stCxn id="53" idx="4"/>
            <a:endCxn id="4" idx="3"/>
          </p:cNvCxnSpPr>
          <p:nvPr/>
        </p:nvCxnSpPr>
        <p:spPr bwMode="auto">
          <a:xfrm>
            <a:off x="4568703" y="4223155"/>
            <a:ext cx="3432297" cy="2025245"/>
          </a:xfrm>
          <a:prstGeom prst="straightConnector1">
            <a:avLst/>
          </a:prstGeom>
          <a:solidFill>
            <a:srgbClr val="009999"/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5406903" y="3581400"/>
                <a:ext cx="3737097" cy="1355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At least on segment must deviate from its mean by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rad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6903" y="3581400"/>
                <a:ext cx="3737097" cy="1355051"/>
              </a:xfrm>
              <a:prstGeom prst="rect">
                <a:avLst/>
              </a:prstGeom>
              <a:blipFill>
                <a:blip r:embed="rId4"/>
                <a:stretch>
                  <a:fillRect l="-2610" t="-3153" r="-1631" b="-3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86444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sz="3200" dirty="0"/>
              <a:t>Side to side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2286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To compare the maximum side to side length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with point to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Use chaining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b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−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1/2</m:t>
                          </m:r>
                        </m:sup>
                      </m:sSubSup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2286000"/>
              </a:xfrm>
              <a:prstGeom prst="rect">
                <a:avLst/>
              </a:prstGeom>
              <a:blipFill>
                <a:blip r:embed="rId2"/>
                <a:stretch>
                  <a:fillRect l="-1333" t="-2667" r="-18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 bwMode="auto">
          <a:xfrm>
            <a:off x="609600" y="4002156"/>
            <a:ext cx="7391400" cy="27432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2133600" y="5221356"/>
            <a:ext cx="4419600" cy="762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1295400" y="5297556"/>
            <a:ext cx="838200" cy="685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1371600" y="4687956"/>
            <a:ext cx="762000" cy="6096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553200" y="5221356"/>
            <a:ext cx="627063" cy="7620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6553200" y="4687956"/>
            <a:ext cx="703263" cy="533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H="1">
            <a:off x="990600" y="5983356"/>
            <a:ext cx="304800" cy="3810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H="1" flipV="1">
            <a:off x="990600" y="5754756"/>
            <a:ext cx="304801" cy="2286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990600" y="4687956"/>
            <a:ext cx="3810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H="1" flipV="1">
            <a:off x="990600" y="4383156"/>
            <a:ext cx="3810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7162800" y="5983356"/>
            <a:ext cx="4572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V="1">
            <a:off x="7180263" y="5678556"/>
            <a:ext cx="439737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7239000" y="4687956"/>
            <a:ext cx="3810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7256463" y="4383156"/>
            <a:ext cx="363537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609600" y="4992756"/>
            <a:ext cx="381000" cy="2286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H="1" flipV="1">
            <a:off x="609600" y="48403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H="1">
            <a:off x="609600" y="43831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H="1" flipV="1">
            <a:off x="609600" y="4078356"/>
            <a:ext cx="3810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H="1">
            <a:off x="609600" y="6364356"/>
            <a:ext cx="381000" cy="2286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H="1" flipV="1">
            <a:off x="609600" y="62119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H="1">
            <a:off x="609600" y="57547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H="1" flipV="1">
            <a:off x="609600" y="5449956"/>
            <a:ext cx="3810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7620000" y="4992756"/>
            <a:ext cx="381000" cy="2286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V="1">
            <a:off x="7620000" y="48403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7620000" y="43831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7620000" y="4078356"/>
            <a:ext cx="3810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7620000" y="6288156"/>
            <a:ext cx="381000" cy="2286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flipV="1">
            <a:off x="7620000" y="61357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>
            <a:off x="7620000" y="5678556"/>
            <a:ext cx="381000" cy="1524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flipV="1">
            <a:off x="7620000" y="5373756"/>
            <a:ext cx="381000" cy="304800"/>
          </a:xfrm>
          <a:prstGeom prst="line">
            <a:avLst/>
          </a:prstGeom>
          <a:solidFill>
            <a:srgbClr val="009999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10934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sz="3200" dirty="0"/>
              <a:t>Side to side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1676399"/>
                <a:ext cx="9144000" cy="27281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To compare the minimum side to side length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with point to point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Split up path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b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≤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func>
                        <m:func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lim>
                          </m:limLow>
                        </m:fName>
                        <m:e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bSup>
                        </m:e>
                      </m:func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1/2</m:t>
                          </m:r>
                        </m:sup>
                      </m:sSubSup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399"/>
                <a:ext cx="9144000" cy="2728107"/>
              </a:xfrm>
              <a:prstGeom prst="rect">
                <a:avLst/>
              </a:prstGeom>
              <a:blipFill>
                <a:blip r:embed="rId2"/>
                <a:stretch>
                  <a:fillRect l="-1333" t="-2232" r="-133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 bwMode="auto">
          <a:xfrm>
            <a:off x="609600" y="4343400"/>
            <a:ext cx="7391400" cy="22098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447800" y="4648200"/>
            <a:ext cx="5943600" cy="16002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8" name="Parallelogram 7"/>
          <p:cNvSpPr/>
          <p:nvPr/>
        </p:nvSpPr>
        <p:spPr bwMode="auto">
          <a:xfrm rot="5400000">
            <a:off x="647700" y="4457700"/>
            <a:ext cx="762000" cy="838200"/>
          </a:xfrm>
          <a:prstGeom prst="parallelogram">
            <a:avLst/>
          </a:prstGeom>
          <a:solidFill>
            <a:srgbClr val="FF0000">
              <a:alpha val="54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47" name="Parallelogram 46"/>
          <p:cNvSpPr/>
          <p:nvPr/>
        </p:nvSpPr>
        <p:spPr bwMode="auto">
          <a:xfrm rot="5400000">
            <a:off x="7315200" y="5334000"/>
            <a:ext cx="762000" cy="609600"/>
          </a:xfrm>
          <a:prstGeom prst="parallelogram">
            <a:avLst/>
          </a:prstGeom>
          <a:solidFill>
            <a:srgbClr val="FF0000">
              <a:alpha val="54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13620" y="518909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266020" y="62484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80317" y="54218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Max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62000" y="47244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Max</a:t>
            </a:r>
          </a:p>
        </p:txBody>
      </p:sp>
      <p:sp>
        <p:nvSpPr>
          <p:cNvPr id="53" name="Freeform 7"/>
          <p:cNvSpPr/>
          <p:nvPr/>
        </p:nvSpPr>
        <p:spPr bwMode="auto">
          <a:xfrm>
            <a:off x="609599" y="4186017"/>
            <a:ext cx="7453933" cy="1616098"/>
          </a:xfrm>
          <a:custGeom>
            <a:avLst/>
            <a:gdLst>
              <a:gd name="connsiteX0" fmla="*/ 0 w 6085186"/>
              <a:gd name="connsiteY0" fmla="*/ 932173 h 1905849"/>
              <a:gd name="connsiteX1" fmla="*/ 1987826 w 6085186"/>
              <a:gd name="connsiteY1" fmla="*/ 905669 h 1905849"/>
              <a:gd name="connsiteX2" fmla="*/ 1961322 w 6085186"/>
              <a:gd name="connsiteY2" fmla="*/ 123790 h 1905849"/>
              <a:gd name="connsiteX3" fmla="*/ 3273287 w 6085186"/>
              <a:gd name="connsiteY3" fmla="*/ 84034 h 1905849"/>
              <a:gd name="connsiteX4" fmla="*/ 3260035 w 6085186"/>
              <a:gd name="connsiteY4" fmla="*/ 932173 h 1905849"/>
              <a:gd name="connsiteX5" fmla="*/ 3935896 w 6085186"/>
              <a:gd name="connsiteY5" fmla="*/ 932173 h 1905849"/>
              <a:gd name="connsiteX6" fmla="*/ 3909391 w 6085186"/>
              <a:gd name="connsiteY6" fmla="*/ 1435756 h 1905849"/>
              <a:gd name="connsiteX7" fmla="*/ 4585252 w 6085186"/>
              <a:gd name="connsiteY7" fmla="*/ 1369495 h 1905849"/>
              <a:gd name="connsiteX8" fmla="*/ 4611756 w 6085186"/>
              <a:gd name="connsiteY8" fmla="*/ 1820069 h 1905849"/>
              <a:gd name="connsiteX9" fmla="*/ 5963478 w 6085186"/>
              <a:gd name="connsiteY9" fmla="*/ 1820069 h 1905849"/>
              <a:gd name="connsiteX10" fmla="*/ 5936974 w 6085186"/>
              <a:gd name="connsiteY10" fmla="*/ 932173 h 1905849"/>
              <a:gd name="connsiteX11" fmla="*/ 5221356 w 6085186"/>
              <a:gd name="connsiteY11" fmla="*/ 945425 h 1905849"/>
              <a:gd name="connsiteX12" fmla="*/ 5261113 w 6085186"/>
              <a:gd name="connsiteY12" fmla="*/ 945425 h 1905849"/>
              <a:gd name="connsiteX0" fmla="*/ 0 w 6554634"/>
              <a:gd name="connsiteY0" fmla="*/ 932173 h 1905849"/>
              <a:gd name="connsiteX1" fmla="*/ 1987826 w 6554634"/>
              <a:gd name="connsiteY1" fmla="*/ 905669 h 1905849"/>
              <a:gd name="connsiteX2" fmla="*/ 1961322 w 6554634"/>
              <a:gd name="connsiteY2" fmla="*/ 123790 h 1905849"/>
              <a:gd name="connsiteX3" fmla="*/ 3273287 w 6554634"/>
              <a:gd name="connsiteY3" fmla="*/ 84034 h 1905849"/>
              <a:gd name="connsiteX4" fmla="*/ 3260035 w 6554634"/>
              <a:gd name="connsiteY4" fmla="*/ 932173 h 1905849"/>
              <a:gd name="connsiteX5" fmla="*/ 3935896 w 6554634"/>
              <a:gd name="connsiteY5" fmla="*/ 932173 h 1905849"/>
              <a:gd name="connsiteX6" fmla="*/ 3909391 w 6554634"/>
              <a:gd name="connsiteY6" fmla="*/ 1435756 h 1905849"/>
              <a:gd name="connsiteX7" fmla="*/ 4585252 w 6554634"/>
              <a:gd name="connsiteY7" fmla="*/ 1369495 h 1905849"/>
              <a:gd name="connsiteX8" fmla="*/ 4611756 w 6554634"/>
              <a:gd name="connsiteY8" fmla="*/ 1820069 h 1905849"/>
              <a:gd name="connsiteX9" fmla="*/ 5963478 w 6554634"/>
              <a:gd name="connsiteY9" fmla="*/ 1820069 h 1905849"/>
              <a:gd name="connsiteX10" fmla="*/ 5936974 w 6554634"/>
              <a:gd name="connsiteY10" fmla="*/ 932173 h 1905849"/>
              <a:gd name="connsiteX11" fmla="*/ 5221356 w 6554634"/>
              <a:gd name="connsiteY11" fmla="*/ 945425 h 1905849"/>
              <a:gd name="connsiteX12" fmla="*/ 6554634 w 6554634"/>
              <a:gd name="connsiteY12" fmla="*/ 1753808 h 1905849"/>
              <a:gd name="connsiteX0" fmla="*/ 0 w 6619756"/>
              <a:gd name="connsiteY0" fmla="*/ 932173 h 1905849"/>
              <a:gd name="connsiteX1" fmla="*/ 1987826 w 6619756"/>
              <a:gd name="connsiteY1" fmla="*/ 905669 h 1905849"/>
              <a:gd name="connsiteX2" fmla="*/ 1961322 w 6619756"/>
              <a:gd name="connsiteY2" fmla="*/ 123790 h 1905849"/>
              <a:gd name="connsiteX3" fmla="*/ 3273287 w 6619756"/>
              <a:gd name="connsiteY3" fmla="*/ 84034 h 1905849"/>
              <a:gd name="connsiteX4" fmla="*/ 3260035 w 6619756"/>
              <a:gd name="connsiteY4" fmla="*/ 932173 h 1905849"/>
              <a:gd name="connsiteX5" fmla="*/ 3935896 w 6619756"/>
              <a:gd name="connsiteY5" fmla="*/ 932173 h 1905849"/>
              <a:gd name="connsiteX6" fmla="*/ 3909391 w 6619756"/>
              <a:gd name="connsiteY6" fmla="*/ 1435756 h 1905849"/>
              <a:gd name="connsiteX7" fmla="*/ 4585252 w 6619756"/>
              <a:gd name="connsiteY7" fmla="*/ 1369495 h 1905849"/>
              <a:gd name="connsiteX8" fmla="*/ 4611756 w 6619756"/>
              <a:gd name="connsiteY8" fmla="*/ 1820069 h 1905849"/>
              <a:gd name="connsiteX9" fmla="*/ 5963478 w 6619756"/>
              <a:gd name="connsiteY9" fmla="*/ 1820069 h 1905849"/>
              <a:gd name="connsiteX10" fmla="*/ 5936974 w 6619756"/>
              <a:gd name="connsiteY10" fmla="*/ 932173 h 1905849"/>
              <a:gd name="connsiteX11" fmla="*/ 6619756 w 6619756"/>
              <a:gd name="connsiteY11" fmla="*/ 1700799 h 1905849"/>
              <a:gd name="connsiteX12" fmla="*/ 6554634 w 6619756"/>
              <a:gd name="connsiteY12" fmla="*/ 1753808 h 1905849"/>
              <a:gd name="connsiteX0" fmla="*/ 0 w 6619756"/>
              <a:gd name="connsiteY0" fmla="*/ 932173 h 1864114"/>
              <a:gd name="connsiteX1" fmla="*/ 1987826 w 6619756"/>
              <a:gd name="connsiteY1" fmla="*/ 905669 h 1864114"/>
              <a:gd name="connsiteX2" fmla="*/ 1961322 w 6619756"/>
              <a:gd name="connsiteY2" fmla="*/ 123790 h 1864114"/>
              <a:gd name="connsiteX3" fmla="*/ 3273287 w 6619756"/>
              <a:gd name="connsiteY3" fmla="*/ 84034 h 1864114"/>
              <a:gd name="connsiteX4" fmla="*/ 3260035 w 6619756"/>
              <a:gd name="connsiteY4" fmla="*/ 932173 h 1864114"/>
              <a:gd name="connsiteX5" fmla="*/ 3935896 w 6619756"/>
              <a:gd name="connsiteY5" fmla="*/ 932173 h 1864114"/>
              <a:gd name="connsiteX6" fmla="*/ 3909391 w 6619756"/>
              <a:gd name="connsiteY6" fmla="*/ 1435756 h 1864114"/>
              <a:gd name="connsiteX7" fmla="*/ 4585252 w 6619756"/>
              <a:gd name="connsiteY7" fmla="*/ 1369495 h 1864114"/>
              <a:gd name="connsiteX8" fmla="*/ 4611756 w 6619756"/>
              <a:gd name="connsiteY8" fmla="*/ 1820069 h 1864114"/>
              <a:gd name="connsiteX9" fmla="*/ 5963478 w 6619756"/>
              <a:gd name="connsiteY9" fmla="*/ 1820069 h 1864114"/>
              <a:gd name="connsiteX10" fmla="*/ 6228309 w 6619756"/>
              <a:gd name="connsiteY10" fmla="*/ 1581530 h 1864114"/>
              <a:gd name="connsiteX11" fmla="*/ 6619756 w 6619756"/>
              <a:gd name="connsiteY11" fmla="*/ 1700799 h 1864114"/>
              <a:gd name="connsiteX12" fmla="*/ 6554634 w 6619756"/>
              <a:gd name="connsiteY12" fmla="*/ 1753808 h 1864114"/>
              <a:gd name="connsiteX0" fmla="*/ 0 w 6619756"/>
              <a:gd name="connsiteY0" fmla="*/ 854972 h 1786913"/>
              <a:gd name="connsiteX1" fmla="*/ 1987826 w 6619756"/>
              <a:gd name="connsiteY1" fmla="*/ 828468 h 1786913"/>
              <a:gd name="connsiteX2" fmla="*/ 2077856 w 6619756"/>
              <a:gd name="connsiteY2" fmla="*/ 1385058 h 1786913"/>
              <a:gd name="connsiteX3" fmla="*/ 3273287 w 6619756"/>
              <a:gd name="connsiteY3" fmla="*/ 6833 h 1786913"/>
              <a:gd name="connsiteX4" fmla="*/ 3260035 w 6619756"/>
              <a:gd name="connsiteY4" fmla="*/ 854972 h 1786913"/>
              <a:gd name="connsiteX5" fmla="*/ 3935896 w 6619756"/>
              <a:gd name="connsiteY5" fmla="*/ 854972 h 1786913"/>
              <a:gd name="connsiteX6" fmla="*/ 3909391 w 6619756"/>
              <a:gd name="connsiteY6" fmla="*/ 1358555 h 1786913"/>
              <a:gd name="connsiteX7" fmla="*/ 4585252 w 6619756"/>
              <a:gd name="connsiteY7" fmla="*/ 1292294 h 1786913"/>
              <a:gd name="connsiteX8" fmla="*/ 4611756 w 6619756"/>
              <a:gd name="connsiteY8" fmla="*/ 1742868 h 1786913"/>
              <a:gd name="connsiteX9" fmla="*/ 5963478 w 6619756"/>
              <a:gd name="connsiteY9" fmla="*/ 1742868 h 1786913"/>
              <a:gd name="connsiteX10" fmla="*/ 6228309 w 6619756"/>
              <a:gd name="connsiteY10" fmla="*/ 1504329 h 1786913"/>
              <a:gd name="connsiteX11" fmla="*/ 6619756 w 6619756"/>
              <a:gd name="connsiteY11" fmla="*/ 1623598 h 1786913"/>
              <a:gd name="connsiteX12" fmla="*/ 6554634 w 6619756"/>
              <a:gd name="connsiteY12" fmla="*/ 1676607 h 1786913"/>
              <a:gd name="connsiteX0" fmla="*/ 0 w 6619756"/>
              <a:gd name="connsiteY0" fmla="*/ 79457 h 1011398"/>
              <a:gd name="connsiteX1" fmla="*/ 1987826 w 6619756"/>
              <a:gd name="connsiteY1" fmla="*/ 52953 h 1011398"/>
              <a:gd name="connsiteX2" fmla="*/ 2077856 w 6619756"/>
              <a:gd name="connsiteY2" fmla="*/ 609543 h 1011398"/>
              <a:gd name="connsiteX3" fmla="*/ 3296593 w 6619756"/>
              <a:gd name="connsiteY3" fmla="*/ 834831 h 1011398"/>
              <a:gd name="connsiteX4" fmla="*/ 3260035 w 6619756"/>
              <a:gd name="connsiteY4" fmla="*/ 79457 h 1011398"/>
              <a:gd name="connsiteX5" fmla="*/ 3935896 w 6619756"/>
              <a:gd name="connsiteY5" fmla="*/ 79457 h 1011398"/>
              <a:gd name="connsiteX6" fmla="*/ 3909391 w 6619756"/>
              <a:gd name="connsiteY6" fmla="*/ 583040 h 1011398"/>
              <a:gd name="connsiteX7" fmla="*/ 4585252 w 6619756"/>
              <a:gd name="connsiteY7" fmla="*/ 516779 h 1011398"/>
              <a:gd name="connsiteX8" fmla="*/ 4611756 w 6619756"/>
              <a:gd name="connsiteY8" fmla="*/ 967353 h 1011398"/>
              <a:gd name="connsiteX9" fmla="*/ 5963478 w 6619756"/>
              <a:gd name="connsiteY9" fmla="*/ 967353 h 1011398"/>
              <a:gd name="connsiteX10" fmla="*/ 6228309 w 6619756"/>
              <a:gd name="connsiteY10" fmla="*/ 728814 h 1011398"/>
              <a:gd name="connsiteX11" fmla="*/ 6619756 w 6619756"/>
              <a:gd name="connsiteY11" fmla="*/ 848083 h 1011398"/>
              <a:gd name="connsiteX12" fmla="*/ 6554634 w 6619756"/>
              <a:gd name="connsiteY12" fmla="*/ 901092 h 1011398"/>
              <a:gd name="connsiteX0" fmla="*/ 0 w 6619756"/>
              <a:gd name="connsiteY0" fmla="*/ 79457 h 1011398"/>
              <a:gd name="connsiteX1" fmla="*/ 1987826 w 6619756"/>
              <a:gd name="connsiteY1" fmla="*/ 52953 h 1011398"/>
              <a:gd name="connsiteX2" fmla="*/ 2077856 w 6619756"/>
              <a:gd name="connsiteY2" fmla="*/ 609543 h 1011398"/>
              <a:gd name="connsiteX3" fmla="*/ 3296593 w 6619756"/>
              <a:gd name="connsiteY3" fmla="*/ 834831 h 1011398"/>
              <a:gd name="connsiteX4" fmla="*/ 3260035 w 6619756"/>
              <a:gd name="connsiteY4" fmla="*/ 79457 h 1011398"/>
              <a:gd name="connsiteX5" fmla="*/ 3935896 w 6619756"/>
              <a:gd name="connsiteY5" fmla="*/ 79457 h 1011398"/>
              <a:gd name="connsiteX6" fmla="*/ 3909391 w 6619756"/>
              <a:gd name="connsiteY6" fmla="*/ 583040 h 1011398"/>
              <a:gd name="connsiteX7" fmla="*/ 4585252 w 6619756"/>
              <a:gd name="connsiteY7" fmla="*/ 516779 h 1011398"/>
              <a:gd name="connsiteX8" fmla="*/ 4611756 w 6619756"/>
              <a:gd name="connsiteY8" fmla="*/ 967353 h 1011398"/>
              <a:gd name="connsiteX9" fmla="*/ 5963478 w 6619756"/>
              <a:gd name="connsiteY9" fmla="*/ 967353 h 1011398"/>
              <a:gd name="connsiteX10" fmla="*/ 6228309 w 6619756"/>
              <a:gd name="connsiteY10" fmla="*/ 728814 h 1011398"/>
              <a:gd name="connsiteX11" fmla="*/ 6619756 w 6619756"/>
              <a:gd name="connsiteY11" fmla="*/ 848083 h 1011398"/>
              <a:gd name="connsiteX12" fmla="*/ 6403142 w 6619756"/>
              <a:gd name="connsiteY12" fmla="*/ 834831 h 1011398"/>
              <a:gd name="connsiteX0" fmla="*/ 0 w 6619756"/>
              <a:gd name="connsiteY0" fmla="*/ 79457 h 1011398"/>
              <a:gd name="connsiteX1" fmla="*/ 1987826 w 6619756"/>
              <a:gd name="connsiteY1" fmla="*/ 52953 h 1011398"/>
              <a:gd name="connsiteX2" fmla="*/ 2077856 w 6619756"/>
              <a:gd name="connsiteY2" fmla="*/ 609543 h 1011398"/>
              <a:gd name="connsiteX3" fmla="*/ 3296593 w 6619756"/>
              <a:gd name="connsiteY3" fmla="*/ 834831 h 1011398"/>
              <a:gd name="connsiteX4" fmla="*/ 3260035 w 6619756"/>
              <a:gd name="connsiteY4" fmla="*/ 79457 h 1011398"/>
              <a:gd name="connsiteX5" fmla="*/ 3935896 w 6619756"/>
              <a:gd name="connsiteY5" fmla="*/ 79457 h 1011398"/>
              <a:gd name="connsiteX6" fmla="*/ 3909391 w 6619756"/>
              <a:gd name="connsiteY6" fmla="*/ 583040 h 1011398"/>
              <a:gd name="connsiteX7" fmla="*/ 4585252 w 6619756"/>
              <a:gd name="connsiteY7" fmla="*/ 516779 h 1011398"/>
              <a:gd name="connsiteX8" fmla="*/ 4611756 w 6619756"/>
              <a:gd name="connsiteY8" fmla="*/ 967353 h 1011398"/>
              <a:gd name="connsiteX9" fmla="*/ 5963478 w 6619756"/>
              <a:gd name="connsiteY9" fmla="*/ 967353 h 1011398"/>
              <a:gd name="connsiteX10" fmla="*/ 6228309 w 6619756"/>
              <a:gd name="connsiteY10" fmla="*/ 728814 h 1011398"/>
              <a:gd name="connsiteX11" fmla="*/ 6619756 w 6619756"/>
              <a:gd name="connsiteY11" fmla="*/ 848083 h 1011398"/>
              <a:gd name="connsiteX12" fmla="*/ 6554636 w 6619756"/>
              <a:gd name="connsiteY12" fmla="*/ 887839 h 1011398"/>
              <a:gd name="connsiteX0" fmla="*/ 0 w 6554636"/>
              <a:gd name="connsiteY0" fmla="*/ 79457 h 1011398"/>
              <a:gd name="connsiteX1" fmla="*/ 1987826 w 6554636"/>
              <a:gd name="connsiteY1" fmla="*/ 52953 h 1011398"/>
              <a:gd name="connsiteX2" fmla="*/ 2077856 w 6554636"/>
              <a:gd name="connsiteY2" fmla="*/ 609543 h 1011398"/>
              <a:gd name="connsiteX3" fmla="*/ 3296593 w 6554636"/>
              <a:gd name="connsiteY3" fmla="*/ 834831 h 1011398"/>
              <a:gd name="connsiteX4" fmla="*/ 3260035 w 6554636"/>
              <a:gd name="connsiteY4" fmla="*/ 79457 h 1011398"/>
              <a:gd name="connsiteX5" fmla="*/ 3935896 w 6554636"/>
              <a:gd name="connsiteY5" fmla="*/ 79457 h 1011398"/>
              <a:gd name="connsiteX6" fmla="*/ 3909391 w 6554636"/>
              <a:gd name="connsiteY6" fmla="*/ 583040 h 1011398"/>
              <a:gd name="connsiteX7" fmla="*/ 4585252 w 6554636"/>
              <a:gd name="connsiteY7" fmla="*/ 516779 h 1011398"/>
              <a:gd name="connsiteX8" fmla="*/ 4611756 w 6554636"/>
              <a:gd name="connsiteY8" fmla="*/ 967353 h 1011398"/>
              <a:gd name="connsiteX9" fmla="*/ 5963478 w 6554636"/>
              <a:gd name="connsiteY9" fmla="*/ 967353 h 1011398"/>
              <a:gd name="connsiteX10" fmla="*/ 6228309 w 6554636"/>
              <a:gd name="connsiteY10" fmla="*/ 728814 h 1011398"/>
              <a:gd name="connsiteX11" fmla="*/ 6468263 w 6554636"/>
              <a:gd name="connsiteY11" fmla="*/ 821578 h 1011398"/>
              <a:gd name="connsiteX12" fmla="*/ 6554636 w 6554636"/>
              <a:gd name="connsiteY12" fmla="*/ 887839 h 1011398"/>
              <a:gd name="connsiteX0" fmla="*/ 0 w 6554636"/>
              <a:gd name="connsiteY0" fmla="*/ 628134 h 1560075"/>
              <a:gd name="connsiteX1" fmla="*/ 1987826 w 6554636"/>
              <a:gd name="connsiteY1" fmla="*/ 601630 h 1560075"/>
              <a:gd name="connsiteX2" fmla="*/ 2077856 w 6554636"/>
              <a:gd name="connsiteY2" fmla="*/ 1158220 h 1560075"/>
              <a:gd name="connsiteX3" fmla="*/ 3296593 w 6554636"/>
              <a:gd name="connsiteY3" fmla="*/ 1383508 h 1560075"/>
              <a:gd name="connsiteX4" fmla="*/ 3504754 w 6554636"/>
              <a:gd name="connsiteY4" fmla="*/ 18534 h 1560075"/>
              <a:gd name="connsiteX5" fmla="*/ 3935896 w 6554636"/>
              <a:gd name="connsiteY5" fmla="*/ 628134 h 1560075"/>
              <a:gd name="connsiteX6" fmla="*/ 3909391 w 6554636"/>
              <a:gd name="connsiteY6" fmla="*/ 1131717 h 1560075"/>
              <a:gd name="connsiteX7" fmla="*/ 4585252 w 6554636"/>
              <a:gd name="connsiteY7" fmla="*/ 1065456 h 1560075"/>
              <a:gd name="connsiteX8" fmla="*/ 4611756 w 6554636"/>
              <a:gd name="connsiteY8" fmla="*/ 1516030 h 1560075"/>
              <a:gd name="connsiteX9" fmla="*/ 5963478 w 6554636"/>
              <a:gd name="connsiteY9" fmla="*/ 1516030 h 1560075"/>
              <a:gd name="connsiteX10" fmla="*/ 6228309 w 6554636"/>
              <a:gd name="connsiteY10" fmla="*/ 1277491 h 1560075"/>
              <a:gd name="connsiteX11" fmla="*/ 6468263 w 6554636"/>
              <a:gd name="connsiteY11" fmla="*/ 1370255 h 1560075"/>
              <a:gd name="connsiteX12" fmla="*/ 6554636 w 6554636"/>
              <a:gd name="connsiteY12" fmla="*/ 1436516 h 1560075"/>
              <a:gd name="connsiteX0" fmla="*/ 0 w 6554636"/>
              <a:gd name="connsiteY0" fmla="*/ 684157 h 1616098"/>
              <a:gd name="connsiteX1" fmla="*/ 1987826 w 6554636"/>
              <a:gd name="connsiteY1" fmla="*/ 657653 h 1616098"/>
              <a:gd name="connsiteX2" fmla="*/ 2077856 w 6554636"/>
              <a:gd name="connsiteY2" fmla="*/ 1214243 h 1616098"/>
              <a:gd name="connsiteX3" fmla="*/ 3296593 w 6554636"/>
              <a:gd name="connsiteY3" fmla="*/ 1439531 h 1616098"/>
              <a:gd name="connsiteX4" fmla="*/ 3504754 w 6554636"/>
              <a:gd name="connsiteY4" fmla="*/ 74557 h 1616098"/>
              <a:gd name="connsiteX5" fmla="*/ 4029124 w 6554636"/>
              <a:gd name="connsiteY5" fmla="*/ 286592 h 1616098"/>
              <a:gd name="connsiteX6" fmla="*/ 3909391 w 6554636"/>
              <a:gd name="connsiteY6" fmla="*/ 1187740 h 1616098"/>
              <a:gd name="connsiteX7" fmla="*/ 4585252 w 6554636"/>
              <a:gd name="connsiteY7" fmla="*/ 1121479 h 1616098"/>
              <a:gd name="connsiteX8" fmla="*/ 4611756 w 6554636"/>
              <a:gd name="connsiteY8" fmla="*/ 1572053 h 1616098"/>
              <a:gd name="connsiteX9" fmla="*/ 5963478 w 6554636"/>
              <a:gd name="connsiteY9" fmla="*/ 1572053 h 1616098"/>
              <a:gd name="connsiteX10" fmla="*/ 6228309 w 6554636"/>
              <a:gd name="connsiteY10" fmla="*/ 1333514 h 1616098"/>
              <a:gd name="connsiteX11" fmla="*/ 6468263 w 6554636"/>
              <a:gd name="connsiteY11" fmla="*/ 1426278 h 1616098"/>
              <a:gd name="connsiteX12" fmla="*/ 6554636 w 6554636"/>
              <a:gd name="connsiteY12" fmla="*/ 1492539 h 1616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54636" h="1616098">
                <a:moveTo>
                  <a:pt x="0" y="684157"/>
                </a:moveTo>
                <a:cubicBezTo>
                  <a:pt x="830469" y="738270"/>
                  <a:pt x="1641517" y="569305"/>
                  <a:pt x="1987826" y="657653"/>
                </a:cubicBezTo>
                <a:cubicBezTo>
                  <a:pt x="2334135" y="746001"/>
                  <a:pt x="1859728" y="1083930"/>
                  <a:pt x="2077856" y="1214243"/>
                </a:cubicBezTo>
                <a:cubicBezTo>
                  <a:pt x="2295984" y="1344556"/>
                  <a:pt x="3058777" y="1629479"/>
                  <a:pt x="3296593" y="1439531"/>
                </a:cubicBezTo>
                <a:cubicBezTo>
                  <a:pt x="3534409" y="1249583"/>
                  <a:pt x="3382666" y="266714"/>
                  <a:pt x="3504754" y="74557"/>
                </a:cubicBezTo>
                <a:cubicBezTo>
                  <a:pt x="3626843" y="-117600"/>
                  <a:pt x="3961685" y="101062"/>
                  <a:pt x="4029124" y="286592"/>
                </a:cubicBezTo>
                <a:cubicBezTo>
                  <a:pt x="4096563" y="472122"/>
                  <a:pt x="3816703" y="1048592"/>
                  <a:pt x="3909391" y="1187740"/>
                </a:cubicBezTo>
                <a:cubicBezTo>
                  <a:pt x="4002079" y="1326888"/>
                  <a:pt x="4468191" y="1057427"/>
                  <a:pt x="4585252" y="1121479"/>
                </a:cubicBezTo>
                <a:cubicBezTo>
                  <a:pt x="4702313" y="1185531"/>
                  <a:pt x="4382052" y="1496957"/>
                  <a:pt x="4611756" y="1572053"/>
                </a:cubicBezTo>
                <a:cubicBezTo>
                  <a:pt x="4841460" y="1647149"/>
                  <a:pt x="5694053" y="1611809"/>
                  <a:pt x="5963478" y="1572053"/>
                </a:cubicBezTo>
                <a:cubicBezTo>
                  <a:pt x="6232903" y="1532297"/>
                  <a:pt x="6144178" y="1357810"/>
                  <a:pt x="6228309" y="1333514"/>
                </a:cubicBezTo>
                <a:cubicBezTo>
                  <a:pt x="6312440" y="1309218"/>
                  <a:pt x="6468263" y="1426278"/>
                  <a:pt x="6468263" y="1426278"/>
                </a:cubicBezTo>
                <a:cubicBezTo>
                  <a:pt x="6355620" y="1428487"/>
                  <a:pt x="6478436" y="1493643"/>
                  <a:pt x="6554636" y="1492539"/>
                </a:cubicBez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72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7" grpId="0" animBg="1"/>
      <p:bldP spid="8" grpId="0" animBg="1"/>
      <p:bldP spid="47" grpId="0" animBg="1"/>
      <p:bldP spid="9" grpId="0"/>
      <p:bldP spid="50" grpId="0"/>
      <p:bldP spid="51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542" name="Rectangle 9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931863" y="0"/>
                <a:ext cx="7450137" cy="1509713"/>
              </a:xfrm>
            </p:spPr>
            <p:txBody>
              <a:bodyPr rIns="132080"/>
              <a:lstStyle/>
              <a:p>
                <a:pPr indent="0" eaLnBrk="1" hangingPunct="1"/>
                <a:r>
                  <a:rPr lang="en-US" sz="3200" dirty="0"/>
                  <a:t>Relating mean to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5542" name="Rectangle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931863" y="0"/>
                <a:ext cx="7450137" cy="1509713"/>
              </a:xfrm>
              <a:blipFill>
                <a:blip r:embed="rId2"/>
                <a:stretch>
                  <a:fillRect l="-2046" b="-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2057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By subadditivity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By enumerating over long paths we show that for C large if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rad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lim</m:t>
                    </m:r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&gt; 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 </a:t>
                </a: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2057400"/>
              </a:xfrm>
              <a:prstGeom prst="rect">
                <a:avLst/>
              </a:prstGeom>
              <a:blipFill>
                <a:blip r:embed="rId3"/>
                <a:stretch>
                  <a:fillRect l="-1333" t="-2959" r="-18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 bwMode="auto">
          <a:xfrm>
            <a:off x="1066800" y="3733800"/>
            <a:ext cx="8001000" cy="2819400"/>
          </a:xfrm>
          <a:prstGeom prst="rect">
            <a:avLst/>
          </a:prstGeom>
          <a:pattFill prst="lgGrid">
            <a:fgClr>
              <a:schemeClr val="tx1"/>
            </a:fgClr>
            <a:bgClr>
              <a:schemeClr val="bg1"/>
            </a:bgClr>
          </a:patt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2" name="Freeform: Shape 11"/>
          <p:cNvSpPr/>
          <p:nvPr/>
        </p:nvSpPr>
        <p:spPr bwMode="auto">
          <a:xfrm>
            <a:off x="1055077" y="4711022"/>
            <a:ext cx="8018585" cy="930164"/>
          </a:xfrm>
          <a:custGeom>
            <a:avLst/>
            <a:gdLst>
              <a:gd name="connsiteX0" fmla="*/ 0 w 8018585"/>
              <a:gd name="connsiteY0" fmla="*/ 676904 h 930164"/>
              <a:gd name="connsiteX1" fmla="*/ 731520 w 8018585"/>
              <a:gd name="connsiteY1" fmla="*/ 494024 h 930164"/>
              <a:gd name="connsiteX2" fmla="*/ 2039815 w 8018585"/>
              <a:gd name="connsiteY2" fmla="*/ 930123 h 930164"/>
              <a:gd name="connsiteX3" fmla="*/ 3010486 w 8018585"/>
              <a:gd name="connsiteY3" fmla="*/ 465889 h 930164"/>
              <a:gd name="connsiteX4" fmla="*/ 4206240 w 8018585"/>
              <a:gd name="connsiteY4" fmla="*/ 1655 h 930164"/>
              <a:gd name="connsiteX5" fmla="*/ 5233181 w 8018585"/>
              <a:gd name="connsiteY5" fmla="*/ 634701 h 930164"/>
              <a:gd name="connsiteX6" fmla="*/ 6091311 w 8018585"/>
              <a:gd name="connsiteY6" fmla="*/ 212670 h 930164"/>
              <a:gd name="connsiteX7" fmla="*/ 7427741 w 8018585"/>
              <a:gd name="connsiteY7" fmla="*/ 719107 h 930164"/>
              <a:gd name="connsiteX8" fmla="*/ 7934178 w 8018585"/>
              <a:gd name="connsiteY8" fmla="*/ 901987 h 930164"/>
              <a:gd name="connsiteX9" fmla="*/ 8018585 w 8018585"/>
              <a:gd name="connsiteY9" fmla="*/ 705040 h 930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18585" h="930164">
                <a:moveTo>
                  <a:pt x="0" y="676904"/>
                </a:moveTo>
                <a:cubicBezTo>
                  <a:pt x="195775" y="564362"/>
                  <a:pt x="391551" y="451821"/>
                  <a:pt x="731520" y="494024"/>
                </a:cubicBezTo>
                <a:cubicBezTo>
                  <a:pt x="1071489" y="536227"/>
                  <a:pt x="1659987" y="934812"/>
                  <a:pt x="2039815" y="930123"/>
                </a:cubicBezTo>
                <a:cubicBezTo>
                  <a:pt x="2419643" y="925434"/>
                  <a:pt x="2649415" y="620634"/>
                  <a:pt x="3010486" y="465889"/>
                </a:cubicBezTo>
                <a:cubicBezTo>
                  <a:pt x="3371557" y="311144"/>
                  <a:pt x="3835791" y="-26480"/>
                  <a:pt x="4206240" y="1655"/>
                </a:cubicBezTo>
                <a:cubicBezTo>
                  <a:pt x="4576689" y="29790"/>
                  <a:pt x="4919002" y="599532"/>
                  <a:pt x="5233181" y="634701"/>
                </a:cubicBezTo>
                <a:cubicBezTo>
                  <a:pt x="5547360" y="669870"/>
                  <a:pt x="5725551" y="198602"/>
                  <a:pt x="6091311" y="212670"/>
                </a:cubicBezTo>
                <a:cubicBezTo>
                  <a:pt x="6457071" y="226738"/>
                  <a:pt x="7120597" y="604221"/>
                  <a:pt x="7427741" y="719107"/>
                </a:cubicBezTo>
                <a:cubicBezTo>
                  <a:pt x="7734885" y="833993"/>
                  <a:pt x="7835704" y="904331"/>
                  <a:pt x="7934178" y="901987"/>
                </a:cubicBezTo>
                <a:cubicBezTo>
                  <a:pt x="8032652" y="899643"/>
                  <a:pt x="8002173" y="737864"/>
                  <a:pt x="8018585" y="705040"/>
                </a:cubicBezTo>
              </a:path>
            </a:pathLst>
          </a:custGeom>
          <a:noFill/>
          <a:ln w="38100" cap="flat" cmpd="sng" algn="ctr">
            <a:solidFill>
              <a:schemeClr val="accent2">
                <a:lumMod val="60000"/>
                <a:lumOff val="40000"/>
                <a:alpha val="44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04360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sz="3200" dirty="0"/>
              <a:t>Concentration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76200" y="1752600"/>
                <a:ext cx="8915400" cy="2438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# 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𝑏𝑙𝑜𝑐𝑘𝑠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𝐶𝑜𝑙𝑢𝑚𝑛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Similarly to transversal fluctuations </a:t>
                </a:r>
                <a:endParaRPr lang="en-US" sz="28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ℓ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2/3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Apply 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Doob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martingale and 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Kesten’s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concentration argument revealing columns one at a time.</a:t>
                </a: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" y="1752600"/>
                <a:ext cx="8915400" cy="2438400"/>
              </a:xfrm>
              <a:prstGeom prst="rect">
                <a:avLst/>
              </a:prstGeom>
              <a:blipFill>
                <a:blip r:embed="rId2"/>
                <a:stretch>
                  <a:fillRect l="-1436" b="-125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511948"/>
              </p:ext>
            </p:extLst>
          </p:nvPr>
        </p:nvGraphicFramePr>
        <p:xfrm>
          <a:off x="685800" y="4191000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p:sp>
        <p:nvSpPr>
          <p:cNvPr id="23" name="Freeform 5"/>
          <p:cNvSpPr/>
          <p:nvPr/>
        </p:nvSpPr>
        <p:spPr bwMode="auto">
          <a:xfrm>
            <a:off x="1007165" y="4830483"/>
            <a:ext cx="6069496" cy="1448567"/>
          </a:xfrm>
          <a:custGeom>
            <a:avLst/>
            <a:gdLst>
              <a:gd name="connsiteX0" fmla="*/ 0 w 6069496"/>
              <a:gd name="connsiteY0" fmla="*/ 871268 h 1448567"/>
              <a:gd name="connsiteX1" fmla="*/ 490331 w 6069496"/>
              <a:gd name="connsiteY1" fmla="*/ 831511 h 1448567"/>
              <a:gd name="connsiteX2" fmla="*/ 768626 w 6069496"/>
              <a:gd name="connsiteY2" fmla="*/ 9877 h 1448567"/>
              <a:gd name="connsiteX3" fmla="*/ 980661 w 6069496"/>
              <a:gd name="connsiteY3" fmla="*/ 380937 h 1448567"/>
              <a:gd name="connsiteX4" fmla="*/ 2054087 w 6069496"/>
              <a:gd name="connsiteY4" fmla="*/ 433946 h 1448567"/>
              <a:gd name="connsiteX5" fmla="*/ 2292626 w 6069496"/>
              <a:gd name="connsiteY5" fmla="*/ 1335094 h 1448567"/>
              <a:gd name="connsiteX6" fmla="*/ 2796209 w 6069496"/>
              <a:gd name="connsiteY6" fmla="*/ 1335094 h 1448567"/>
              <a:gd name="connsiteX7" fmla="*/ 2941983 w 6069496"/>
              <a:gd name="connsiteY7" fmla="*/ 420694 h 1448567"/>
              <a:gd name="connsiteX8" fmla="*/ 3074505 w 6069496"/>
              <a:gd name="connsiteY8" fmla="*/ 1282085 h 1448567"/>
              <a:gd name="connsiteX9" fmla="*/ 4134678 w 6069496"/>
              <a:gd name="connsiteY9" fmla="*/ 1255581 h 1448567"/>
              <a:gd name="connsiteX10" fmla="*/ 3975652 w 6069496"/>
              <a:gd name="connsiteY10" fmla="*/ 1176068 h 1448567"/>
              <a:gd name="connsiteX11" fmla="*/ 4161183 w 6069496"/>
              <a:gd name="connsiteY11" fmla="*/ 1136311 h 1448567"/>
              <a:gd name="connsiteX12" fmla="*/ 4956313 w 6069496"/>
              <a:gd name="connsiteY12" fmla="*/ 871268 h 1448567"/>
              <a:gd name="connsiteX13" fmla="*/ 5234609 w 6069496"/>
              <a:gd name="connsiteY13" fmla="*/ 23129 h 1448567"/>
              <a:gd name="connsiteX14" fmla="*/ 5923722 w 6069496"/>
              <a:gd name="connsiteY14" fmla="*/ 367685 h 1448567"/>
              <a:gd name="connsiteX15" fmla="*/ 5989983 w 6069496"/>
              <a:gd name="connsiteY15" fmla="*/ 354433 h 1448567"/>
              <a:gd name="connsiteX16" fmla="*/ 6029739 w 6069496"/>
              <a:gd name="connsiteY16" fmla="*/ 407442 h 1448567"/>
              <a:gd name="connsiteX17" fmla="*/ 6029739 w 6069496"/>
              <a:gd name="connsiteY17" fmla="*/ 407442 h 1448567"/>
              <a:gd name="connsiteX18" fmla="*/ 6069496 w 6069496"/>
              <a:gd name="connsiteY18" fmla="*/ 433946 h 144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69496" h="1448567">
                <a:moveTo>
                  <a:pt x="0" y="871268"/>
                </a:moveTo>
                <a:cubicBezTo>
                  <a:pt x="181113" y="923172"/>
                  <a:pt x="362227" y="975076"/>
                  <a:pt x="490331" y="831511"/>
                </a:cubicBezTo>
                <a:cubicBezTo>
                  <a:pt x="618435" y="687946"/>
                  <a:pt x="686904" y="84973"/>
                  <a:pt x="768626" y="9877"/>
                </a:cubicBezTo>
                <a:cubicBezTo>
                  <a:pt x="850348" y="-65219"/>
                  <a:pt x="766418" y="310259"/>
                  <a:pt x="980661" y="380937"/>
                </a:cubicBezTo>
                <a:cubicBezTo>
                  <a:pt x="1194904" y="451615"/>
                  <a:pt x="1835426" y="274920"/>
                  <a:pt x="2054087" y="433946"/>
                </a:cubicBezTo>
                <a:cubicBezTo>
                  <a:pt x="2272748" y="592972"/>
                  <a:pt x="2168939" y="1184903"/>
                  <a:pt x="2292626" y="1335094"/>
                </a:cubicBezTo>
                <a:cubicBezTo>
                  <a:pt x="2416313" y="1485285"/>
                  <a:pt x="2687983" y="1487494"/>
                  <a:pt x="2796209" y="1335094"/>
                </a:cubicBezTo>
                <a:cubicBezTo>
                  <a:pt x="2904435" y="1182694"/>
                  <a:pt x="2895600" y="429529"/>
                  <a:pt x="2941983" y="420694"/>
                </a:cubicBezTo>
                <a:cubicBezTo>
                  <a:pt x="2988366" y="411859"/>
                  <a:pt x="2875723" y="1142937"/>
                  <a:pt x="3074505" y="1282085"/>
                </a:cubicBezTo>
                <a:cubicBezTo>
                  <a:pt x="3273287" y="1421233"/>
                  <a:pt x="3984487" y="1273250"/>
                  <a:pt x="4134678" y="1255581"/>
                </a:cubicBezTo>
                <a:cubicBezTo>
                  <a:pt x="4284869" y="1237912"/>
                  <a:pt x="3971235" y="1195946"/>
                  <a:pt x="3975652" y="1176068"/>
                </a:cubicBezTo>
                <a:cubicBezTo>
                  <a:pt x="3980069" y="1156190"/>
                  <a:pt x="3997740" y="1187111"/>
                  <a:pt x="4161183" y="1136311"/>
                </a:cubicBezTo>
                <a:cubicBezTo>
                  <a:pt x="4324626" y="1085511"/>
                  <a:pt x="4777409" y="1056798"/>
                  <a:pt x="4956313" y="871268"/>
                </a:cubicBezTo>
                <a:cubicBezTo>
                  <a:pt x="5135217" y="685738"/>
                  <a:pt x="5073374" y="107059"/>
                  <a:pt x="5234609" y="23129"/>
                </a:cubicBezTo>
                <a:cubicBezTo>
                  <a:pt x="5395844" y="-60801"/>
                  <a:pt x="5797826" y="312468"/>
                  <a:pt x="5923722" y="367685"/>
                </a:cubicBezTo>
                <a:cubicBezTo>
                  <a:pt x="6049618" y="422902"/>
                  <a:pt x="5989983" y="354433"/>
                  <a:pt x="5989983" y="354433"/>
                </a:cubicBezTo>
                <a:cubicBezTo>
                  <a:pt x="6007653" y="361059"/>
                  <a:pt x="6029739" y="407442"/>
                  <a:pt x="6029739" y="407442"/>
                </a:cubicBezTo>
                <a:lnTo>
                  <a:pt x="6029739" y="407442"/>
                </a:lnTo>
                <a:lnTo>
                  <a:pt x="6069496" y="433946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8997" y="4419600"/>
            <a:ext cx="19050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 not take union bound over all paths because of sub-exponential tails</a:t>
            </a:r>
          </a:p>
        </p:txBody>
      </p:sp>
    </p:spTree>
    <p:extLst>
      <p:ext uri="{BB962C8B-B14F-4D97-AF65-F5344CB8AC3E}">
        <p14:creationId xmlns:p14="http://schemas.microsoft.com/office/powerpoint/2010/main" val="420719115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Proof by contradiction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0" y="2057400"/>
                <a:ext cx="9144000" cy="44958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Case 1:  Either for some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ℓ≤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we have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ℓ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≤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ℓ 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in which case we show that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≤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Case 2:  For all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ℓ≤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ℓ</m:t>
                          </m:r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ℓ  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Use chaos argument.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rgbClr val="FF0000"/>
                    </a:solidFill>
                    <a:latin typeface="Cambria" pitchFamily="18" charset="0"/>
                  </a:rPr>
                  <a:t>This case never actually happens as we believe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≍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2/3</m:t>
                        </m:r>
                      </m:sup>
                    </m:sSup>
                  </m:oMath>
                </a14:m>
                <a:r>
                  <a:rPr lang="en-US" sz="2800" b="0" dirty="0">
                    <a:solidFill>
                      <a:srgbClr val="FF0000"/>
                    </a:solidFill>
                    <a:latin typeface="Cambria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14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057400"/>
                <a:ext cx="9144000" cy="4495800"/>
              </a:xfrm>
              <a:prstGeom prst="rect">
                <a:avLst/>
              </a:prstGeom>
              <a:blipFill>
                <a:blip r:embed="rId2"/>
                <a:stretch>
                  <a:fillRect l="-1333" t="-14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00196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Super-concentration – chaos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0" y="2057400"/>
                <a:ext cx="9144000" cy="44958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In the context of FPP:</a:t>
                </a: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Super-concentration:  Better than Poincare inequality i.e.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𝑜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Chaos:  with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the optimal path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the optimal path after resampling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fraction of the field then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∩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Super-concentration 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 Chaos [e.g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 Chatterjee ‘14 ]</a:t>
                </a:r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Works well for block version.</a:t>
                </a:r>
              </a:p>
            </p:txBody>
          </p:sp>
        </mc:Choice>
        <mc:Fallback xmlns="">
          <p:sp>
            <p:nvSpPr>
              <p:cNvPr id="14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057400"/>
                <a:ext cx="9144000" cy="4495800"/>
              </a:xfrm>
              <a:prstGeom prst="rect">
                <a:avLst/>
              </a:prstGeom>
              <a:blipFill>
                <a:blip r:embed="rId2"/>
                <a:stretch>
                  <a:fillRect l="-1333" t="-1493" b="-67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8515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Proving Chaos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897975"/>
              </p:ext>
            </p:extLst>
          </p:nvPr>
        </p:nvGraphicFramePr>
        <p:xfrm>
          <a:off x="1295400" y="3962397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p:sp>
        <p:nvSpPr>
          <p:cNvPr id="4" name="Freeform 3"/>
          <p:cNvSpPr/>
          <p:nvPr/>
        </p:nvSpPr>
        <p:spPr bwMode="auto">
          <a:xfrm>
            <a:off x="1669774" y="4676508"/>
            <a:ext cx="5870713" cy="852667"/>
          </a:xfrm>
          <a:custGeom>
            <a:avLst/>
            <a:gdLst>
              <a:gd name="connsiteX0" fmla="*/ 0 w 5870713"/>
              <a:gd name="connsiteY0" fmla="*/ 730379 h 852667"/>
              <a:gd name="connsiteX1" fmla="*/ 662609 w 5870713"/>
              <a:gd name="connsiteY1" fmla="*/ 703875 h 852667"/>
              <a:gd name="connsiteX2" fmla="*/ 887896 w 5870713"/>
              <a:gd name="connsiteY2" fmla="*/ 849649 h 852667"/>
              <a:gd name="connsiteX3" fmla="*/ 1338469 w 5870713"/>
              <a:gd name="connsiteY3" fmla="*/ 770135 h 852667"/>
              <a:gd name="connsiteX4" fmla="*/ 2014330 w 5870713"/>
              <a:gd name="connsiteY4" fmla="*/ 412327 h 852667"/>
              <a:gd name="connsiteX5" fmla="*/ 3074504 w 5870713"/>
              <a:gd name="connsiteY5" fmla="*/ 41266 h 852667"/>
              <a:gd name="connsiteX6" fmla="*/ 3445565 w 5870713"/>
              <a:gd name="connsiteY6" fmla="*/ 213544 h 852667"/>
              <a:gd name="connsiteX7" fmla="*/ 3935896 w 5870713"/>
              <a:gd name="connsiteY7" fmla="*/ 1509 h 852667"/>
              <a:gd name="connsiteX8" fmla="*/ 4532243 w 5870713"/>
              <a:gd name="connsiteY8" fmla="*/ 346066 h 852667"/>
              <a:gd name="connsiteX9" fmla="*/ 5221356 w 5870713"/>
              <a:gd name="connsiteY9" fmla="*/ 717127 h 852667"/>
              <a:gd name="connsiteX10" fmla="*/ 5870713 w 5870713"/>
              <a:gd name="connsiteY10" fmla="*/ 306309 h 852667"/>
              <a:gd name="connsiteX11" fmla="*/ 5870713 w 5870713"/>
              <a:gd name="connsiteY11" fmla="*/ 306309 h 85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70713" h="852667">
                <a:moveTo>
                  <a:pt x="0" y="730379"/>
                </a:moveTo>
                <a:cubicBezTo>
                  <a:pt x="257313" y="707188"/>
                  <a:pt x="514626" y="683997"/>
                  <a:pt x="662609" y="703875"/>
                </a:cubicBezTo>
                <a:cubicBezTo>
                  <a:pt x="810592" y="723753"/>
                  <a:pt x="775253" y="838606"/>
                  <a:pt x="887896" y="849649"/>
                </a:cubicBezTo>
                <a:cubicBezTo>
                  <a:pt x="1000539" y="860692"/>
                  <a:pt x="1150730" y="843022"/>
                  <a:pt x="1338469" y="770135"/>
                </a:cubicBezTo>
                <a:cubicBezTo>
                  <a:pt x="1526208" y="697248"/>
                  <a:pt x="1724991" y="533805"/>
                  <a:pt x="2014330" y="412327"/>
                </a:cubicBezTo>
                <a:cubicBezTo>
                  <a:pt x="2303669" y="290849"/>
                  <a:pt x="2835965" y="74396"/>
                  <a:pt x="3074504" y="41266"/>
                </a:cubicBezTo>
                <a:cubicBezTo>
                  <a:pt x="3313043" y="8135"/>
                  <a:pt x="3302000" y="220170"/>
                  <a:pt x="3445565" y="213544"/>
                </a:cubicBezTo>
                <a:cubicBezTo>
                  <a:pt x="3589130" y="206918"/>
                  <a:pt x="3754783" y="-20578"/>
                  <a:pt x="3935896" y="1509"/>
                </a:cubicBezTo>
                <a:cubicBezTo>
                  <a:pt x="4117009" y="23596"/>
                  <a:pt x="4318000" y="226796"/>
                  <a:pt x="4532243" y="346066"/>
                </a:cubicBezTo>
                <a:cubicBezTo>
                  <a:pt x="4746486" y="465336"/>
                  <a:pt x="4998278" y="723753"/>
                  <a:pt x="5221356" y="717127"/>
                </a:cubicBezTo>
                <a:cubicBezTo>
                  <a:pt x="5444434" y="710501"/>
                  <a:pt x="5870713" y="306309"/>
                  <a:pt x="5870713" y="306309"/>
                </a:cubicBezTo>
                <a:lnTo>
                  <a:pt x="5870713" y="306309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0" y="2057400"/>
                <a:ext cx="9144000" cy="16278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Aim:  Resample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fraction of the blocks and find good alternatives to the original path.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Need to understand the field conditioned on the path before and after resampling.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		    Similar to </a:t>
                </a:r>
                <a:r>
                  <a:rPr lang="en-US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[BSS ‘14]</a:t>
                </a:r>
                <a:endParaRPr lang="en-US" sz="2800" b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15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057400"/>
                <a:ext cx="9144000" cy="1627882"/>
              </a:xfrm>
              <a:prstGeom prst="rect">
                <a:avLst/>
              </a:prstGeom>
              <a:blipFill>
                <a:blip r:embed="rId2"/>
                <a:stretch>
                  <a:fillRect l="-1333" t="-4120" b="-2059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 4"/>
          <p:cNvSpPr/>
          <p:nvPr/>
        </p:nvSpPr>
        <p:spPr bwMode="auto">
          <a:xfrm>
            <a:off x="4293704" y="4996070"/>
            <a:ext cx="1470992" cy="781878"/>
          </a:xfrm>
          <a:custGeom>
            <a:avLst/>
            <a:gdLst>
              <a:gd name="connsiteX0" fmla="*/ 0 w 1470992"/>
              <a:gd name="connsiteY0" fmla="*/ 159026 h 781878"/>
              <a:gd name="connsiteX1" fmla="*/ 1033670 w 1470992"/>
              <a:gd name="connsiteY1" fmla="*/ 0 h 781878"/>
              <a:gd name="connsiteX2" fmla="*/ 1470992 w 1470992"/>
              <a:gd name="connsiteY2" fmla="*/ 185530 h 781878"/>
              <a:gd name="connsiteX3" fmla="*/ 1325218 w 1470992"/>
              <a:gd name="connsiteY3" fmla="*/ 530087 h 781878"/>
              <a:gd name="connsiteX4" fmla="*/ 755374 w 1470992"/>
              <a:gd name="connsiteY4" fmla="*/ 609600 h 781878"/>
              <a:gd name="connsiteX5" fmla="*/ 715618 w 1470992"/>
              <a:gd name="connsiteY5" fmla="*/ 781878 h 781878"/>
              <a:gd name="connsiteX6" fmla="*/ 132522 w 1470992"/>
              <a:gd name="connsiteY6" fmla="*/ 463826 h 781878"/>
              <a:gd name="connsiteX7" fmla="*/ 53009 w 1470992"/>
              <a:gd name="connsiteY7" fmla="*/ 185530 h 781878"/>
              <a:gd name="connsiteX8" fmla="*/ 66261 w 1470992"/>
              <a:gd name="connsiteY8" fmla="*/ 132521 h 781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70992" h="781878">
                <a:moveTo>
                  <a:pt x="0" y="159026"/>
                </a:moveTo>
                <a:lnTo>
                  <a:pt x="1033670" y="0"/>
                </a:lnTo>
                <a:lnTo>
                  <a:pt x="1470992" y="185530"/>
                </a:lnTo>
                <a:lnTo>
                  <a:pt x="1325218" y="530087"/>
                </a:lnTo>
                <a:lnTo>
                  <a:pt x="755374" y="609600"/>
                </a:lnTo>
                <a:lnTo>
                  <a:pt x="715618" y="781878"/>
                </a:lnTo>
                <a:lnTo>
                  <a:pt x="132522" y="463826"/>
                </a:lnTo>
                <a:lnTo>
                  <a:pt x="53009" y="185530"/>
                </a:lnTo>
                <a:lnTo>
                  <a:pt x="66261" y="132521"/>
                </a:lnTo>
              </a:path>
            </a:pathLst>
          </a:custGeom>
          <a:gradFill>
            <a:gsLst>
              <a:gs pos="0">
                <a:srgbClr val="00B050">
                  <a:alpha val="10196"/>
                </a:srgbClr>
              </a:gs>
              <a:gs pos="54000">
                <a:srgbClr val="00B050"/>
              </a:gs>
              <a:gs pos="100000">
                <a:srgbClr val="03CD08">
                  <a:alpha val="10196"/>
                </a:srgbClr>
              </a:gs>
            </a:gsLst>
            <a:path path="circle">
              <a:fillToRect l="100000" t="100000"/>
            </a:path>
          </a:gradFill>
          <a:ln w="12700" cap="flat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3856383" y="5009322"/>
            <a:ext cx="2292626" cy="401295"/>
          </a:xfrm>
          <a:custGeom>
            <a:avLst/>
            <a:gdLst>
              <a:gd name="connsiteX0" fmla="*/ 0 w 2292626"/>
              <a:gd name="connsiteY0" fmla="*/ 0 h 401295"/>
              <a:gd name="connsiteX1" fmla="*/ 609600 w 2292626"/>
              <a:gd name="connsiteY1" fmla="*/ 331304 h 401295"/>
              <a:gd name="connsiteX2" fmla="*/ 1272208 w 2292626"/>
              <a:gd name="connsiteY2" fmla="*/ 397565 h 401295"/>
              <a:gd name="connsiteX3" fmla="*/ 1656521 w 2292626"/>
              <a:gd name="connsiteY3" fmla="*/ 265043 h 401295"/>
              <a:gd name="connsiteX4" fmla="*/ 2027582 w 2292626"/>
              <a:gd name="connsiteY4" fmla="*/ 185530 h 401295"/>
              <a:gd name="connsiteX5" fmla="*/ 2292626 w 2292626"/>
              <a:gd name="connsiteY5" fmla="*/ 13252 h 40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2626" h="401295">
                <a:moveTo>
                  <a:pt x="0" y="0"/>
                </a:moveTo>
                <a:cubicBezTo>
                  <a:pt x="198782" y="132521"/>
                  <a:pt x="397565" y="265043"/>
                  <a:pt x="609600" y="331304"/>
                </a:cubicBezTo>
                <a:cubicBezTo>
                  <a:pt x="821635" y="397565"/>
                  <a:pt x="1097721" y="408608"/>
                  <a:pt x="1272208" y="397565"/>
                </a:cubicBezTo>
                <a:cubicBezTo>
                  <a:pt x="1446695" y="386522"/>
                  <a:pt x="1530625" y="300382"/>
                  <a:pt x="1656521" y="265043"/>
                </a:cubicBezTo>
                <a:cubicBezTo>
                  <a:pt x="1782417" y="229704"/>
                  <a:pt x="1921565" y="227495"/>
                  <a:pt x="2027582" y="185530"/>
                </a:cubicBezTo>
                <a:cubicBezTo>
                  <a:pt x="2133599" y="143565"/>
                  <a:pt x="2213112" y="78408"/>
                  <a:pt x="2292626" y="13252"/>
                </a:cubicBez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595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Percolation type estimates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1295400" y="3962397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p:sp>
        <p:nvSpPr>
          <p:cNvPr id="4" name="Freeform 3"/>
          <p:cNvSpPr/>
          <p:nvPr/>
        </p:nvSpPr>
        <p:spPr bwMode="auto">
          <a:xfrm>
            <a:off x="1669774" y="4676508"/>
            <a:ext cx="5870713" cy="852667"/>
          </a:xfrm>
          <a:custGeom>
            <a:avLst/>
            <a:gdLst>
              <a:gd name="connsiteX0" fmla="*/ 0 w 5870713"/>
              <a:gd name="connsiteY0" fmla="*/ 730379 h 852667"/>
              <a:gd name="connsiteX1" fmla="*/ 662609 w 5870713"/>
              <a:gd name="connsiteY1" fmla="*/ 703875 h 852667"/>
              <a:gd name="connsiteX2" fmla="*/ 887896 w 5870713"/>
              <a:gd name="connsiteY2" fmla="*/ 849649 h 852667"/>
              <a:gd name="connsiteX3" fmla="*/ 1338469 w 5870713"/>
              <a:gd name="connsiteY3" fmla="*/ 770135 h 852667"/>
              <a:gd name="connsiteX4" fmla="*/ 2014330 w 5870713"/>
              <a:gd name="connsiteY4" fmla="*/ 412327 h 852667"/>
              <a:gd name="connsiteX5" fmla="*/ 3074504 w 5870713"/>
              <a:gd name="connsiteY5" fmla="*/ 41266 h 852667"/>
              <a:gd name="connsiteX6" fmla="*/ 3445565 w 5870713"/>
              <a:gd name="connsiteY6" fmla="*/ 213544 h 852667"/>
              <a:gd name="connsiteX7" fmla="*/ 3935896 w 5870713"/>
              <a:gd name="connsiteY7" fmla="*/ 1509 h 852667"/>
              <a:gd name="connsiteX8" fmla="*/ 4532243 w 5870713"/>
              <a:gd name="connsiteY8" fmla="*/ 346066 h 852667"/>
              <a:gd name="connsiteX9" fmla="*/ 5221356 w 5870713"/>
              <a:gd name="connsiteY9" fmla="*/ 717127 h 852667"/>
              <a:gd name="connsiteX10" fmla="*/ 5870713 w 5870713"/>
              <a:gd name="connsiteY10" fmla="*/ 306309 h 852667"/>
              <a:gd name="connsiteX11" fmla="*/ 5870713 w 5870713"/>
              <a:gd name="connsiteY11" fmla="*/ 306309 h 85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70713" h="852667">
                <a:moveTo>
                  <a:pt x="0" y="730379"/>
                </a:moveTo>
                <a:cubicBezTo>
                  <a:pt x="257313" y="707188"/>
                  <a:pt x="514626" y="683997"/>
                  <a:pt x="662609" y="703875"/>
                </a:cubicBezTo>
                <a:cubicBezTo>
                  <a:pt x="810592" y="723753"/>
                  <a:pt x="775253" y="838606"/>
                  <a:pt x="887896" y="849649"/>
                </a:cubicBezTo>
                <a:cubicBezTo>
                  <a:pt x="1000539" y="860692"/>
                  <a:pt x="1150730" y="843022"/>
                  <a:pt x="1338469" y="770135"/>
                </a:cubicBezTo>
                <a:cubicBezTo>
                  <a:pt x="1526208" y="697248"/>
                  <a:pt x="1724991" y="533805"/>
                  <a:pt x="2014330" y="412327"/>
                </a:cubicBezTo>
                <a:cubicBezTo>
                  <a:pt x="2303669" y="290849"/>
                  <a:pt x="2835965" y="74396"/>
                  <a:pt x="3074504" y="41266"/>
                </a:cubicBezTo>
                <a:cubicBezTo>
                  <a:pt x="3313043" y="8135"/>
                  <a:pt x="3302000" y="220170"/>
                  <a:pt x="3445565" y="213544"/>
                </a:cubicBezTo>
                <a:cubicBezTo>
                  <a:pt x="3589130" y="206918"/>
                  <a:pt x="3754783" y="-20578"/>
                  <a:pt x="3935896" y="1509"/>
                </a:cubicBezTo>
                <a:cubicBezTo>
                  <a:pt x="4117009" y="23596"/>
                  <a:pt x="4318000" y="226796"/>
                  <a:pt x="4532243" y="346066"/>
                </a:cubicBezTo>
                <a:cubicBezTo>
                  <a:pt x="4746486" y="465336"/>
                  <a:pt x="4998278" y="723753"/>
                  <a:pt x="5221356" y="717127"/>
                </a:cubicBezTo>
                <a:cubicBezTo>
                  <a:pt x="5444434" y="710501"/>
                  <a:pt x="5870713" y="306309"/>
                  <a:pt x="5870713" y="306309"/>
                </a:cubicBezTo>
                <a:lnTo>
                  <a:pt x="5870713" y="306309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1627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r>
              <a:rPr lang="en-US" sz="2800" b="0" dirty="0">
                <a:solidFill>
                  <a:schemeClr val="tx1"/>
                </a:solidFill>
                <a:latin typeface="Cambria" pitchFamily="18" charset="0"/>
              </a:rPr>
              <a:t>We have control of the transversal fluctuations of the path.</a:t>
            </a:r>
          </a:p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800" b="0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lnSpc>
                <a:spcPct val="100000"/>
              </a:lnSpc>
              <a:tabLst>
                <a:tab pos="858838" algn="l"/>
              </a:tabLst>
            </a:pP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A percolation estimate says that all paths with reasonable fluctuations spend most of their time in “typical” regions.</a:t>
            </a:r>
            <a:endParaRPr lang="en-US" sz="28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Rectangle: Rounded Corners 6"/>
          <p:cNvSpPr/>
          <p:nvPr/>
        </p:nvSpPr>
        <p:spPr bwMode="auto">
          <a:xfrm>
            <a:off x="1669774" y="4572000"/>
            <a:ext cx="2064026" cy="1447800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7" name="Rectangle: Rounded Corners 16"/>
          <p:cNvSpPr/>
          <p:nvPr/>
        </p:nvSpPr>
        <p:spPr bwMode="auto">
          <a:xfrm>
            <a:off x="3733800" y="4287851"/>
            <a:ext cx="1333500" cy="1447800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8" name="Rectangle: Rounded Corners 17"/>
          <p:cNvSpPr/>
          <p:nvPr/>
        </p:nvSpPr>
        <p:spPr bwMode="auto">
          <a:xfrm>
            <a:off x="5476461" y="4378941"/>
            <a:ext cx="2064026" cy="1447800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9" name="Rectangle: Rounded Corners 18"/>
          <p:cNvSpPr/>
          <p:nvPr/>
        </p:nvSpPr>
        <p:spPr bwMode="auto">
          <a:xfrm>
            <a:off x="5067300" y="4440251"/>
            <a:ext cx="419100" cy="665149"/>
          </a:xfrm>
          <a:prstGeom prst="roundRect">
            <a:avLst/>
          </a:prstGeom>
          <a:solidFill>
            <a:srgbClr val="FF99F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0" name="Rectangle: Rounded Corners 19"/>
          <p:cNvSpPr/>
          <p:nvPr/>
        </p:nvSpPr>
        <p:spPr bwMode="auto">
          <a:xfrm>
            <a:off x="3733800" y="6192852"/>
            <a:ext cx="419100" cy="327550"/>
          </a:xfrm>
          <a:prstGeom prst="roundRect">
            <a:avLst/>
          </a:prstGeom>
          <a:solidFill>
            <a:srgbClr val="FF99F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600" y="6019800"/>
            <a:ext cx="1143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Atypical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962400" y="6389132"/>
            <a:ext cx="838200" cy="0"/>
          </a:xfrm>
          <a:prstGeom prst="straightConnector1">
            <a:avLst/>
          </a:prstGeom>
          <a:solidFill>
            <a:srgbClr val="009999"/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5181600" y="4876800"/>
            <a:ext cx="0" cy="1143000"/>
          </a:xfrm>
          <a:prstGeom prst="straightConnector1">
            <a:avLst/>
          </a:prstGeom>
          <a:solidFill>
            <a:srgbClr val="009999"/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067648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7" grpId="0" animBg="1"/>
      <p:bldP spid="17" grpId="0" animBg="1"/>
      <p:bldP spid="18" grpId="0" animBg="1"/>
      <p:bldP spid="19" grpId="0" animBg="1"/>
      <p:bldP spid="20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FKG type estimates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155105"/>
              </p:ext>
            </p:extLst>
          </p:nvPr>
        </p:nvGraphicFramePr>
        <p:xfrm>
          <a:off x="1295400" y="4223796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p:sp>
        <p:nvSpPr>
          <p:cNvPr id="4" name="Freeform 3"/>
          <p:cNvSpPr/>
          <p:nvPr/>
        </p:nvSpPr>
        <p:spPr bwMode="auto">
          <a:xfrm>
            <a:off x="1669774" y="4937907"/>
            <a:ext cx="5870713" cy="852667"/>
          </a:xfrm>
          <a:custGeom>
            <a:avLst/>
            <a:gdLst>
              <a:gd name="connsiteX0" fmla="*/ 0 w 5870713"/>
              <a:gd name="connsiteY0" fmla="*/ 730379 h 852667"/>
              <a:gd name="connsiteX1" fmla="*/ 662609 w 5870713"/>
              <a:gd name="connsiteY1" fmla="*/ 703875 h 852667"/>
              <a:gd name="connsiteX2" fmla="*/ 887896 w 5870713"/>
              <a:gd name="connsiteY2" fmla="*/ 849649 h 852667"/>
              <a:gd name="connsiteX3" fmla="*/ 1338469 w 5870713"/>
              <a:gd name="connsiteY3" fmla="*/ 770135 h 852667"/>
              <a:gd name="connsiteX4" fmla="*/ 2014330 w 5870713"/>
              <a:gd name="connsiteY4" fmla="*/ 412327 h 852667"/>
              <a:gd name="connsiteX5" fmla="*/ 3074504 w 5870713"/>
              <a:gd name="connsiteY5" fmla="*/ 41266 h 852667"/>
              <a:gd name="connsiteX6" fmla="*/ 3445565 w 5870713"/>
              <a:gd name="connsiteY6" fmla="*/ 213544 h 852667"/>
              <a:gd name="connsiteX7" fmla="*/ 3935896 w 5870713"/>
              <a:gd name="connsiteY7" fmla="*/ 1509 h 852667"/>
              <a:gd name="connsiteX8" fmla="*/ 4532243 w 5870713"/>
              <a:gd name="connsiteY8" fmla="*/ 346066 h 852667"/>
              <a:gd name="connsiteX9" fmla="*/ 5221356 w 5870713"/>
              <a:gd name="connsiteY9" fmla="*/ 717127 h 852667"/>
              <a:gd name="connsiteX10" fmla="*/ 5870713 w 5870713"/>
              <a:gd name="connsiteY10" fmla="*/ 306309 h 852667"/>
              <a:gd name="connsiteX11" fmla="*/ 5870713 w 5870713"/>
              <a:gd name="connsiteY11" fmla="*/ 306309 h 85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70713" h="852667">
                <a:moveTo>
                  <a:pt x="0" y="730379"/>
                </a:moveTo>
                <a:cubicBezTo>
                  <a:pt x="257313" y="707188"/>
                  <a:pt x="514626" y="683997"/>
                  <a:pt x="662609" y="703875"/>
                </a:cubicBezTo>
                <a:cubicBezTo>
                  <a:pt x="810592" y="723753"/>
                  <a:pt x="775253" y="838606"/>
                  <a:pt x="887896" y="849649"/>
                </a:cubicBezTo>
                <a:cubicBezTo>
                  <a:pt x="1000539" y="860692"/>
                  <a:pt x="1150730" y="843022"/>
                  <a:pt x="1338469" y="770135"/>
                </a:cubicBezTo>
                <a:cubicBezTo>
                  <a:pt x="1526208" y="697248"/>
                  <a:pt x="1724991" y="533805"/>
                  <a:pt x="2014330" y="412327"/>
                </a:cubicBezTo>
                <a:cubicBezTo>
                  <a:pt x="2303669" y="290849"/>
                  <a:pt x="2835965" y="74396"/>
                  <a:pt x="3074504" y="41266"/>
                </a:cubicBezTo>
                <a:cubicBezTo>
                  <a:pt x="3313043" y="8135"/>
                  <a:pt x="3302000" y="220170"/>
                  <a:pt x="3445565" y="213544"/>
                </a:cubicBezTo>
                <a:cubicBezTo>
                  <a:pt x="3589130" y="206918"/>
                  <a:pt x="3754783" y="-20578"/>
                  <a:pt x="3935896" y="1509"/>
                </a:cubicBezTo>
                <a:cubicBezTo>
                  <a:pt x="4117009" y="23596"/>
                  <a:pt x="4318000" y="226796"/>
                  <a:pt x="4532243" y="346066"/>
                </a:cubicBezTo>
                <a:cubicBezTo>
                  <a:pt x="4746486" y="465336"/>
                  <a:pt x="4998278" y="723753"/>
                  <a:pt x="5221356" y="717127"/>
                </a:cubicBezTo>
                <a:cubicBezTo>
                  <a:pt x="5444434" y="710501"/>
                  <a:pt x="5870713" y="306309"/>
                  <a:pt x="5870713" y="306309"/>
                </a:cubicBezTo>
                <a:lnTo>
                  <a:pt x="5870713" y="306309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1600200"/>
            <a:ext cx="9144000" cy="1932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r>
              <a:rPr lang="en-US" sz="2800" b="0" dirty="0">
                <a:solidFill>
                  <a:schemeClr val="tx1"/>
                </a:solidFill>
                <a:latin typeface="Cambria" pitchFamily="18" charset="0"/>
              </a:rPr>
              <a:t>Conditioning on the location and value of the path is a positive event for the rest of the field.</a:t>
            </a:r>
          </a:p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lnSpc>
                <a:spcPct val="100000"/>
              </a:lnSpc>
              <a:tabLst>
                <a:tab pos="858838" algn="l"/>
              </a:tabLst>
            </a:pPr>
            <a:r>
              <a:rPr lang="en-US" sz="2800" b="0" dirty="0">
                <a:solidFill>
                  <a:schemeClr val="tx1"/>
                </a:solidFill>
                <a:latin typeface="Cambria" pitchFamily="18" charset="0"/>
              </a:rPr>
              <a:t>We can use FKG to sample create regions that are very positive which the optimal path must avoid (before and after resampling.</a:t>
            </a:r>
            <a:endParaRPr lang="en-US" sz="28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495800" y="5366799"/>
            <a:ext cx="1371600" cy="228600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95800" y="4380561"/>
            <a:ext cx="1371600" cy="228600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2438400" y="5836793"/>
            <a:ext cx="152400" cy="667891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965174" y="5754730"/>
            <a:ext cx="159026" cy="749953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690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5" grpId="0" animBg="1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First Passage Percolation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11"/>
              <p:cNvSpPr>
                <a:spLocks noChangeArrowheads="1"/>
              </p:cNvSpPr>
              <p:nvPr/>
            </p:nvSpPr>
            <p:spPr bwMode="auto">
              <a:xfrm>
                <a:off x="0" y="1557583"/>
                <a:ext cx="9144000" cy="17318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Model: 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800" dirty="0">
                    <a:latin typeface="Cambria" pitchFamily="18" charset="0"/>
                  </a:rPr>
                  <a:t> an IID random field of numbers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800" dirty="0">
                    <a:latin typeface="Cambria" pitchFamily="18" charset="0"/>
                  </a:rPr>
                  <a:t> minimum sum along paths from x to y.</a:t>
                </a:r>
                <a:endParaRPr lang="en-US" sz="2800" b="0" dirty="0"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67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557583"/>
                <a:ext cx="9144000" cy="1731818"/>
              </a:xfrm>
              <a:prstGeom prst="rect">
                <a:avLst/>
              </a:prstGeom>
              <a:blipFill>
                <a:blip r:embed="rId2"/>
                <a:stretch>
                  <a:fillRect l="-1333" t="-422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604405"/>
              </p:ext>
            </p:extLst>
          </p:nvPr>
        </p:nvGraphicFramePr>
        <p:xfrm>
          <a:off x="1219200" y="2514600"/>
          <a:ext cx="66294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940">
                  <a:extLst>
                    <a:ext uri="{9D8B030D-6E8A-4147-A177-3AD203B41FA5}">
                      <a16:colId xmlns:a16="http://schemas.microsoft.com/office/drawing/2014/main" val="1384660128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14176040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1171330545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1719985818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3565586381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4046672145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3535938025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1722376495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3885016504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1333964995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42148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40565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64513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93236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96104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54741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5402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cap="none" spc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012739"/>
                  </a:ext>
                </a:extLst>
              </a:tr>
            </a:tbl>
          </a:graphicData>
        </a:graphic>
      </p:graphicFrame>
      <p:sp>
        <p:nvSpPr>
          <p:cNvPr id="8" name="Freeform 7"/>
          <p:cNvSpPr/>
          <p:nvPr/>
        </p:nvSpPr>
        <p:spPr bwMode="auto">
          <a:xfrm>
            <a:off x="1444487" y="3938001"/>
            <a:ext cx="6085186" cy="1905849"/>
          </a:xfrm>
          <a:custGeom>
            <a:avLst/>
            <a:gdLst>
              <a:gd name="connsiteX0" fmla="*/ 0 w 6085186"/>
              <a:gd name="connsiteY0" fmla="*/ 932173 h 1905849"/>
              <a:gd name="connsiteX1" fmla="*/ 1987826 w 6085186"/>
              <a:gd name="connsiteY1" fmla="*/ 905669 h 1905849"/>
              <a:gd name="connsiteX2" fmla="*/ 1961322 w 6085186"/>
              <a:gd name="connsiteY2" fmla="*/ 123790 h 1905849"/>
              <a:gd name="connsiteX3" fmla="*/ 3273287 w 6085186"/>
              <a:gd name="connsiteY3" fmla="*/ 84034 h 1905849"/>
              <a:gd name="connsiteX4" fmla="*/ 3260035 w 6085186"/>
              <a:gd name="connsiteY4" fmla="*/ 932173 h 1905849"/>
              <a:gd name="connsiteX5" fmla="*/ 3935896 w 6085186"/>
              <a:gd name="connsiteY5" fmla="*/ 932173 h 1905849"/>
              <a:gd name="connsiteX6" fmla="*/ 3909391 w 6085186"/>
              <a:gd name="connsiteY6" fmla="*/ 1435756 h 1905849"/>
              <a:gd name="connsiteX7" fmla="*/ 4585252 w 6085186"/>
              <a:gd name="connsiteY7" fmla="*/ 1369495 h 1905849"/>
              <a:gd name="connsiteX8" fmla="*/ 4611756 w 6085186"/>
              <a:gd name="connsiteY8" fmla="*/ 1820069 h 1905849"/>
              <a:gd name="connsiteX9" fmla="*/ 5963478 w 6085186"/>
              <a:gd name="connsiteY9" fmla="*/ 1820069 h 1905849"/>
              <a:gd name="connsiteX10" fmla="*/ 5936974 w 6085186"/>
              <a:gd name="connsiteY10" fmla="*/ 932173 h 1905849"/>
              <a:gd name="connsiteX11" fmla="*/ 5221356 w 6085186"/>
              <a:gd name="connsiteY11" fmla="*/ 945425 h 1905849"/>
              <a:gd name="connsiteX12" fmla="*/ 5261113 w 6085186"/>
              <a:gd name="connsiteY12" fmla="*/ 945425 h 1905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85186" h="1905849">
                <a:moveTo>
                  <a:pt x="0" y="932173"/>
                </a:moveTo>
                <a:cubicBezTo>
                  <a:pt x="830469" y="986286"/>
                  <a:pt x="1660939" y="1040400"/>
                  <a:pt x="1987826" y="905669"/>
                </a:cubicBezTo>
                <a:cubicBezTo>
                  <a:pt x="2314713" y="770938"/>
                  <a:pt x="1747079" y="260729"/>
                  <a:pt x="1961322" y="123790"/>
                </a:cubicBezTo>
                <a:cubicBezTo>
                  <a:pt x="2175566" y="-13149"/>
                  <a:pt x="3056835" y="-50697"/>
                  <a:pt x="3273287" y="84034"/>
                </a:cubicBezTo>
                <a:cubicBezTo>
                  <a:pt x="3489739" y="218764"/>
                  <a:pt x="3149600" y="790816"/>
                  <a:pt x="3260035" y="932173"/>
                </a:cubicBezTo>
                <a:cubicBezTo>
                  <a:pt x="3370470" y="1073530"/>
                  <a:pt x="3827670" y="848243"/>
                  <a:pt x="3935896" y="932173"/>
                </a:cubicBezTo>
                <a:cubicBezTo>
                  <a:pt x="4044122" y="1016103"/>
                  <a:pt x="3801165" y="1362869"/>
                  <a:pt x="3909391" y="1435756"/>
                </a:cubicBezTo>
                <a:cubicBezTo>
                  <a:pt x="4017617" y="1508643"/>
                  <a:pt x="4468191" y="1305443"/>
                  <a:pt x="4585252" y="1369495"/>
                </a:cubicBezTo>
                <a:cubicBezTo>
                  <a:pt x="4702313" y="1433547"/>
                  <a:pt x="4382052" y="1744973"/>
                  <a:pt x="4611756" y="1820069"/>
                </a:cubicBezTo>
                <a:cubicBezTo>
                  <a:pt x="4841460" y="1895165"/>
                  <a:pt x="5742608" y="1968052"/>
                  <a:pt x="5963478" y="1820069"/>
                </a:cubicBezTo>
                <a:cubicBezTo>
                  <a:pt x="6184348" y="1672086"/>
                  <a:pt x="6060661" y="1077947"/>
                  <a:pt x="5936974" y="932173"/>
                </a:cubicBezTo>
                <a:cubicBezTo>
                  <a:pt x="5813287" y="786399"/>
                  <a:pt x="5221356" y="945425"/>
                  <a:pt x="5221356" y="945425"/>
                </a:cubicBezTo>
                <a:cubicBezTo>
                  <a:pt x="5108713" y="947634"/>
                  <a:pt x="5184913" y="946529"/>
                  <a:pt x="5261113" y="945425"/>
                </a:cubicBez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1"/>
              <p:cNvSpPr>
                <a:spLocks noChangeArrowheads="1"/>
              </p:cNvSpPr>
              <p:nvPr/>
            </p:nvSpPr>
            <p:spPr bwMode="auto">
              <a:xfrm>
                <a:off x="0" y="5943600"/>
                <a:ext cx="9144000" cy="914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By </a:t>
                </a:r>
                <a:r>
                  <a:rPr lang="en-US" sz="2800" dirty="0" err="1">
                    <a:latin typeface="Cambria" pitchFamily="18" charset="0"/>
                  </a:rPr>
                  <a:t>Subadditive</a:t>
                </a:r>
                <a:r>
                  <a:rPr lang="en-US" sz="2800" dirty="0">
                    <a:latin typeface="Cambria" pitchFamily="18" charset="0"/>
                  </a:rPr>
                  <a:t> Ergodic Theorem</a:t>
                </a:r>
                <a:r>
                  <a:rPr lang="en-US" sz="3200" dirty="0">
                    <a:latin typeface="Cambria" pitchFamily="18" charset="0"/>
                  </a:rPr>
                  <a:t>: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lim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func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b="0" dirty="0"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18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5943600"/>
                <a:ext cx="9144000" cy="914400"/>
              </a:xfrm>
              <a:prstGeom prst="rect">
                <a:avLst/>
              </a:prstGeom>
              <a:blipFill>
                <a:blip r:embed="rId3"/>
                <a:stretch>
                  <a:fillRect l="-133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78443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uiExpand="1" build="p"/>
      <p:bldP spid="8" grpId="0" animBg="1"/>
      <p:bldP spid="18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Planting a configuration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1295400" y="4223796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p:sp>
        <p:nvSpPr>
          <p:cNvPr id="4" name="Freeform 3"/>
          <p:cNvSpPr/>
          <p:nvPr/>
        </p:nvSpPr>
        <p:spPr bwMode="auto">
          <a:xfrm>
            <a:off x="1669774" y="4937907"/>
            <a:ext cx="5870713" cy="852667"/>
          </a:xfrm>
          <a:custGeom>
            <a:avLst/>
            <a:gdLst>
              <a:gd name="connsiteX0" fmla="*/ 0 w 5870713"/>
              <a:gd name="connsiteY0" fmla="*/ 730379 h 852667"/>
              <a:gd name="connsiteX1" fmla="*/ 662609 w 5870713"/>
              <a:gd name="connsiteY1" fmla="*/ 703875 h 852667"/>
              <a:gd name="connsiteX2" fmla="*/ 887896 w 5870713"/>
              <a:gd name="connsiteY2" fmla="*/ 849649 h 852667"/>
              <a:gd name="connsiteX3" fmla="*/ 1338469 w 5870713"/>
              <a:gd name="connsiteY3" fmla="*/ 770135 h 852667"/>
              <a:gd name="connsiteX4" fmla="*/ 2014330 w 5870713"/>
              <a:gd name="connsiteY4" fmla="*/ 412327 h 852667"/>
              <a:gd name="connsiteX5" fmla="*/ 3074504 w 5870713"/>
              <a:gd name="connsiteY5" fmla="*/ 41266 h 852667"/>
              <a:gd name="connsiteX6" fmla="*/ 3445565 w 5870713"/>
              <a:gd name="connsiteY6" fmla="*/ 213544 h 852667"/>
              <a:gd name="connsiteX7" fmla="*/ 3935896 w 5870713"/>
              <a:gd name="connsiteY7" fmla="*/ 1509 h 852667"/>
              <a:gd name="connsiteX8" fmla="*/ 4532243 w 5870713"/>
              <a:gd name="connsiteY8" fmla="*/ 346066 h 852667"/>
              <a:gd name="connsiteX9" fmla="*/ 5221356 w 5870713"/>
              <a:gd name="connsiteY9" fmla="*/ 717127 h 852667"/>
              <a:gd name="connsiteX10" fmla="*/ 5870713 w 5870713"/>
              <a:gd name="connsiteY10" fmla="*/ 306309 h 852667"/>
              <a:gd name="connsiteX11" fmla="*/ 5870713 w 5870713"/>
              <a:gd name="connsiteY11" fmla="*/ 306309 h 85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70713" h="852667">
                <a:moveTo>
                  <a:pt x="0" y="730379"/>
                </a:moveTo>
                <a:cubicBezTo>
                  <a:pt x="257313" y="707188"/>
                  <a:pt x="514626" y="683997"/>
                  <a:pt x="662609" y="703875"/>
                </a:cubicBezTo>
                <a:cubicBezTo>
                  <a:pt x="810592" y="723753"/>
                  <a:pt x="775253" y="838606"/>
                  <a:pt x="887896" y="849649"/>
                </a:cubicBezTo>
                <a:cubicBezTo>
                  <a:pt x="1000539" y="860692"/>
                  <a:pt x="1150730" y="843022"/>
                  <a:pt x="1338469" y="770135"/>
                </a:cubicBezTo>
                <a:cubicBezTo>
                  <a:pt x="1526208" y="697248"/>
                  <a:pt x="1724991" y="533805"/>
                  <a:pt x="2014330" y="412327"/>
                </a:cubicBezTo>
                <a:cubicBezTo>
                  <a:pt x="2303669" y="290849"/>
                  <a:pt x="2835965" y="74396"/>
                  <a:pt x="3074504" y="41266"/>
                </a:cubicBezTo>
                <a:cubicBezTo>
                  <a:pt x="3313043" y="8135"/>
                  <a:pt x="3302000" y="220170"/>
                  <a:pt x="3445565" y="213544"/>
                </a:cubicBezTo>
                <a:cubicBezTo>
                  <a:pt x="3589130" y="206918"/>
                  <a:pt x="3754783" y="-20578"/>
                  <a:pt x="3935896" y="1509"/>
                </a:cubicBezTo>
                <a:cubicBezTo>
                  <a:pt x="4117009" y="23596"/>
                  <a:pt x="4318000" y="226796"/>
                  <a:pt x="4532243" y="346066"/>
                </a:cubicBezTo>
                <a:cubicBezTo>
                  <a:pt x="4746486" y="465336"/>
                  <a:pt x="4998278" y="723753"/>
                  <a:pt x="5221356" y="717127"/>
                </a:cubicBezTo>
                <a:cubicBezTo>
                  <a:pt x="5444434" y="710501"/>
                  <a:pt x="5870713" y="306309"/>
                  <a:pt x="5870713" y="306309"/>
                </a:cubicBezTo>
                <a:lnTo>
                  <a:pt x="5870713" y="306309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0" y="1600200"/>
                <a:ext cx="9144000" cy="19326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For a region A, suppose that 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p>
                            </m:sSup>
                          </m:sub>
                        </m:sSub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𝒳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𝒳</m:t>
                        </m:r>
                      </m:e>
                      <m:sub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p>
                        </m:sSup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does not intersect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then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ℙ</m:t>
                      </m:r>
                      <m:d>
                        <m:dPr>
                          <m:begChr m:val="["/>
                          <m:endChr m:val="|"/>
                          <m:ctrlPr>
                            <a:rPr lang="en-US" sz="28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sz="28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𝒳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p>
                          </m:sSup>
                        </m:sub>
                      </m:sSub>
                      <m:r>
                        <a:rPr lang="en-US" sz="28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𝒳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p>
                          </m:sSup>
                        </m:sub>
                      </m:sSub>
                      <m:r>
                        <a:rPr lang="en-US" sz="28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US" sz="28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] ≥</m:t>
                      </m:r>
                      <m:r>
                        <a:rPr lang="en-US" sz="28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ℙ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8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𝒳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800" b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So we can plant configurations provided they avoid A.</a:t>
                </a:r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</p:txBody>
          </p:sp>
        </mc:Choice>
        <mc:Fallback>
          <p:sp>
            <p:nvSpPr>
              <p:cNvPr id="15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00200"/>
                <a:ext cx="9144000" cy="1932681"/>
              </a:xfrm>
              <a:prstGeom prst="rect">
                <a:avLst/>
              </a:prstGeom>
              <a:blipFill>
                <a:blip r:embed="rId2"/>
                <a:stretch>
                  <a:fillRect l="-1333" t="-3470" b="-157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 bwMode="auto">
          <a:xfrm>
            <a:off x="4343400" y="5562599"/>
            <a:ext cx="1371600" cy="918889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572000" y="5755030"/>
            <a:ext cx="914400" cy="534026"/>
          </a:xfrm>
          <a:prstGeom prst="rect">
            <a:avLst/>
          </a:prstGeom>
          <a:solidFill>
            <a:srgbClr val="7030A0">
              <a:alpha val="69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578673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0695435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6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Big changes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0" y="1600200"/>
                <a:ext cx="9144000" cy="510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Using our assumption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𝑉𝑎𝑟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 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we show that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we can find regions with very long and very short geodesics.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By interpolation between them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1/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steps we can find regions with a large change with positive probability after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resampling.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We look for regions which become much shorter.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</p:txBody>
          </p:sp>
        </mc:Choice>
        <mc:Fallback>
          <p:sp>
            <p:nvSpPr>
              <p:cNvPr id="15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00200"/>
                <a:ext cx="9144000" cy="5105400"/>
              </a:xfrm>
              <a:prstGeom prst="rect">
                <a:avLst/>
              </a:prstGeom>
              <a:blipFill>
                <a:blip r:embed="rId2"/>
                <a:stretch>
                  <a:fillRect l="-1333" t="-131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436111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Pulling the paths apart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1295400" y="4223796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0" y="1600200"/>
                <a:ext cx="9144000" cy="25467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We design a collection of events which together separate the old and new paths.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Positive probability at each location.  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Concentration estimates separate path 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 fraction of location </a:t>
                </a:r>
                <a:r>
                  <a:rPr lang="en-US" sz="2800" b="0" dirty="0" err="1">
                    <a:solidFill>
                      <a:schemeClr val="tx1"/>
                    </a:solidFill>
                    <a:latin typeface="Cambria" pitchFamily="18" charset="0"/>
                  </a:rPr>
                  <a:t>w.h.p</a:t>
                </a: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00200"/>
                <a:ext cx="9144000" cy="2546772"/>
              </a:xfrm>
              <a:prstGeom prst="rect">
                <a:avLst/>
              </a:prstGeom>
              <a:blipFill>
                <a:blip r:embed="rId2"/>
                <a:stretch>
                  <a:fillRect l="-1333" t="-263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 bwMode="auto">
          <a:xfrm flipH="1">
            <a:off x="4343400" y="4223797"/>
            <a:ext cx="152400" cy="2558002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486400" y="4186102"/>
            <a:ext cx="152400" cy="2595697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1669774" y="4937907"/>
            <a:ext cx="5870713" cy="852667"/>
          </a:xfrm>
          <a:custGeom>
            <a:avLst/>
            <a:gdLst>
              <a:gd name="connsiteX0" fmla="*/ 0 w 5870713"/>
              <a:gd name="connsiteY0" fmla="*/ 730379 h 852667"/>
              <a:gd name="connsiteX1" fmla="*/ 662609 w 5870713"/>
              <a:gd name="connsiteY1" fmla="*/ 703875 h 852667"/>
              <a:gd name="connsiteX2" fmla="*/ 887896 w 5870713"/>
              <a:gd name="connsiteY2" fmla="*/ 849649 h 852667"/>
              <a:gd name="connsiteX3" fmla="*/ 1338469 w 5870713"/>
              <a:gd name="connsiteY3" fmla="*/ 770135 h 852667"/>
              <a:gd name="connsiteX4" fmla="*/ 2014330 w 5870713"/>
              <a:gd name="connsiteY4" fmla="*/ 412327 h 852667"/>
              <a:gd name="connsiteX5" fmla="*/ 3074504 w 5870713"/>
              <a:gd name="connsiteY5" fmla="*/ 41266 h 852667"/>
              <a:gd name="connsiteX6" fmla="*/ 3445565 w 5870713"/>
              <a:gd name="connsiteY6" fmla="*/ 213544 h 852667"/>
              <a:gd name="connsiteX7" fmla="*/ 3935896 w 5870713"/>
              <a:gd name="connsiteY7" fmla="*/ 1509 h 852667"/>
              <a:gd name="connsiteX8" fmla="*/ 4532243 w 5870713"/>
              <a:gd name="connsiteY8" fmla="*/ 346066 h 852667"/>
              <a:gd name="connsiteX9" fmla="*/ 5221356 w 5870713"/>
              <a:gd name="connsiteY9" fmla="*/ 717127 h 852667"/>
              <a:gd name="connsiteX10" fmla="*/ 5870713 w 5870713"/>
              <a:gd name="connsiteY10" fmla="*/ 306309 h 852667"/>
              <a:gd name="connsiteX11" fmla="*/ 5870713 w 5870713"/>
              <a:gd name="connsiteY11" fmla="*/ 306309 h 85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70713" h="852667">
                <a:moveTo>
                  <a:pt x="0" y="730379"/>
                </a:moveTo>
                <a:cubicBezTo>
                  <a:pt x="257313" y="707188"/>
                  <a:pt x="514626" y="683997"/>
                  <a:pt x="662609" y="703875"/>
                </a:cubicBezTo>
                <a:cubicBezTo>
                  <a:pt x="810592" y="723753"/>
                  <a:pt x="775253" y="838606"/>
                  <a:pt x="887896" y="849649"/>
                </a:cubicBezTo>
                <a:cubicBezTo>
                  <a:pt x="1000539" y="860692"/>
                  <a:pt x="1150730" y="843022"/>
                  <a:pt x="1338469" y="770135"/>
                </a:cubicBezTo>
                <a:cubicBezTo>
                  <a:pt x="1526208" y="697248"/>
                  <a:pt x="1724991" y="533805"/>
                  <a:pt x="2014330" y="412327"/>
                </a:cubicBezTo>
                <a:cubicBezTo>
                  <a:pt x="2303669" y="290849"/>
                  <a:pt x="2835965" y="74396"/>
                  <a:pt x="3074504" y="41266"/>
                </a:cubicBezTo>
                <a:cubicBezTo>
                  <a:pt x="3313043" y="8135"/>
                  <a:pt x="3302000" y="220170"/>
                  <a:pt x="3445565" y="213544"/>
                </a:cubicBezTo>
                <a:cubicBezTo>
                  <a:pt x="3589130" y="206918"/>
                  <a:pt x="3754783" y="-20578"/>
                  <a:pt x="3935896" y="1509"/>
                </a:cubicBezTo>
                <a:cubicBezTo>
                  <a:pt x="4117009" y="23596"/>
                  <a:pt x="4318000" y="226796"/>
                  <a:pt x="4532243" y="346066"/>
                </a:cubicBezTo>
                <a:cubicBezTo>
                  <a:pt x="4746486" y="465336"/>
                  <a:pt x="4998278" y="723753"/>
                  <a:pt x="5221356" y="717127"/>
                </a:cubicBezTo>
                <a:cubicBezTo>
                  <a:pt x="5444434" y="710501"/>
                  <a:pt x="5870713" y="306309"/>
                  <a:pt x="5870713" y="306309"/>
                </a:cubicBezTo>
                <a:lnTo>
                  <a:pt x="5870713" y="306309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0" name="Rectangle: Rounded Corners 19"/>
          <p:cNvSpPr/>
          <p:nvPr/>
        </p:nvSpPr>
        <p:spPr bwMode="auto">
          <a:xfrm>
            <a:off x="4495800" y="4214006"/>
            <a:ext cx="990600" cy="1196194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1" name="Rectangle: Rounded Corners 20"/>
          <p:cNvSpPr/>
          <p:nvPr/>
        </p:nvSpPr>
        <p:spPr bwMode="auto">
          <a:xfrm>
            <a:off x="4482548" y="5867398"/>
            <a:ext cx="990600" cy="914401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2" name="Rectangle: Rounded Corners 21"/>
          <p:cNvSpPr/>
          <p:nvPr/>
        </p:nvSpPr>
        <p:spPr bwMode="auto">
          <a:xfrm>
            <a:off x="3352800" y="4214007"/>
            <a:ext cx="990600" cy="2577584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3" name="Rectangle: Rounded Corners 22"/>
          <p:cNvSpPr/>
          <p:nvPr/>
        </p:nvSpPr>
        <p:spPr bwMode="auto">
          <a:xfrm>
            <a:off x="5661991" y="4195158"/>
            <a:ext cx="990600" cy="2577584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4629976" y="5790573"/>
            <a:ext cx="704024" cy="71929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4648200" y="5410200"/>
            <a:ext cx="704024" cy="71929"/>
          </a:xfrm>
          <a:prstGeom prst="rect">
            <a:avLst/>
          </a:prstGeom>
          <a:solidFill>
            <a:srgbClr val="FFFF00">
              <a:alpha val="70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6" name="Rectangle: Rounded Corners 25"/>
          <p:cNvSpPr/>
          <p:nvPr/>
        </p:nvSpPr>
        <p:spPr bwMode="auto">
          <a:xfrm>
            <a:off x="4493313" y="5419989"/>
            <a:ext cx="166483" cy="447408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7" name="Rectangle: Rounded Corners 26"/>
          <p:cNvSpPr/>
          <p:nvPr/>
        </p:nvSpPr>
        <p:spPr bwMode="auto">
          <a:xfrm>
            <a:off x="5365475" y="5410200"/>
            <a:ext cx="130863" cy="457197"/>
          </a:xfrm>
          <a:prstGeom prst="roundRect">
            <a:avLst/>
          </a:prstGeom>
          <a:solidFill>
            <a:srgbClr val="3B812F">
              <a:alpha val="42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774094" y="5476295"/>
            <a:ext cx="445609" cy="324068"/>
          </a:xfrm>
          <a:prstGeom prst="rect">
            <a:avLst/>
          </a:prstGeom>
          <a:solidFill>
            <a:srgbClr val="7030A0">
              <a:alpha val="69000"/>
            </a:srgbClr>
          </a:solidFill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29" name="Freeform 5"/>
          <p:cNvSpPr/>
          <p:nvPr/>
        </p:nvSpPr>
        <p:spPr bwMode="auto">
          <a:xfrm>
            <a:off x="4532244" y="4969564"/>
            <a:ext cx="993914" cy="735283"/>
          </a:xfrm>
          <a:custGeom>
            <a:avLst/>
            <a:gdLst>
              <a:gd name="connsiteX0" fmla="*/ 0 w 2292626"/>
              <a:gd name="connsiteY0" fmla="*/ 0 h 401295"/>
              <a:gd name="connsiteX1" fmla="*/ 609600 w 2292626"/>
              <a:gd name="connsiteY1" fmla="*/ 331304 h 401295"/>
              <a:gd name="connsiteX2" fmla="*/ 1272208 w 2292626"/>
              <a:gd name="connsiteY2" fmla="*/ 397565 h 401295"/>
              <a:gd name="connsiteX3" fmla="*/ 1656521 w 2292626"/>
              <a:gd name="connsiteY3" fmla="*/ 265043 h 401295"/>
              <a:gd name="connsiteX4" fmla="*/ 2027582 w 2292626"/>
              <a:gd name="connsiteY4" fmla="*/ 185530 h 401295"/>
              <a:gd name="connsiteX5" fmla="*/ 2292626 w 2292626"/>
              <a:gd name="connsiteY5" fmla="*/ 13252 h 401295"/>
              <a:gd name="connsiteX0" fmla="*/ 83797 w 1700563"/>
              <a:gd name="connsiteY0" fmla="*/ 0 h 401295"/>
              <a:gd name="connsiteX1" fmla="*/ 17537 w 1700563"/>
              <a:gd name="connsiteY1" fmla="*/ 331304 h 401295"/>
              <a:gd name="connsiteX2" fmla="*/ 680145 w 1700563"/>
              <a:gd name="connsiteY2" fmla="*/ 397565 h 401295"/>
              <a:gd name="connsiteX3" fmla="*/ 1064458 w 1700563"/>
              <a:gd name="connsiteY3" fmla="*/ 265043 h 401295"/>
              <a:gd name="connsiteX4" fmla="*/ 1435519 w 1700563"/>
              <a:gd name="connsiteY4" fmla="*/ 185530 h 401295"/>
              <a:gd name="connsiteX5" fmla="*/ 1700563 w 1700563"/>
              <a:gd name="connsiteY5" fmla="*/ 13252 h 401295"/>
              <a:gd name="connsiteX0" fmla="*/ 0 w 1616766"/>
              <a:gd name="connsiteY0" fmla="*/ 0 h 660287"/>
              <a:gd name="connsiteX1" fmla="*/ 106019 w 1616766"/>
              <a:gd name="connsiteY1" fmla="*/ 649357 h 660287"/>
              <a:gd name="connsiteX2" fmla="*/ 596348 w 1616766"/>
              <a:gd name="connsiteY2" fmla="*/ 397565 h 660287"/>
              <a:gd name="connsiteX3" fmla="*/ 980661 w 1616766"/>
              <a:gd name="connsiteY3" fmla="*/ 265043 h 660287"/>
              <a:gd name="connsiteX4" fmla="*/ 1351722 w 1616766"/>
              <a:gd name="connsiteY4" fmla="*/ 185530 h 660287"/>
              <a:gd name="connsiteX5" fmla="*/ 1616766 w 1616766"/>
              <a:gd name="connsiteY5" fmla="*/ 13252 h 660287"/>
              <a:gd name="connsiteX0" fmla="*/ 0 w 1616766"/>
              <a:gd name="connsiteY0" fmla="*/ 0 h 708953"/>
              <a:gd name="connsiteX1" fmla="*/ 106019 w 1616766"/>
              <a:gd name="connsiteY1" fmla="*/ 649357 h 708953"/>
              <a:gd name="connsiteX2" fmla="*/ 569844 w 1616766"/>
              <a:gd name="connsiteY2" fmla="*/ 636104 h 708953"/>
              <a:gd name="connsiteX3" fmla="*/ 980661 w 1616766"/>
              <a:gd name="connsiteY3" fmla="*/ 265043 h 708953"/>
              <a:gd name="connsiteX4" fmla="*/ 1351722 w 1616766"/>
              <a:gd name="connsiteY4" fmla="*/ 185530 h 708953"/>
              <a:gd name="connsiteX5" fmla="*/ 1616766 w 1616766"/>
              <a:gd name="connsiteY5" fmla="*/ 13252 h 708953"/>
              <a:gd name="connsiteX0" fmla="*/ 0 w 1616766"/>
              <a:gd name="connsiteY0" fmla="*/ 0 h 695526"/>
              <a:gd name="connsiteX1" fmla="*/ 106019 w 1616766"/>
              <a:gd name="connsiteY1" fmla="*/ 649357 h 695526"/>
              <a:gd name="connsiteX2" fmla="*/ 569844 w 1616766"/>
              <a:gd name="connsiteY2" fmla="*/ 636104 h 695526"/>
              <a:gd name="connsiteX3" fmla="*/ 927652 w 1616766"/>
              <a:gd name="connsiteY3" fmla="*/ 583095 h 695526"/>
              <a:gd name="connsiteX4" fmla="*/ 1351722 w 1616766"/>
              <a:gd name="connsiteY4" fmla="*/ 185530 h 695526"/>
              <a:gd name="connsiteX5" fmla="*/ 1616766 w 1616766"/>
              <a:gd name="connsiteY5" fmla="*/ 13252 h 695526"/>
              <a:gd name="connsiteX0" fmla="*/ 0 w 1616766"/>
              <a:gd name="connsiteY0" fmla="*/ 46873 h 742399"/>
              <a:gd name="connsiteX1" fmla="*/ 106019 w 1616766"/>
              <a:gd name="connsiteY1" fmla="*/ 696230 h 742399"/>
              <a:gd name="connsiteX2" fmla="*/ 569844 w 1616766"/>
              <a:gd name="connsiteY2" fmla="*/ 682977 h 742399"/>
              <a:gd name="connsiteX3" fmla="*/ 927652 w 1616766"/>
              <a:gd name="connsiteY3" fmla="*/ 629968 h 742399"/>
              <a:gd name="connsiteX4" fmla="*/ 993914 w 1616766"/>
              <a:gd name="connsiteY4" fmla="*/ 7116 h 742399"/>
              <a:gd name="connsiteX5" fmla="*/ 1616766 w 1616766"/>
              <a:gd name="connsiteY5" fmla="*/ 60125 h 742399"/>
              <a:gd name="connsiteX0" fmla="*/ 0 w 993914"/>
              <a:gd name="connsiteY0" fmla="*/ 39757 h 735283"/>
              <a:gd name="connsiteX1" fmla="*/ 106019 w 993914"/>
              <a:gd name="connsiteY1" fmla="*/ 689114 h 735283"/>
              <a:gd name="connsiteX2" fmla="*/ 569844 w 993914"/>
              <a:gd name="connsiteY2" fmla="*/ 675861 h 735283"/>
              <a:gd name="connsiteX3" fmla="*/ 927652 w 993914"/>
              <a:gd name="connsiteY3" fmla="*/ 622852 h 735283"/>
              <a:gd name="connsiteX4" fmla="*/ 993914 w 993914"/>
              <a:gd name="connsiteY4" fmla="*/ 0 h 735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914" h="735283">
                <a:moveTo>
                  <a:pt x="0" y="39757"/>
                </a:moveTo>
                <a:cubicBezTo>
                  <a:pt x="198782" y="172278"/>
                  <a:pt x="11045" y="583097"/>
                  <a:pt x="106019" y="689114"/>
                </a:cubicBezTo>
                <a:cubicBezTo>
                  <a:pt x="200993" y="795131"/>
                  <a:pt x="432905" y="686905"/>
                  <a:pt x="569844" y="675861"/>
                </a:cubicBezTo>
                <a:cubicBezTo>
                  <a:pt x="706783" y="664817"/>
                  <a:pt x="856974" y="735495"/>
                  <a:pt x="927652" y="622852"/>
                </a:cubicBezTo>
                <a:cubicBezTo>
                  <a:pt x="998330" y="510209"/>
                  <a:pt x="887897" y="41965"/>
                  <a:pt x="993914" y="0"/>
                </a:cubicBez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569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Multi-scale Improvements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295400" y="3962397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p:sp>
        <p:nvSpPr>
          <p:cNvPr id="4" name="Freeform 3"/>
          <p:cNvSpPr/>
          <p:nvPr/>
        </p:nvSpPr>
        <p:spPr bwMode="auto">
          <a:xfrm>
            <a:off x="1669774" y="4676508"/>
            <a:ext cx="5870713" cy="852667"/>
          </a:xfrm>
          <a:custGeom>
            <a:avLst/>
            <a:gdLst>
              <a:gd name="connsiteX0" fmla="*/ 0 w 5870713"/>
              <a:gd name="connsiteY0" fmla="*/ 730379 h 852667"/>
              <a:gd name="connsiteX1" fmla="*/ 662609 w 5870713"/>
              <a:gd name="connsiteY1" fmla="*/ 703875 h 852667"/>
              <a:gd name="connsiteX2" fmla="*/ 887896 w 5870713"/>
              <a:gd name="connsiteY2" fmla="*/ 849649 h 852667"/>
              <a:gd name="connsiteX3" fmla="*/ 1338469 w 5870713"/>
              <a:gd name="connsiteY3" fmla="*/ 770135 h 852667"/>
              <a:gd name="connsiteX4" fmla="*/ 2014330 w 5870713"/>
              <a:gd name="connsiteY4" fmla="*/ 412327 h 852667"/>
              <a:gd name="connsiteX5" fmla="*/ 3074504 w 5870713"/>
              <a:gd name="connsiteY5" fmla="*/ 41266 h 852667"/>
              <a:gd name="connsiteX6" fmla="*/ 3445565 w 5870713"/>
              <a:gd name="connsiteY6" fmla="*/ 213544 h 852667"/>
              <a:gd name="connsiteX7" fmla="*/ 3935896 w 5870713"/>
              <a:gd name="connsiteY7" fmla="*/ 1509 h 852667"/>
              <a:gd name="connsiteX8" fmla="*/ 4532243 w 5870713"/>
              <a:gd name="connsiteY8" fmla="*/ 346066 h 852667"/>
              <a:gd name="connsiteX9" fmla="*/ 5221356 w 5870713"/>
              <a:gd name="connsiteY9" fmla="*/ 717127 h 852667"/>
              <a:gd name="connsiteX10" fmla="*/ 5870713 w 5870713"/>
              <a:gd name="connsiteY10" fmla="*/ 306309 h 852667"/>
              <a:gd name="connsiteX11" fmla="*/ 5870713 w 5870713"/>
              <a:gd name="connsiteY11" fmla="*/ 306309 h 85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70713" h="852667">
                <a:moveTo>
                  <a:pt x="0" y="730379"/>
                </a:moveTo>
                <a:cubicBezTo>
                  <a:pt x="257313" y="707188"/>
                  <a:pt x="514626" y="683997"/>
                  <a:pt x="662609" y="703875"/>
                </a:cubicBezTo>
                <a:cubicBezTo>
                  <a:pt x="810592" y="723753"/>
                  <a:pt x="775253" y="838606"/>
                  <a:pt x="887896" y="849649"/>
                </a:cubicBezTo>
                <a:cubicBezTo>
                  <a:pt x="1000539" y="860692"/>
                  <a:pt x="1150730" y="843022"/>
                  <a:pt x="1338469" y="770135"/>
                </a:cubicBezTo>
                <a:cubicBezTo>
                  <a:pt x="1526208" y="697248"/>
                  <a:pt x="1724991" y="533805"/>
                  <a:pt x="2014330" y="412327"/>
                </a:cubicBezTo>
                <a:cubicBezTo>
                  <a:pt x="2303669" y="290849"/>
                  <a:pt x="2835965" y="74396"/>
                  <a:pt x="3074504" y="41266"/>
                </a:cubicBezTo>
                <a:cubicBezTo>
                  <a:pt x="3313043" y="8135"/>
                  <a:pt x="3302000" y="220170"/>
                  <a:pt x="3445565" y="213544"/>
                </a:cubicBezTo>
                <a:cubicBezTo>
                  <a:pt x="3589130" y="206918"/>
                  <a:pt x="3754783" y="-20578"/>
                  <a:pt x="3935896" y="1509"/>
                </a:cubicBezTo>
                <a:cubicBezTo>
                  <a:pt x="4117009" y="23596"/>
                  <a:pt x="4318000" y="226796"/>
                  <a:pt x="4532243" y="346066"/>
                </a:cubicBezTo>
                <a:cubicBezTo>
                  <a:pt x="4746486" y="465336"/>
                  <a:pt x="4998278" y="723753"/>
                  <a:pt x="5221356" y="717127"/>
                </a:cubicBezTo>
                <a:cubicBezTo>
                  <a:pt x="5444434" y="710501"/>
                  <a:pt x="5870713" y="306309"/>
                  <a:pt x="5870713" y="306309"/>
                </a:cubicBezTo>
                <a:lnTo>
                  <a:pt x="5870713" y="306309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0" y="2057400"/>
                <a:ext cx="9144000" cy="16278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We look for improvements on a range of scales.</a:t>
                </a:r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Show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∩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Conclude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𝑀𝑛</m:t>
                        </m:r>
                      </m:sub>
                    </m:sSub>
                  </m:oMath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endParaRPr lang="en-US" sz="2800" b="0" dirty="0">
                  <a:solidFill>
                    <a:schemeClr val="tx1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15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057400"/>
                <a:ext cx="9144000" cy="1627882"/>
              </a:xfrm>
              <a:prstGeom prst="rect">
                <a:avLst/>
              </a:prstGeom>
              <a:blipFill>
                <a:blip r:embed="rId2"/>
                <a:stretch>
                  <a:fillRect l="-1200" t="-412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 5"/>
          <p:cNvSpPr/>
          <p:nvPr/>
        </p:nvSpPr>
        <p:spPr bwMode="auto">
          <a:xfrm>
            <a:off x="3856383" y="5009322"/>
            <a:ext cx="2292626" cy="401295"/>
          </a:xfrm>
          <a:custGeom>
            <a:avLst/>
            <a:gdLst>
              <a:gd name="connsiteX0" fmla="*/ 0 w 2292626"/>
              <a:gd name="connsiteY0" fmla="*/ 0 h 401295"/>
              <a:gd name="connsiteX1" fmla="*/ 609600 w 2292626"/>
              <a:gd name="connsiteY1" fmla="*/ 331304 h 401295"/>
              <a:gd name="connsiteX2" fmla="*/ 1272208 w 2292626"/>
              <a:gd name="connsiteY2" fmla="*/ 397565 h 401295"/>
              <a:gd name="connsiteX3" fmla="*/ 1656521 w 2292626"/>
              <a:gd name="connsiteY3" fmla="*/ 265043 h 401295"/>
              <a:gd name="connsiteX4" fmla="*/ 2027582 w 2292626"/>
              <a:gd name="connsiteY4" fmla="*/ 185530 h 401295"/>
              <a:gd name="connsiteX5" fmla="*/ 2292626 w 2292626"/>
              <a:gd name="connsiteY5" fmla="*/ 13252 h 40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2626" h="401295">
                <a:moveTo>
                  <a:pt x="0" y="0"/>
                </a:moveTo>
                <a:cubicBezTo>
                  <a:pt x="198782" y="132521"/>
                  <a:pt x="397565" y="265043"/>
                  <a:pt x="609600" y="331304"/>
                </a:cubicBezTo>
                <a:cubicBezTo>
                  <a:pt x="821635" y="397565"/>
                  <a:pt x="1097721" y="408608"/>
                  <a:pt x="1272208" y="397565"/>
                </a:cubicBezTo>
                <a:cubicBezTo>
                  <a:pt x="1446695" y="386522"/>
                  <a:pt x="1530625" y="300382"/>
                  <a:pt x="1656521" y="265043"/>
                </a:cubicBezTo>
                <a:cubicBezTo>
                  <a:pt x="1782417" y="229704"/>
                  <a:pt x="1921565" y="227495"/>
                  <a:pt x="2027582" y="185530"/>
                </a:cubicBezTo>
                <a:cubicBezTo>
                  <a:pt x="2133599" y="143565"/>
                  <a:pt x="2213112" y="78408"/>
                  <a:pt x="2292626" y="13252"/>
                </a:cubicBez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411896" y="5327300"/>
            <a:ext cx="662608" cy="106091"/>
          </a:xfrm>
          <a:custGeom>
            <a:avLst/>
            <a:gdLst>
              <a:gd name="connsiteX0" fmla="*/ 0 w 662608"/>
              <a:gd name="connsiteY0" fmla="*/ 92839 h 106091"/>
              <a:gd name="connsiteX1" fmla="*/ 225287 w 662608"/>
              <a:gd name="connsiteY1" fmla="*/ 74 h 106091"/>
              <a:gd name="connsiteX2" fmla="*/ 662608 w 662608"/>
              <a:gd name="connsiteY2" fmla="*/ 106091 h 106091"/>
              <a:gd name="connsiteX3" fmla="*/ 662608 w 662608"/>
              <a:gd name="connsiteY3" fmla="*/ 106091 h 106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2608" h="106091">
                <a:moveTo>
                  <a:pt x="0" y="92839"/>
                </a:moveTo>
                <a:cubicBezTo>
                  <a:pt x="57426" y="45352"/>
                  <a:pt x="114852" y="-2135"/>
                  <a:pt x="225287" y="74"/>
                </a:cubicBezTo>
                <a:cubicBezTo>
                  <a:pt x="335722" y="2283"/>
                  <a:pt x="662608" y="106091"/>
                  <a:pt x="662608" y="106091"/>
                </a:cubicBezTo>
                <a:lnTo>
                  <a:pt x="662608" y="106091"/>
                </a:ln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599583" y="5128188"/>
            <a:ext cx="516834" cy="185934"/>
          </a:xfrm>
          <a:custGeom>
            <a:avLst/>
            <a:gdLst>
              <a:gd name="connsiteX0" fmla="*/ 0 w 516834"/>
              <a:gd name="connsiteY0" fmla="*/ 146177 h 185934"/>
              <a:gd name="connsiteX1" fmla="*/ 251791 w 516834"/>
              <a:gd name="connsiteY1" fmla="*/ 403 h 185934"/>
              <a:gd name="connsiteX2" fmla="*/ 516834 w 516834"/>
              <a:gd name="connsiteY2" fmla="*/ 185934 h 185934"/>
              <a:gd name="connsiteX3" fmla="*/ 516834 w 516834"/>
              <a:gd name="connsiteY3" fmla="*/ 185934 h 185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6834" h="185934">
                <a:moveTo>
                  <a:pt x="0" y="146177"/>
                </a:moveTo>
                <a:cubicBezTo>
                  <a:pt x="82826" y="69977"/>
                  <a:pt x="165652" y="-6223"/>
                  <a:pt x="251791" y="403"/>
                </a:cubicBezTo>
                <a:cubicBezTo>
                  <a:pt x="337930" y="7029"/>
                  <a:pt x="516834" y="185934"/>
                  <a:pt x="516834" y="185934"/>
                </a:cubicBezTo>
                <a:lnTo>
                  <a:pt x="516834" y="185934"/>
                </a:ln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458817" y="4995673"/>
            <a:ext cx="145774" cy="185927"/>
          </a:xfrm>
          <a:custGeom>
            <a:avLst/>
            <a:gdLst>
              <a:gd name="connsiteX0" fmla="*/ 0 w 145774"/>
              <a:gd name="connsiteY0" fmla="*/ 185927 h 185927"/>
              <a:gd name="connsiteX1" fmla="*/ 92766 w 145774"/>
              <a:gd name="connsiteY1" fmla="*/ 397 h 185927"/>
              <a:gd name="connsiteX2" fmla="*/ 145774 w 145774"/>
              <a:gd name="connsiteY2" fmla="*/ 132918 h 185927"/>
              <a:gd name="connsiteX3" fmla="*/ 145774 w 145774"/>
              <a:gd name="connsiteY3" fmla="*/ 132918 h 18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774" h="185927">
                <a:moveTo>
                  <a:pt x="0" y="185927"/>
                </a:moveTo>
                <a:cubicBezTo>
                  <a:pt x="34235" y="97579"/>
                  <a:pt x="68470" y="9232"/>
                  <a:pt x="92766" y="397"/>
                </a:cubicBezTo>
                <a:cubicBezTo>
                  <a:pt x="117062" y="-8438"/>
                  <a:pt x="145774" y="132918"/>
                  <a:pt x="145774" y="132918"/>
                </a:cubicBezTo>
                <a:lnTo>
                  <a:pt x="145774" y="132918"/>
                </a:ln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294783" y="4953703"/>
            <a:ext cx="172278" cy="241149"/>
          </a:xfrm>
          <a:custGeom>
            <a:avLst/>
            <a:gdLst>
              <a:gd name="connsiteX0" fmla="*/ 0 w 172278"/>
              <a:gd name="connsiteY0" fmla="*/ 135132 h 241149"/>
              <a:gd name="connsiteX1" fmla="*/ 106017 w 172278"/>
              <a:gd name="connsiteY1" fmla="*/ 2610 h 241149"/>
              <a:gd name="connsiteX2" fmla="*/ 172278 w 172278"/>
              <a:gd name="connsiteY2" fmla="*/ 241149 h 241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78" h="241149">
                <a:moveTo>
                  <a:pt x="0" y="135132"/>
                </a:moveTo>
                <a:cubicBezTo>
                  <a:pt x="38652" y="60036"/>
                  <a:pt x="77304" y="-15059"/>
                  <a:pt x="106017" y="2610"/>
                </a:cubicBezTo>
                <a:cubicBezTo>
                  <a:pt x="134730" y="20279"/>
                  <a:pt x="153504" y="130714"/>
                  <a:pt x="172278" y="241149"/>
                </a:cubicBez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2080591" y="5353878"/>
            <a:ext cx="185531" cy="198942"/>
          </a:xfrm>
          <a:custGeom>
            <a:avLst/>
            <a:gdLst>
              <a:gd name="connsiteX0" fmla="*/ 0 w 185531"/>
              <a:gd name="connsiteY0" fmla="*/ 0 h 198942"/>
              <a:gd name="connsiteX1" fmla="*/ 92766 w 185531"/>
              <a:gd name="connsiteY1" fmla="*/ 198783 h 198942"/>
              <a:gd name="connsiteX2" fmla="*/ 185531 w 185531"/>
              <a:gd name="connsiteY2" fmla="*/ 26505 h 198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5531" h="198942">
                <a:moveTo>
                  <a:pt x="0" y="0"/>
                </a:moveTo>
                <a:cubicBezTo>
                  <a:pt x="30922" y="97183"/>
                  <a:pt x="61844" y="194366"/>
                  <a:pt x="92766" y="198783"/>
                </a:cubicBezTo>
                <a:cubicBezTo>
                  <a:pt x="123688" y="203200"/>
                  <a:pt x="154609" y="114852"/>
                  <a:pt x="185531" y="26505"/>
                </a:cubicBez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3193774" y="5274365"/>
            <a:ext cx="145774" cy="149594"/>
          </a:xfrm>
          <a:custGeom>
            <a:avLst/>
            <a:gdLst>
              <a:gd name="connsiteX0" fmla="*/ 0 w 145774"/>
              <a:gd name="connsiteY0" fmla="*/ 92765 h 149594"/>
              <a:gd name="connsiteX1" fmla="*/ 106017 w 145774"/>
              <a:gd name="connsiteY1" fmla="*/ 145774 h 149594"/>
              <a:gd name="connsiteX2" fmla="*/ 145774 w 145774"/>
              <a:gd name="connsiteY2" fmla="*/ 0 h 14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774" h="149594">
                <a:moveTo>
                  <a:pt x="0" y="92765"/>
                </a:moveTo>
                <a:cubicBezTo>
                  <a:pt x="40860" y="127000"/>
                  <a:pt x="81721" y="161235"/>
                  <a:pt x="106017" y="145774"/>
                </a:cubicBezTo>
                <a:cubicBezTo>
                  <a:pt x="130313" y="130313"/>
                  <a:pt x="138043" y="65156"/>
                  <a:pt x="145774" y="0"/>
                </a:cubicBezTo>
              </a:path>
            </a:pathLst>
          </a:custGeom>
          <a:noFill/>
          <a:ln w="635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6846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7" grpId="0" animBg="1"/>
      <p:bldP spid="8" grpId="0" animBg="1"/>
      <p:bldP spid="9" grpId="0" animBg="1"/>
      <p:bldP spid="13" grpId="0" animBg="1"/>
      <p:bldP spid="14" grpId="0" animBg="1"/>
      <p:bldP spid="1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Lattice models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1676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Can rotational invariance be relaxed?  </a:t>
            </a:r>
          </a:p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lnSpc>
                <a:spcPct val="100000"/>
              </a:lnSpc>
              <a:tabLst>
                <a:tab pos="858838" algn="l"/>
              </a:tabLst>
            </a:pP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Should be sufficient that the limiting shape is smooth and has positive curvature in a </a:t>
            </a:r>
            <a:r>
              <a:rPr lang="en-US" sz="2800" dirty="0" err="1">
                <a:solidFill>
                  <a:schemeClr val="tx1"/>
                </a:solidFill>
                <a:latin typeface="Cambria" pitchFamily="18" charset="0"/>
              </a:rPr>
              <a:t>neighbourhood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of the direction.</a:t>
            </a:r>
          </a:p>
        </p:txBody>
      </p:sp>
      <p:sp>
        <p:nvSpPr>
          <p:cNvPr id="4" name="Rounded Rectangle 3"/>
          <p:cNvSpPr/>
          <p:nvPr/>
        </p:nvSpPr>
        <p:spPr bwMode="auto">
          <a:xfrm rot="2700000">
            <a:off x="3048000" y="3960743"/>
            <a:ext cx="2133600" cy="2133600"/>
          </a:xfrm>
          <a:prstGeom prst="roundRect">
            <a:avLst>
              <a:gd name="adj" fmla="val 23194"/>
            </a:avLst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016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Thank you for listening</a:t>
            </a:r>
          </a:p>
        </p:txBody>
      </p:sp>
    </p:spTree>
    <p:extLst>
      <p:ext uri="{BB962C8B-B14F-4D97-AF65-F5344CB8AC3E}">
        <p14:creationId xmlns:p14="http://schemas.microsoft.com/office/powerpoint/2010/main" val="150603225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510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Central question:  What is the variance?</a:t>
                </a:r>
              </a:p>
              <a:p>
                <a:pPr lvl="0"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By Poincare inequality 					</a:t>
                </a:r>
                <a:r>
                  <a:rPr lang="en-US" sz="24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Cambria" pitchFamily="18" charset="0"/>
                  </a:rPr>
                  <a:t>[</a:t>
                </a:r>
                <a:r>
                  <a:rPr lang="en-US" sz="2400" dirty="0" err="1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Cambria" pitchFamily="18" charset="0"/>
                  </a:rPr>
                  <a:t>Kesten</a:t>
                </a:r>
                <a:r>
                  <a:rPr lang="en-US" sz="240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Cambria" pitchFamily="18" charset="0"/>
                  </a:rPr>
                  <a:t> ’91]</a:t>
                </a:r>
                <a:endParaRPr lang="en-US" sz="2800" dirty="0"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b="0" dirty="0"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Using </a:t>
                </a:r>
                <a:r>
                  <a:rPr lang="en-US" sz="2800" dirty="0" err="1">
                    <a:latin typeface="Cambria" pitchFamily="18" charset="0"/>
                  </a:rPr>
                  <a:t>hypercontractivity</a:t>
                </a:r>
                <a:r>
                  <a:rPr lang="en-US" sz="2800" dirty="0">
                    <a:latin typeface="Cambria" pitchFamily="18" charset="0"/>
                  </a:rPr>
                  <a:t> for Boolean case</a:t>
                </a:r>
              </a:p>
              <a:p>
                <a:pPr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𝑉𝑎𝑟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latin typeface="Cambria" pitchFamily="18" charset="0"/>
                </a:endParaRPr>
              </a:p>
              <a:p>
                <a:pPr algn="r">
                  <a:tabLst>
                    <a:tab pos="858838" algn="l"/>
                  </a:tabLst>
                </a:pPr>
                <a:r>
                  <a:rPr lang="en-US" sz="2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[</a:t>
                </a:r>
                <a:r>
                  <a:rPr lang="en-US" sz="24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Benjamini</a:t>
                </a:r>
                <a:r>
                  <a:rPr lang="en-US" sz="2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, </a:t>
                </a:r>
                <a:r>
                  <a:rPr lang="en-US" sz="24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Kalai</a:t>
                </a:r>
                <a:r>
                  <a:rPr lang="en-US" sz="2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, Schramm ’03]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b="0" dirty="0">
                    <a:latin typeface="Cambria" pitchFamily="18" charset="0"/>
                  </a:rPr>
                  <a:t>Extended to a wider range of distributions </a:t>
                </a:r>
              </a:p>
              <a:p>
                <a:pPr algn="r"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400" b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[</a:t>
                </a:r>
                <a:r>
                  <a:rPr lang="en-US" sz="2400" b="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Damron</a:t>
                </a:r>
                <a:r>
                  <a:rPr lang="en-US" sz="2400" b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, Hanson, </a:t>
                </a:r>
                <a:r>
                  <a:rPr lang="en-US" sz="2400" b="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Sosoe</a:t>
                </a:r>
                <a:r>
                  <a:rPr lang="en-US" sz="2400" b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 ’15]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For oriented last passage percolation with exponential or geometric entries</a:t>
                </a:r>
              </a:p>
              <a:p>
                <a:pPr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𝑉𝑎𝑟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2/3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" pitchFamily="18" charset="0"/>
                </a:endParaRPr>
              </a:p>
              <a:p>
                <a:pPr algn="r">
                  <a:tabLst>
                    <a:tab pos="858838" algn="l"/>
                  </a:tabLst>
                </a:pPr>
                <a:r>
                  <a:rPr lang="en-US" sz="2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mbria" pitchFamily="18" charset="0"/>
                  </a:rPr>
                  <a:t>[Johansson ’00]</a:t>
                </a:r>
              </a:p>
              <a:p>
                <a:pPr algn="r">
                  <a:tabLst>
                    <a:tab pos="858838" algn="l"/>
                  </a:tabLst>
                </a:pPr>
                <a:endParaRPr lang="en-US" sz="2800" dirty="0"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400" b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" pitchFamily="18" charset="0"/>
                </a:endParaRPr>
              </a:p>
            </p:txBody>
          </p:sp>
        </mc:Choice>
        <mc:Fallback>
          <p:sp>
            <p:nvSpPr>
              <p:cNvPr id="14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5105400"/>
              </a:xfrm>
              <a:prstGeom prst="rect">
                <a:avLst/>
              </a:prstGeom>
              <a:blipFill>
                <a:blip r:embed="rId2"/>
                <a:stretch>
                  <a:fillRect l="-1333" t="-1193" r="-1000" b="-143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5318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Rotationally Invariant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44958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Our model:  Take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Φ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: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>
                    <a:latin typeface="Cambria" pitchFamily="18" charset="0"/>
                  </a:rPr>
                  <a:t> rotationally invariant, smooth and compactly supported.  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→(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latin typeface="Cambria" pitchFamily="18" charset="0"/>
                  </a:rPr>
                  <a:t> be continuous and strictly increasing.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Set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∬"/>
                              <m:limLoc m:val="undOvr"/>
                              <m:subHide m:val="on"/>
                              <m:sup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Φ</m:t>
                              </m:r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𝑑𝐵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2800" dirty="0"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latin typeface="Cambria" pitchFamily="18" charset="0"/>
                  </a:rPr>
                  <a:t>Define the distance as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sup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sub>
                            <m:sup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en-US" sz="2800" dirty="0"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400" b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4495800"/>
              </a:xfrm>
              <a:prstGeom prst="rect">
                <a:avLst/>
              </a:prstGeom>
              <a:blipFill>
                <a:blip r:embed="rId2"/>
                <a:stretch>
                  <a:fillRect l="-1333" t="-1355" b="-894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39150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Main Result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0" y="1600200"/>
                <a:ext cx="9144000" cy="44958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Main result (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Basu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, 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Sidoravicius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, S. ‘16)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For some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,</a:t>
                </a:r>
              </a:p>
              <a:p>
                <a:pPr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𝑉𝑎𝑟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𝜖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The specifics of the model are not that important, should hold for models with</a:t>
                </a:r>
              </a:p>
              <a:p>
                <a:pPr marL="342900" indent="-3429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b="0" dirty="0">
                    <a:solidFill>
                      <a:schemeClr val="tx1"/>
                    </a:solidFill>
                    <a:latin typeface="Cambria" pitchFamily="18" charset="0"/>
                  </a:rPr>
                  <a:t>Rotational invariance</a:t>
                </a:r>
              </a:p>
              <a:p>
                <a:pPr marL="342900" indent="-3429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FKG Property</a:t>
                </a:r>
              </a:p>
              <a:p>
                <a:pPr marL="342900" indent="-3429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Short range of dependence.</a:t>
                </a:r>
              </a:p>
              <a:p>
                <a:pPr marL="342900" indent="-3429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E.G.  Graph distances for supercritical random geometric graphs.</a:t>
                </a: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00200"/>
                <a:ext cx="9144000" cy="4495800"/>
              </a:xfrm>
              <a:prstGeom prst="rect">
                <a:avLst/>
              </a:prstGeom>
              <a:blipFill>
                <a:blip r:embed="rId2"/>
                <a:stretch>
                  <a:fillRect l="-1333" t="-1493" b="-1967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22571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dirty="0"/>
              <a:t>Basic Approach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5029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Mutli-scale: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28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≔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𝑉𝑎𝑟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  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num>
                              <m:den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func>
                          <m:func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We show that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.  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Enough to show that for all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,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Block version of 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Kesten’s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bounds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ℓ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ℓ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 marL="457200" indent="-457200">
                  <a:lnSpc>
                    <a:spcPct val="100000"/>
                  </a:lnSpc>
                  <a:buFont typeface="Arial" panose="020B0604020202020204" pitchFamily="34" charset="0"/>
                  <a:buChar char="•"/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Chaos estimate – path is highly sensitive to noise.</a:t>
                </a: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5029200"/>
              </a:xfrm>
              <a:prstGeom prst="rect">
                <a:avLst/>
              </a:prstGeom>
              <a:blipFill>
                <a:blip r:embed="rId2"/>
                <a:stretch>
                  <a:fillRect l="-1333" b="-121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556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sz="3200" dirty="0" err="1"/>
              <a:t>Kesten’s</a:t>
            </a:r>
            <a:r>
              <a:rPr lang="en-US" sz="3200" dirty="0"/>
              <a:t> martingale argument 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5105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Reveal the sites one by one: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|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ℱ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Then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𝑉𝑎𝑟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b>
                          </m:sSub>
                          <m: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ℱ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p>
                          </m:sSubSup>
                          <m: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d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The value of block 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i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will only matter if it is on the optimal path so 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𝑉𝑎𝑟</m:t>
                      </m:r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b>
                          </m:sSub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sSubSup>
                            <m:sSubSupPr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ℱ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p>
                          </m:sSub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≍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#{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}≍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𝐶𝑛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With some extra tricks one can also get concentration bounds.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5105400"/>
              </a:xfrm>
              <a:prstGeom prst="rect">
                <a:avLst/>
              </a:prstGeom>
              <a:blipFill>
                <a:blip r:embed="rId2"/>
                <a:stretch>
                  <a:fillRect l="-1333" t="-11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8858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sz="3200" dirty="0"/>
              <a:t>Multiscale version of </a:t>
            </a:r>
            <a:r>
              <a:rPr lang="en-US" sz="3200" dirty="0" err="1"/>
              <a:t>Kesten</a:t>
            </a:r>
            <a:r>
              <a:rPr lang="en-US" sz="3200" dirty="0"/>
              <a:t> argument 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3962397"/>
          <a:ext cx="6553197" cy="25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133">
                  <a:extLst>
                    <a:ext uri="{9D8B030D-6E8A-4147-A177-3AD203B41FA5}">
                      <a16:colId xmlns:a16="http://schemas.microsoft.com/office/drawing/2014/main" val="11251060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472175064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56699817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171317742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158275123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761931158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834871991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83813882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val="3092242312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18674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905896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8594759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0403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88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456690"/>
                  </a:ext>
                </a:extLst>
              </a:tr>
            </a:tbl>
          </a:graphicData>
        </a:graphic>
      </p:graphicFrame>
      <p:sp>
        <p:nvSpPr>
          <p:cNvPr id="6" name="Freeform 5"/>
          <p:cNvSpPr/>
          <p:nvPr/>
        </p:nvSpPr>
        <p:spPr bwMode="auto">
          <a:xfrm>
            <a:off x="1616765" y="4601880"/>
            <a:ext cx="6069496" cy="1448567"/>
          </a:xfrm>
          <a:custGeom>
            <a:avLst/>
            <a:gdLst>
              <a:gd name="connsiteX0" fmla="*/ 0 w 6069496"/>
              <a:gd name="connsiteY0" fmla="*/ 871268 h 1448567"/>
              <a:gd name="connsiteX1" fmla="*/ 490331 w 6069496"/>
              <a:gd name="connsiteY1" fmla="*/ 831511 h 1448567"/>
              <a:gd name="connsiteX2" fmla="*/ 768626 w 6069496"/>
              <a:gd name="connsiteY2" fmla="*/ 9877 h 1448567"/>
              <a:gd name="connsiteX3" fmla="*/ 980661 w 6069496"/>
              <a:gd name="connsiteY3" fmla="*/ 380937 h 1448567"/>
              <a:gd name="connsiteX4" fmla="*/ 2054087 w 6069496"/>
              <a:gd name="connsiteY4" fmla="*/ 433946 h 1448567"/>
              <a:gd name="connsiteX5" fmla="*/ 2292626 w 6069496"/>
              <a:gd name="connsiteY5" fmla="*/ 1335094 h 1448567"/>
              <a:gd name="connsiteX6" fmla="*/ 2796209 w 6069496"/>
              <a:gd name="connsiteY6" fmla="*/ 1335094 h 1448567"/>
              <a:gd name="connsiteX7" fmla="*/ 2941983 w 6069496"/>
              <a:gd name="connsiteY7" fmla="*/ 420694 h 1448567"/>
              <a:gd name="connsiteX8" fmla="*/ 3074505 w 6069496"/>
              <a:gd name="connsiteY8" fmla="*/ 1282085 h 1448567"/>
              <a:gd name="connsiteX9" fmla="*/ 4134678 w 6069496"/>
              <a:gd name="connsiteY9" fmla="*/ 1255581 h 1448567"/>
              <a:gd name="connsiteX10" fmla="*/ 3975652 w 6069496"/>
              <a:gd name="connsiteY10" fmla="*/ 1176068 h 1448567"/>
              <a:gd name="connsiteX11" fmla="*/ 4161183 w 6069496"/>
              <a:gd name="connsiteY11" fmla="*/ 1136311 h 1448567"/>
              <a:gd name="connsiteX12" fmla="*/ 4956313 w 6069496"/>
              <a:gd name="connsiteY12" fmla="*/ 871268 h 1448567"/>
              <a:gd name="connsiteX13" fmla="*/ 5234609 w 6069496"/>
              <a:gd name="connsiteY13" fmla="*/ 23129 h 1448567"/>
              <a:gd name="connsiteX14" fmla="*/ 5923722 w 6069496"/>
              <a:gd name="connsiteY14" fmla="*/ 367685 h 1448567"/>
              <a:gd name="connsiteX15" fmla="*/ 5989983 w 6069496"/>
              <a:gd name="connsiteY15" fmla="*/ 354433 h 1448567"/>
              <a:gd name="connsiteX16" fmla="*/ 6029739 w 6069496"/>
              <a:gd name="connsiteY16" fmla="*/ 407442 h 1448567"/>
              <a:gd name="connsiteX17" fmla="*/ 6029739 w 6069496"/>
              <a:gd name="connsiteY17" fmla="*/ 407442 h 1448567"/>
              <a:gd name="connsiteX18" fmla="*/ 6069496 w 6069496"/>
              <a:gd name="connsiteY18" fmla="*/ 433946 h 144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69496" h="1448567">
                <a:moveTo>
                  <a:pt x="0" y="871268"/>
                </a:moveTo>
                <a:cubicBezTo>
                  <a:pt x="181113" y="923172"/>
                  <a:pt x="362227" y="975076"/>
                  <a:pt x="490331" y="831511"/>
                </a:cubicBezTo>
                <a:cubicBezTo>
                  <a:pt x="618435" y="687946"/>
                  <a:pt x="686904" y="84973"/>
                  <a:pt x="768626" y="9877"/>
                </a:cubicBezTo>
                <a:cubicBezTo>
                  <a:pt x="850348" y="-65219"/>
                  <a:pt x="766418" y="310259"/>
                  <a:pt x="980661" y="380937"/>
                </a:cubicBezTo>
                <a:cubicBezTo>
                  <a:pt x="1194904" y="451615"/>
                  <a:pt x="1835426" y="274920"/>
                  <a:pt x="2054087" y="433946"/>
                </a:cubicBezTo>
                <a:cubicBezTo>
                  <a:pt x="2272748" y="592972"/>
                  <a:pt x="2168939" y="1184903"/>
                  <a:pt x="2292626" y="1335094"/>
                </a:cubicBezTo>
                <a:cubicBezTo>
                  <a:pt x="2416313" y="1485285"/>
                  <a:pt x="2687983" y="1487494"/>
                  <a:pt x="2796209" y="1335094"/>
                </a:cubicBezTo>
                <a:cubicBezTo>
                  <a:pt x="2904435" y="1182694"/>
                  <a:pt x="2895600" y="429529"/>
                  <a:pt x="2941983" y="420694"/>
                </a:cubicBezTo>
                <a:cubicBezTo>
                  <a:pt x="2988366" y="411859"/>
                  <a:pt x="2875723" y="1142937"/>
                  <a:pt x="3074505" y="1282085"/>
                </a:cubicBezTo>
                <a:cubicBezTo>
                  <a:pt x="3273287" y="1421233"/>
                  <a:pt x="3984487" y="1273250"/>
                  <a:pt x="4134678" y="1255581"/>
                </a:cubicBezTo>
                <a:cubicBezTo>
                  <a:pt x="4284869" y="1237912"/>
                  <a:pt x="3971235" y="1195946"/>
                  <a:pt x="3975652" y="1176068"/>
                </a:cubicBezTo>
                <a:cubicBezTo>
                  <a:pt x="3980069" y="1156190"/>
                  <a:pt x="3997740" y="1187111"/>
                  <a:pt x="4161183" y="1136311"/>
                </a:cubicBezTo>
                <a:cubicBezTo>
                  <a:pt x="4324626" y="1085511"/>
                  <a:pt x="4777409" y="1056798"/>
                  <a:pt x="4956313" y="871268"/>
                </a:cubicBezTo>
                <a:cubicBezTo>
                  <a:pt x="5135217" y="685738"/>
                  <a:pt x="5073374" y="107059"/>
                  <a:pt x="5234609" y="23129"/>
                </a:cubicBezTo>
                <a:cubicBezTo>
                  <a:pt x="5395844" y="-60801"/>
                  <a:pt x="5797826" y="312468"/>
                  <a:pt x="5923722" y="367685"/>
                </a:cubicBezTo>
                <a:cubicBezTo>
                  <a:pt x="6049618" y="422902"/>
                  <a:pt x="5989983" y="354433"/>
                  <a:pt x="5989983" y="354433"/>
                </a:cubicBezTo>
                <a:cubicBezTo>
                  <a:pt x="6007653" y="361059"/>
                  <a:pt x="6029739" y="407442"/>
                  <a:pt x="6029739" y="407442"/>
                </a:cubicBezTo>
                <a:lnTo>
                  <a:pt x="6029739" y="407442"/>
                </a:lnTo>
                <a:lnTo>
                  <a:pt x="6069496" y="433946"/>
                </a:lnTo>
              </a:path>
            </a:pathLst>
          </a:custGeom>
          <a:noFill/>
          <a:ln w="63500" cap="flat" cmpd="sng" algn="ctr">
            <a:solidFill>
              <a:schemeClr val="accent2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2057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Split grid into blocks length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,      height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1/2</m:t>
                        </m:r>
                      </m:sup>
                    </m:sSup>
                    <m:sSubSup>
                      <m:sSub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1/4</m:t>
                        </m:r>
                      </m:sup>
                    </m:sSubSup>
                  </m:oMath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Revealing blocks - analyze 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Doob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latin typeface="Cambria" pitchFamily="18" charset="0"/>
                  </a:rPr>
                  <a:t>martigale</a:t>
                </a: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2057400"/>
              </a:xfrm>
              <a:prstGeom prst="rect">
                <a:avLst/>
              </a:prstGeom>
              <a:blipFill>
                <a:blip r:embed="rId2"/>
                <a:stretch>
                  <a:fillRect l="-133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ounded Rectangle 7"/>
              <p:cNvSpPr/>
              <p:nvPr/>
            </p:nvSpPr>
            <p:spPr bwMode="auto">
              <a:xfrm>
                <a:off x="762000" y="1828800"/>
                <a:ext cx="7467600" cy="4446173"/>
              </a:xfrm>
              <a:prstGeom prst="roundRect">
                <a:avLst/>
              </a:prstGeom>
              <a:solidFill>
                <a:schemeClr val="bg1"/>
              </a:solidFill>
              <a:ln w="635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kumimoji="0" lang="en-US" sz="2800" b="0" i="0" u="sng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ea typeface="ヒラギノ角ゴ Pro W3" charset="0"/>
                    <a:cs typeface="ヒラギノ角ゴ Pro W3" charset="0"/>
                    <a:sym typeface="Arial" charset="0"/>
                  </a:rPr>
                  <a:t>What we need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>
                    <a:ea typeface="ヒラギノ角ゴ Pro W3" charset="0"/>
                    <a:cs typeface="ヒラギノ角ゴ Pro W3" charset="0"/>
                  </a:rPr>
                  <a:t>Relate point to point with side to side</a:t>
                </a:r>
                <a:endParaRPr kumimoji="0" lang="en-US" sz="2800" b="0" i="0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ea typeface="ヒラギノ角ゴ Pro W3" charset="0"/>
                  <a:cs typeface="ヒラギノ角ゴ Pro W3" charset="0"/>
                  <a:sym typeface="Arial" charset="0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>
                    <a:ea typeface="ヒラギノ角ゴ Pro W3" charset="0"/>
                    <a:cs typeface="ヒラギノ角ゴ Pro W3" charset="0"/>
                  </a:rPr>
                  <a:t>Variance:</a:t>
                </a:r>
                <a:endParaRPr kumimoji="0" lang="en-US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ea typeface="ヒラギノ角ゴ Pro W3" charset="0"/>
                  <a:cs typeface="ヒラギノ角ゴ Pro W3" charset="0"/>
                  <a:sym typeface="Arial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</m:ctrlPr>
                        </m:sSubPr>
                        <m:e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𝑉</m:t>
                          </m:r>
                        </m:e>
                        <m:sub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ℓ</m:t>
                          </m:r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𝑛</m:t>
                          </m:r>
                        </m:sub>
                      </m:sSub>
                      <m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m:t> ≤  </m:t>
                      </m:r>
                      <m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m:t>𝐶</m:t>
                      </m:r>
                      <m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m:t> ℓ  </m:t>
                      </m:r>
                      <m:sSub>
                        <m:sSubPr>
                          <m:ctrlP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</m:ctrlPr>
                        </m:sSubPr>
                        <m:e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𝑍</m:t>
                          </m:r>
                        </m:e>
                        <m:sub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kumimoji="0" lang="en-US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ea typeface="ヒラギノ角ゴ Pro W3" charset="0"/>
                  <a:cs typeface="ヒラギノ角ゴ Pro W3" charset="0"/>
                  <a:sym typeface="Arial" charset="0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>
                    <a:ea typeface="ヒラギノ角ゴ Pro W3" charset="0"/>
                    <a:cs typeface="ヒラギノ角ゴ Pro W3" charset="0"/>
                  </a:rPr>
                  <a:t>Concentration: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m:t>ℙ</m:t>
                      </m:r>
                      <m:d>
                        <m:dPr>
                          <m:begChr m:val="["/>
                          <m:endChr m:val="]"/>
                          <m:ctrlP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  <a:sym typeface="Arial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  <m:t>ℓ</m:t>
                                  </m:r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  <a:sym typeface="Arial" charset="0"/>
                                </a:rPr>
                                <m:t> −</m:t>
                              </m:r>
                              <m: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  <a:sym typeface="Arial" charset="0"/>
                                </a:rPr>
                                <m:t>𝔼</m:t>
                              </m:r>
                              <m: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  <a:sym typeface="Arial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  <m:t>ℓ</m:t>
                                  </m:r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cs typeface="ヒラギノ角ゴ Pro W3" charset="0"/>
                                      <a:sym typeface="Arial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≥</m:t>
                          </m:r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𝑥</m:t>
                          </m:r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sym typeface="Arial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sym typeface="Arial" charset="0"/>
                                </a:rPr>
                                <m:t>ℓ</m:t>
                              </m:r>
                              <m:sSub>
                                <m:sSubPr>
                                  <m:ctrlP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sym typeface="Arial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sym typeface="Arial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kumimoji="0" lang="en-US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ヒラギノ角ゴ Pro W3" charset="0"/>
                                      <a:sym typeface="Arial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rad>
                        </m:e>
                      </m:d>
                      <m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m:t>≤  </m:t>
                      </m:r>
                      <m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m:t>𝐶</m:t>
                      </m:r>
                      <m:sSup>
                        <m:sSupPr>
                          <m:ctrlP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</m:ctrlPr>
                        </m:sSupPr>
                        <m:e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𝑒</m:t>
                          </m:r>
                        </m:e>
                        <m:sup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−</m:t>
                          </m:r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𝑐</m:t>
                          </m:r>
                          <m:r>
                            <a:rPr kumimoji="0" 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  <a:sym typeface="Arial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  <a:sym typeface="Arial" charset="0"/>
                                </a:rPr>
                              </m:ctrlPr>
                            </m:sSupPr>
                            <m:e>
                              <m: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  <a:sym typeface="Arial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0" 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  <a:sym typeface="Arial" charset="0"/>
                                </a:rPr>
                                <m:t>2/3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kumimoji="0" lang="en-US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ea typeface="ヒラギノ角ゴ Pro W3" charset="0"/>
                  <a:cs typeface="ヒラギノ角ゴ Pro W3" charset="0"/>
                  <a:sym typeface="Arial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</a:rPr>
                            <m:t>𝔼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</a:rPr>
                                <m:t>ℓ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ヒラギノ角ゴ Pro W3" charset="0"/>
                                  <a:cs typeface="ヒラギノ角ゴ Pro W3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</a:rPr>
                            <m:t> 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</a:rPr>
                            <m:t>𝜇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</a:rPr>
                            <m:t> ℓ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ヒラギノ角ゴ Pro W3" charset="0"/>
                              <a:cs typeface="ヒラギノ角ゴ Pro W3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</a:rPr>
                        <m:t>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</a:rPr>
                        <m:t>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ヒラギノ角ゴ Pro W3" charset="0"/>
                          <a:cs typeface="ヒラギノ角ゴ Pro W3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ヒラギノ角ゴ Pro W3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ヒラギノ角ゴ Pro W3" charset="0"/>
                            </a:rPr>
                            <m:t>ℓ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ヒラギノ角ゴ Pro W3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ヒラギノ角ゴ Pro W3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ヒラギノ角ゴ Pro W3" charset="0"/>
                                </a:rPr>
                                <m:t>𝑛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kumimoji="0" lang="en-US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ea typeface="ヒラギノ角ゴ Pro W3" charset="0"/>
                  <a:cs typeface="ヒラギノ角ゴ Pro W3" charset="0"/>
                  <a:sym typeface="Arial" charset="0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>
                    <a:ea typeface="ヒラギノ角ゴ Pro W3" charset="0"/>
                    <a:cs typeface="ヒラギノ角ゴ Pro W3" charset="0"/>
                  </a:rPr>
                  <a:t>Transversal Fluctuations of order</a:t>
                </a:r>
                <a:endParaRPr lang="en-US" sz="28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ℓ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3/4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800" dirty="0">
                  <a:ea typeface="ヒラギノ角ゴ Pro W3" charset="0"/>
                  <a:cs typeface="ヒラギノ角ゴ Pro W3" charset="0"/>
                </a:endParaRPr>
              </a:p>
            </p:txBody>
          </p:sp>
        </mc:Choice>
        <mc:Fallback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1828800"/>
                <a:ext cx="7467600" cy="4446173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635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28359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1377950"/>
            <a:ext cx="2133600" cy="101600"/>
            <a:chOff x="0" y="0"/>
            <a:chExt cx="1344" cy="64"/>
          </a:xfrm>
        </p:grpSpPr>
        <p:sp>
          <p:nvSpPr>
            <p:cNvPr id="65547" name="Rectangle 2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solidFill>
              <a:srgbClr val="9AAC98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8" name="Rectangle 3"/>
            <p:cNvSpPr>
              <a:spLocks/>
            </p:cNvSpPr>
            <p:nvPr/>
          </p:nvSpPr>
          <p:spPr bwMode="auto">
            <a:xfrm>
              <a:off x="0" y="0"/>
              <a:ext cx="1344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447800" y="1377950"/>
            <a:ext cx="7239000" cy="101600"/>
            <a:chOff x="0" y="0"/>
            <a:chExt cx="4560" cy="64"/>
          </a:xfrm>
        </p:grpSpPr>
        <p:sp>
          <p:nvSpPr>
            <p:cNvPr id="65545" name="Rectangle 5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gradFill rotWithShape="0"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/>
            </a:p>
          </p:txBody>
        </p:sp>
        <p:sp>
          <p:nvSpPr>
            <p:cNvPr id="65546" name="Rectangle 6"/>
            <p:cNvSpPr>
              <a:spLocks/>
            </p:cNvSpPr>
            <p:nvPr/>
          </p:nvSpPr>
          <p:spPr bwMode="auto">
            <a:xfrm>
              <a:off x="0" y="0"/>
              <a:ext cx="4560" cy="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65540" name="AutoShape 7"/>
          <p:cNvSpPr>
            <a:spLocks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75267 w 21600"/>
              <a:gd name="T1" fmla="*/ 52688067 h 21600"/>
              <a:gd name="T2" fmla="*/ 0 w 21600"/>
              <a:gd name="T3" fmla="*/ 52688067 h 21600"/>
              <a:gd name="T4" fmla="*/ 0 w 21600"/>
              <a:gd name="T5" fmla="*/ 0 h 21600"/>
              <a:gd name="T6" fmla="*/ 107526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noFill/>
          <a:ln w="76200">
            <a:solidFill>
              <a:srgbClr val="37222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1" name="AutoShape 8"/>
          <p:cNvSpPr>
            <a:spLocks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0 h 21600"/>
              <a:gd name="T4" fmla="*/ 1075267 w 21600"/>
              <a:gd name="T5" fmla="*/ 53317172 h 21600"/>
              <a:gd name="T6" fmla="*/ 0 w 21600"/>
              <a:gd name="T7" fmla="*/ 533171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noFill/>
          <a:ln w="76200">
            <a:solidFill>
              <a:srgbClr val="009999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5542" name="Rectangle 9"/>
          <p:cNvSpPr>
            <a:spLocks noGrp="1" noChangeArrowheads="1"/>
          </p:cNvSpPr>
          <p:nvPr>
            <p:ph type="title"/>
          </p:nvPr>
        </p:nvSpPr>
        <p:spPr>
          <a:xfrm>
            <a:off x="931863" y="0"/>
            <a:ext cx="7450137" cy="1509713"/>
          </a:xfrm>
        </p:spPr>
        <p:txBody>
          <a:bodyPr rIns="132080"/>
          <a:lstStyle/>
          <a:p>
            <a:pPr indent="0" eaLnBrk="1" hangingPunct="1"/>
            <a:r>
              <a:rPr lang="en-US" sz="3200" dirty="0"/>
              <a:t>Side to side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057400"/>
            <a:ext cx="914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  <a:tabLst>
                <a:tab pos="858838" algn="l"/>
              </a:tabLst>
            </a:pPr>
            <a:endParaRPr lang="en-US" sz="2400" b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1676400"/>
                <a:ext cx="9144000" cy="2057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Diagonal Length</a:t>
                </a: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bSup>
                        </m:e>
                      </m:ra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1/2</m:t>
                          </m:r>
                        </m:sup>
                      </m:sSubSup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Cambria" pitchFamily="18" charset="0"/>
                </a:endParaRPr>
              </a:p>
              <a:p>
                <a:pPr>
                  <a:lnSpc>
                    <a:spcPct val="100000"/>
                  </a:lnSpc>
                  <a:tabLst>
                    <a:tab pos="858838" algn="l"/>
                  </a:tabLst>
                </a:pPr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1/2</m:t>
                        </m:r>
                      </m:sup>
                    </m:sSubSup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Cambria" pitchFamily="18" charset="0"/>
                  </a:rPr>
                  <a:t> is the bound on the standard deviation.</a:t>
                </a: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76400"/>
                <a:ext cx="9144000" cy="2057400"/>
              </a:xfrm>
              <a:prstGeom prst="rect">
                <a:avLst/>
              </a:prstGeom>
              <a:blipFill>
                <a:blip r:embed="rId2"/>
                <a:stretch>
                  <a:fillRect l="-1333" t="-2959" b="-88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 bwMode="auto">
          <a:xfrm>
            <a:off x="609600" y="3733800"/>
            <a:ext cx="7805738" cy="27432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 W3" charset="0"/>
              <a:cs typeface="ヒラギノ角ゴ Pro W3" charset="0"/>
              <a:sym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609600" y="3733800"/>
            <a:ext cx="7805738" cy="2743200"/>
          </a:xfrm>
          <a:prstGeom prst="straightConnector1">
            <a:avLst/>
          </a:prstGeom>
          <a:solidFill>
            <a:srgbClr val="009999"/>
          </a:solidFill>
          <a:ln w="34925" cap="flat" cmpd="sng" algn="ctr">
            <a:solidFill>
              <a:srgbClr val="FF0000"/>
            </a:solidFill>
            <a:prstDash val="solid"/>
            <a:round/>
            <a:headEnd type="triangle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587760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9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CA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Lucida Grande"/>
        <a:ea typeface="ヒラギノ角ゴ Pro W3"/>
        <a:cs typeface="ヒラギノ角ゴ Pro W3"/>
      </a:majorFont>
      <a:minorFont>
        <a:latin typeface="Lucida Grande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999"/>
        </a:solidFill>
        <a:ln w="12700" cap="flat" cmpd="sng" algn="ctr">
          <a:solidFill>
            <a:srgbClr val="000000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999"/>
        </a:solidFill>
        <a:ln w="12700" cap="flat" cmpd="sng" algn="ctr">
          <a:solidFill>
            <a:srgbClr val="000000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  <a:sym typeface="Arial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xi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99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CACA"/>
      </a:accent5>
      <a:accent6>
        <a:srgbClr val="2D2D8A"/>
      </a:accent6>
      <a:hlink>
        <a:srgbClr val="009999"/>
      </a:hlink>
      <a:folHlink>
        <a:srgbClr val="99CC00"/>
      </a:folHlink>
    </a:clrScheme>
    <a:fontScheme name="Axis">
      <a:majorFont>
        <a:latin typeface="Lucida Grande"/>
        <a:ea typeface="ヒラギノ角ゴ Pro W3"/>
        <a:cs typeface="ヒラギノ角ゴ Pro W3"/>
      </a:majorFont>
      <a:minorFont>
        <a:latin typeface="Lucida Grande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999"/>
        </a:solidFill>
        <a:ln w="12700" cap="flat" cmpd="sng" algn="ctr">
          <a:solidFill>
            <a:srgbClr val="000000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999"/>
        </a:solidFill>
        <a:ln w="12700" cap="flat" cmpd="sng" algn="ctr">
          <a:solidFill>
            <a:srgbClr val="000000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  <a:sym typeface="Arial" charset="0"/>
          </a:defRPr>
        </a:defPPr>
      </a:lstStyle>
    </a:lnDef>
  </a:objectDefaults>
  <a:extraClrSchemeLst>
    <a:extraClrScheme>
      <a:clrScheme name="Axi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67466</TotalTime>
  <Pages>0</Pages>
  <Words>529</Words>
  <Characters>0</Characters>
  <Application>Microsoft Office PowerPoint</Application>
  <PresentationFormat>On-screen Show (4:3)</PresentationFormat>
  <Lines>0</Lines>
  <Paragraphs>242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Cambria</vt:lpstr>
      <vt:lpstr>Cambria Math</vt:lpstr>
      <vt:lpstr>Lucida Grande</vt:lpstr>
      <vt:lpstr>ヒラギノ角ゴ Pro W3</vt:lpstr>
      <vt:lpstr>ヒラギノ角ゴ Pro W6</vt:lpstr>
      <vt:lpstr>Title &amp; Subtitle</vt:lpstr>
      <vt:lpstr>Axis</vt:lpstr>
      <vt:lpstr>First passage percolation on rotationally invariant fields</vt:lpstr>
      <vt:lpstr>First Passage Percolation</vt:lpstr>
      <vt:lpstr>Variance</vt:lpstr>
      <vt:lpstr>Rotationally Invariant models</vt:lpstr>
      <vt:lpstr>Main Result</vt:lpstr>
      <vt:lpstr>Basic Approach</vt:lpstr>
      <vt:lpstr>Kesten’s martingale argument </vt:lpstr>
      <vt:lpstr>Multiscale version of Kesten argument </vt:lpstr>
      <vt:lpstr>Side to side</vt:lpstr>
      <vt:lpstr>Transversal fluctuations</vt:lpstr>
      <vt:lpstr>Side to side</vt:lpstr>
      <vt:lpstr>Side to side</vt:lpstr>
      <vt:lpstr>Relating mean to μ</vt:lpstr>
      <vt:lpstr>Concentration</vt:lpstr>
      <vt:lpstr>Proof by contradiction</vt:lpstr>
      <vt:lpstr>Super-concentration – chaos</vt:lpstr>
      <vt:lpstr>Proving Chaos</vt:lpstr>
      <vt:lpstr>Percolation type estimates</vt:lpstr>
      <vt:lpstr>FKG type estimates</vt:lpstr>
      <vt:lpstr>Planting a configuration</vt:lpstr>
      <vt:lpstr>Big changes</vt:lpstr>
      <vt:lpstr>Pulling the paths apart</vt:lpstr>
      <vt:lpstr>Multi-scale Improvements</vt:lpstr>
      <vt:lpstr>Lattice models</vt:lpstr>
      <vt:lpstr>Thank you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reconstruciton Problem</dc:title>
  <dc:creator>allansly@microsoft.com</dc:creator>
  <cp:lastModifiedBy>Allan Sly</cp:lastModifiedBy>
  <cp:revision>689</cp:revision>
  <dcterms:created xsi:type="dcterms:W3CDTF">2010-02-06T05:40:23Z</dcterms:created>
  <dcterms:modified xsi:type="dcterms:W3CDTF">2016-09-30T20:16:19Z</dcterms:modified>
</cp:coreProperties>
</file>